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68" r:id="rId4"/>
    <p:sldId id="293" r:id="rId5"/>
    <p:sldId id="269" r:id="rId6"/>
    <p:sldId id="288" r:id="rId7"/>
    <p:sldId id="289" r:id="rId8"/>
    <p:sldId id="270" r:id="rId9"/>
    <p:sldId id="271" r:id="rId10"/>
    <p:sldId id="294" r:id="rId11"/>
    <p:sldId id="272" r:id="rId12"/>
    <p:sldId id="273" r:id="rId13"/>
    <p:sldId id="274" r:id="rId14"/>
    <p:sldId id="275" r:id="rId15"/>
    <p:sldId id="276" r:id="rId16"/>
    <p:sldId id="277" r:id="rId17"/>
    <p:sldId id="259" r:id="rId18"/>
    <p:sldId id="286" r:id="rId19"/>
    <p:sldId id="260" r:id="rId20"/>
    <p:sldId id="261" r:id="rId21"/>
    <p:sldId id="262" r:id="rId22"/>
    <p:sldId id="263" r:id="rId23"/>
    <p:sldId id="264" r:id="rId24"/>
    <p:sldId id="287" r:id="rId25"/>
    <p:sldId id="265" r:id="rId26"/>
    <p:sldId id="266" r:id="rId27"/>
    <p:sldId id="267" r:id="rId28"/>
    <p:sldId id="292" r:id="rId29"/>
    <p:sldId id="290" r:id="rId30"/>
    <p:sldId id="278" r:id="rId31"/>
    <p:sldId id="279" r:id="rId32"/>
    <p:sldId id="280" r:id="rId33"/>
    <p:sldId id="291" r:id="rId34"/>
    <p:sldId id="282" r:id="rId35"/>
    <p:sldId id="283"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87" autoAdjust="0"/>
  </p:normalViewPr>
  <p:slideViewPr>
    <p:cSldViewPr>
      <p:cViewPr varScale="1">
        <p:scale>
          <a:sx n="84" d="100"/>
          <a:sy n="84" d="100"/>
        </p:scale>
        <p:origin x="1418" y="3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Halley" userId="79047b7d019ea518" providerId="LiveId" clId="{4F67E981-B435-4409-93E0-B3054142961C}"/>
    <pc:docChg chg="custSel modSld">
      <pc:chgData name="Scott Halley" userId="79047b7d019ea518" providerId="LiveId" clId="{4F67E981-B435-4409-93E0-B3054142961C}" dt="2019-06-11T08:32:28.497" v="0" actId="313"/>
      <pc:docMkLst>
        <pc:docMk/>
      </pc:docMkLst>
      <pc:sldChg chg="modNotesTx">
        <pc:chgData name="Scott Halley" userId="79047b7d019ea518" providerId="LiveId" clId="{4F67E981-B435-4409-93E0-B3054142961C}" dt="2019-06-11T08:32:28.497" v="0" actId="313"/>
        <pc:sldMkLst>
          <pc:docMk/>
          <pc:sldMk cId="3680910551"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AE4727-5020-442F-B8F2-EE62CF9A3518}" type="datetimeFigureOut">
              <a:rPr lang="en-US" smtClean="0"/>
              <a:t>6/14/2019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C9D0-F270-48D0-96CA-CE460D30F840}" type="slidenum">
              <a:rPr lang="en-US" smtClean="0"/>
              <a:t>‹#›</a:t>
            </a:fld>
            <a:endParaRPr lang="en-US"/>
          </a:p>
        </p:txBody>
      </p:sp>
    </p:spTree>
    <p:extLst>
      <p:ext uri="{BB962C8B-B14F-4D97-AF65-F5344CB8AC3E}">
        <p14:creationId xmlns:p14="http://schemas.microsoft.com/office/powerpoint/2010/main" val="185383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 the last 40 years, standard analytical methods have evolved from XRF and atomic absorption spectroscopy to Instrumental Neutron Activation Analysis to ICP atomic emission spectroscopy to ICP mass spectroscopy. Adjusted for inflation, commercial assay laboratories now deliver analyses for half of the periodic table with amazing precision and detection limits for the same price as half a dozen base metals by AAS 40 years ago.</a:t>
            </a:r>
          </a:p>
          <a:p>
            <a:r>
              <a:rPr lang="en-US" sz="1200" kern="1200" dirty="0">
                <a:solidFill>
                  <a:schemeClr val="tx1"/>
                </a:solidFill>
                <a:effectLst/>
                <a:latin typeface="+mn-lt"/>
                <a:ea typeface="+mn-ea"/>
                <a:cs typeface="+mn-cs"/>
              </a:rPr>
              <a:t>A four acid digest with a combination of ICP AES and ICP MS is gradually becoming an industry standard. This is the best fit for purpose assay package for mining and exploration companies for routine analyses at an affordable price. It is not the best digest and analytical combination for every element, but it is the best technique for most metals and pathfinders. ICP MS is also a superb analytical method for trace elements and it is quite adequate for the major elements.  </a:t>
            </a:r>
          </a:p>
          <a:p>
            <a:r>
              <a:rPr lang="en-US" sz="1200" kern="1200" dirty="0">
                <a:solidFill>
                  <a:schemeClr val="tx1"/>
                </a:solidFill>
                <a:effectLst/>
                <a:latin typeface="+mn-lt"/>
                <a:ea typeface="+mn-ea"/>
                <a:cs typeface="+mn-cs"/>
              </a:rPr>
              <a:t>Even though vast amounts of data are being generated, most companies still just plot Cu, Au and a few pathfinders, and don’t really know what to do with the other 40-odd elements. </a:t>
            </a:r>
          </a:p>
          <a:p>
            <a:r>
              <a:rPr lang="en-US" sz="1200" kern="1200" dirty="0">
                <a:solidFill>
                  <a:schemeClr val="tx1"/>
                </a:solidFill>
                <a:effectLst/>
                <a:latin typeface="+mn-lt"/>
                <a:ea typeface="+mn-ea"/>
                <a:cs typeface="+mn-cs"/>
              </a:rPr>
              <a:t>Mining companies and assay laboratories both have strict QAQC protocols for commercial metals. These procedures include inserting reference samples with known metal concentrations, running duplicate assays and round-robin surveys to compare laboratory performance with other laboratories. The same QAQC procedures are not applied to all of the elements reported in the four acid digest ICP AES and ICP MS packages. All laboratories add a disclaimer to the analyses by this method advising that some metals may not be completely dissolved with a 4 acid digest. The reality is that there is a significant difference reported by different laboratories for the same samples. All labs use the same ICP AES and MS instruments. The differences in results are due to different sample preparation procedures and especially different acid digest protocols. The sample preparation is critically important, because most of the metals being dissolved have very low solubility, therefore only a very small portion of powder can be utilized. It is vitally important to use crushing and grinding procedures that homogenize the sample as thoroughly as possible in order to get repeatable analyses. </a:t>
            </a:r>
          </a:p>
          <a:p>
            <a:r>
              <a:rPr lang="en-US" sz="1200" kern="1200" dirty="0">
                <a:solidFill>
                  <a:schemeClr val="tx1"/>
                </a:solidFill>
                <a:effectLst/>
                <a:latin typeface="+mn-lt"/>
                <a:ea typeface="+mn-ea"/>
                <a:cs typeface="+mn-cs"/>
              </a:rPr>
              <a:t>We know that some metals are not totally dissolved in a 4 acid digest, and in some circumstances, some metals do not remain totally in solution. </a:t>
            </a:r>
            <a:r>
              <a:rPr lang="en-US" sz="1200" kern="1200" dirty="0" err="1">
                <a:solidFill>
                  <a:schemeClr val="tx1"/>
                </a:solidFill>
                <a:effectLst/>
                <a:latin typeface="+mn-lt"/>
                <a:ea typeface="+mn-ea"/>
                <a:cs typeface="+mn-cs"/>
              </a:rPr>
              <a:t>Zr</a:t>
            </a:r>
            <a:r>
              <a:rPr lang="en-US" sz="1200" kern="1200" dirty="0">
                <a:solidFill>
                  <a:schemeClr val="tx1"/>
                </a:solidFill>
                <a:effectLst/>
                <a:latin typeface="+mn-lt"/>
                <a:ea typeface="+mn-ea"/>
                <a:cs typeface="+mn-cs"/>
              </a:rPr>
              <a:t> is the most obvious one. In older rocks that have more radiation damage in the zircon crystals, the </a:t>
            </a:r>
            <a:r>
              <a:rPr lang="en-US" sz="1200" kern="1200" dirty="0" err="1">
                <a:solidFill>
                  <a:schemeClr val="tx1"/>
                </a:solidFill>
                <a:effectLst/>
                <a:latin typeface="+mn-lt"/>
                <a:ea typeface="+mn-ea"/>
                <a:cs typeface="+mn-cs"/>
              </a:rPr>
              <a:t>Zr</a:t>
            </a:r>
            <a:r>
              <a:rPr lang="en-US" sz="1200" kern="1200" dirty="0">
                <a:solidFill>
                  <a:schemeClr val="tx1"/>
                </a:solidFill>
                <a:effectLst/>
                <a:latin typeface="+mn-lt"/>
                <a:ea typeface="+mn-ea"/>
                <a:cs typeface="+mn-cs"/>
              </a:rPr>
              <a:t> analyses by 4 acid digest ICP-MS are usually quite close to the total </a:t>
            </a:r>
            <a:r>
              <a:rPr lang="en-US" sz="1200" kern="1200" dirty="0" err="1">
                <a:solidFill>
                  <a:schemeClr val="tx1"/>
                </a:solidFill>
                <a:effectLst/>
                <a:latin typeface="+mn-lt"/>
                <a:ea typeface="+mn-ea"/>
                <a:cs typeface="+mn-cs"/>
              </a:rPr>
              <a:t>Zr</a:t>
            </a:r>
            <a:r>
              <a:rPr lang="en-US" sz="1200" kern="1200" dirty="0">
                <a:solidFill>
                  <a:schemeClr val="tx1"/>
                </a:solidFill>
                <a:effectLst/>
                <a:latin typeface="+mn-lt"/>
                <a:ea typeface="+mn-ea"/>
                <a:cs typeface="+mn-cs"/>
              </a:rPr>
              <a:t>. However in young magmatic rocks it is common for 4 acid digest ICP-MS to report somewhere from 20% to 50% of the total </a:t>
            </a:r>
            <a:r>
              <a:rPr lang="en-US" sz="1200" kern="1200" dirty="0" err="1">
                <a:solidFill>
                  <a:schemeClr val="tx1"/>
                </a:solidFill>
                <a:effectLst/>
                <a:latin typeface="+mn-lt"/>
                <a:ea typeface="+mn-ea"/>
                <a:cs typeface="+mn-cs"/>
              </a:rPr>
              <a:t>Zr</a:t>
            </a:r>
            <a:r>
              <a:rPr lang="en-US" sz="1200" kern="1200" dirty="0">
                <a:solidFill>
                  <a:schemeClr val="tx1"/>
                </a:solidFill>
                <a:effectLst/>
                <a:latin typeface="+mn-lt"/>
                <a:ea typeface="+mn-ea"/>
                <a:cs typeface="+mn-cs"/>
              </a:rPr>
              <a:t>. Cr by 4 acid digest ICP-MS is commonly 50 to 75% of Cr reported by XRF. It is also common for Al by 4 acid digest ICP-MS to under-report by 5 to 10%. The degree to which many elements are incompletely dissolved is commonly related to alteration types. Refractory elements are more difficult to dissolve in rocks from acid alteration facies.</a:t>
            </a:r>
          </a:p>
          <a:p>
            <a:r>
              <a:rPr lang="en-US" sz="1200" b="1" kern="1200" dirty="0">
                <a:solidFill>
                  <a:schemeClr val="tx1"/>
                </a:solidFill>
                <a:effectLst/>
                <a:latin typeface="+mn-lt"/>
                <a:ea typeface="+mn-ea"/>
                <a:cs typeface="+mn-cs"/>
              </a:rPr>
              <a:t>Most geologists are totally unaware of the differences between assay laboratories when it comes to ICP analyses, and just assume that all laboratories are the same. </a:t>
            </a:r>
            <a:r>
              <a:rPr lang="en-US" sz="1200" kern="1200" dirty="0">
                <a:solidFill>
                  <a:schemeClr val="tx1"/>
                </a:solidFill>
                <a:effectLst/>
                <a:latin typeface="+mn-lt"/>
                <a:ea typeface="+mn-ea"/>
                <a:cs typeface="+mn-cs"/>
              </a:rPr>
              <a:t>The point to emphasize here is that while all labs will be set up to report good quality data for </a:t>
            </a:r>
            <a:r>
              <a:rPr lang="en-US" sz="1200" kern="1200" dirty="0" err="1">
                <a:solidFill>
                  <a:schemeClr val="tx1"/>
                </a:solidFill>
                <a:effectLst/>
                <a:latin typeface="+mn-lt"/>
                <a:ea typeface="+mn-ea"/>
                <a:cs typeface="+mn-cs"/>
              </a:rPr>
              <a:t>chalcophile</a:t>
            </a:r>
            <a:r>
              <a:rPr lang="en-US" sz="1200" kern="1200" dirty="0">
                <a:solidFill>
                  <a:schemeClr val="tx1"/>
                </a:solidFill>
                <a:effectLst/>
                <a:latin typeface="+mn-lt"/>
                <a:ea typeface="+mn-ea"/>
                <a:cs typeface="+mn-cs"/>
              </a:rPr>
              <a:t> elements for example, there are very significant differences for the quality of analyses for more refractory elements. If we are trying to use these elements to characterize rock types, and map magmatic processes, the quality of the data is very dependent on the digestion protocols that the laboratories use. A few labs do this very well. Many do not do it well. The alternative is to use a Li-borate fusion, but this results in higher detection limits and lower precision. The best option is to find a laboratory that specializes in doing 4 acid digest ICP-MS well.</a:t>
            </a:r>
          </a:p>
          <a:p>
            <a:r>
              <a:rPr lang="en-US" sz="1200" b="1" kern="1200" dirty="0">
                <a:solidFill>
                  <a:schemeClr val="tx1"/>
                </a:solidFill>
                <a:effectLst/>
                <a:latin typeface="+mn-lt"/>
                <a:ea typeface="+mn-ea"/>
                <a:cs typeface="+mn-cs"/>
              </a:rPr>
              <a:t>If you are interpreting </a:t>
            </a:r>
            <a:r>
              <a:rPr lang="en-US" sz="1200" b="1" kern="1200" dirty="0" err="1">
                <a:solidFill>
                  <a:schemeClr val="tx1"/>
                </a:solidFill>
                <a:effectLst/>
                <a:latin typeface="+mn-lt"/>
                <a:ea typeface="+mn-ea"/>
                <a:cs typeface="+mn-cs"/>
              </a:rPr>
              <a:t>geochem</a:t>
            </a:r>
            <a:r>
              <a:rPr lang="en-US" sz="1200" b="1" kern="1200" dirty="0">
                <a:solidFill>
                  <a:schemeClr val="tx1"/>
                </a:solidFill>
                <a:effectLst/>
                <a:latin typeface="+mn-lt"/>
                <a:ea typeface="+mn-ea"/>
                <a:cs typeface="+mn-cs"/>
              </a:rPr>
              <a:t> data, always where possible, go back to the drill core. There will be aspects of the interpretation that are ambiguous but easily resolved by looking at the rocks!</a:t>
            </a:r>
            <a:endParaRPr lang="en-US" b="1" dirty="0"/>
          </a:p>
        </p:txBody>
      </p:sp>
      <p:sp>
        <p:nvSpPr>
          <p:cNvPr id="4" name="Slide Number Placeholder 3"/>
          <p:cNvSpPr>
            <a:spLocks noGrp="1"/>
          </p:cNvSpPr>
          <p:nvPr>
            <p:ph type="sldNum" sz="quarter" idx="10"/>
          </p:nvPr>
        </p:nvSpPr>
        <p:spPr/>
        <p:txBody>
          <a:bodyPr/>
          <a:lstStyle/>
          <a:p>
            <a:fld id="{F3A6C9D0-F270-48D0-96CA-CE460D30F840}" type="slidenum">
              <a:rPr lang="en-US" smtClean="0"/>
              <a:t>1</a:t>
            </a:fld>
            <a:endParaRPr lang="en-US"/>
          </a:p>
        </p:txBody>
      </p:sp>
    </p:spTree>
    <p:extLst>
      <p:ext uri="{BB962C8B-B14F-4D97-AF65-F5344CB8AC3E}">
        <p14:creationId xmlns:p14="http://schemas.microsoft.com/office/powerpoint/2010/main" val="1128042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Titanium minerals crystallize early in a crystallization sequence. </a:t>
            </a:r>
            <a:r>
              <a:rPr lang="en-US" dirty="0" err="1"/>
              <a:t>Nb</a:t>
            </a:r>
            <a:r>
              <a:rPr lang="en-US" dirty="0"/>
              <a:t> has chemistry that is very much like </a:t>
            </a:r>
            <a:r>
              <a:rPr lang="en-US" dirty="0" err="1"/>
              <a:t>Ti</a:t>
            </a:r>
            <a:r>
              <a:rPr lang="en-US" dirty="0"/>
              <a:t>, but it has much lower compatibility. In any one batch of magma, </a:t>
            </a:r>
            <a:r>
              <a:rPr lang="en-US" dirty="0" err="1"/>
              <a:t>Ti</a:t>
            </a:r>
            <a:r>
              <a:rPr lang="en-US" dirty="0"/>
              <a:t> and </a:t>
            </a:r>
            <a:r>
              <a:rPr lang="en-US" dirty="0" err="1"/>
              <a:t>Nb</a:t>
            </a:r>
            <a:r>
              <a:rPr lang="en-US" dirty="0"/>
              <a:t> are highly correlated, but the way in which the </a:t>
            </a:r>
            <a:r>
              <a:rPr lang="en-US" dirty="0" err="1"/>
              <a:t>Ti</a:t>
            </a:r>
            <a:r>
              <a:rPr lang="en-US" dirty="0"/>
              <a:t>/</a:t>
            </a:r>
            <a:r>
              <a:rPr lang="en-US" dirty="0" err="1"/>
              <a:t>Nb</a:t>
            </a:r>
            <a:r>
              <a:rPr lang="en-US" dirty="0"/>
              <a:t> ratio changes with fractionation depends on which mineral phase is the main repository for </a:t>
            </a:r>
            <a:r>
              <a:rPr lang="en-US" dirty="0" err="1"/>
              <a:t>Ti</a:t>
            </a:r>
            <a:r>
              <a:rPr lang="en-US" dirty="0"/>
              <a:t>. The example shown in this plot has strong fractional crystallization of magnetite and</a:t>
            </a:r>
            <a:r>
              <a:rPr lang="en-US" baseline="0" dirty="0"/>
              <a:t> lesser fractionation of biotite</a:t>
            </a:r>
            <a:r>
              <a:rPr lang="en-US" dirty="0"/>
              <a:t>; </a:t>
            </a:r>
            <a:r>
              <a:rPr lang="en-US" dirty="0" err="1"/>
              <a:t>Ti</a:t>
            </a:r>
            <a:r>
              <a:rPr lang="en-US" dirty="0"/>
              <a:t> values drop to below 1000ppm, but </a:t>
            </a:r>
            <a:r>
              <a:rPr lang="en-US" dirty="0" err="1"/>
              <a:t>Nb</a:t>
            </a:r>
            <a:r>
              <a:rPr lang="en-US" dirty="0"/>
              <a:t> remains about the same. Where biotite is the main repository for </a:t>
            </a:r>
            <a:r>
              <a:rPr lang="en-US" dirty="0" err="1"/>
              <a:t>Ti</a:t>
            </a:r>
            <a:r>
              <a:rPr lang="en-US" baseline="0" dirty="0"/>
              <a:t> (as in a Sn-granite), the </a:t>
            </a:r>
            <a:r>
              <a:rPr lang="en-US" baseline="0" dirty="0" err="1"/>
              <a:t>Ti</a:t>
            </a:r>
            <a:r>
              <a:rPr lang="en-US" baseline="0" dirty="0"/>
              <a:t> values drop very rapidly and </a:t>
            </a:r>
            <a:r>
              <a:rPr lang="en-US" baseline="0" dirty="0" err="1"/>
              <a:t>Nb</a:t>
            </a:r>
            <a:r>
              <a:rPr lang="en-US" baseline="0" dirty="0"/>
              <a:t> increases strongly. In contrast, typical porphyry Cu magmas always have around 2000 to 4000ppm </a:t>
            </a:r>
            <a:r>
              <a:rPr lang="en-US" baseline="0" dirty="0" err="1"/>
              <a:t>Ti</a:t>
            </a:r>
            <a:r>
              <a:rPr lang="en-US" baseline="0" dirty="0"/>
              <a:t> and 2 to 4ppm Nb.</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13</a:t>
            </a:fld>
            <a:endParaRPr lang="en-US"/>
          </a:p>
        </p:txBody>
      </p:sp>
    </p:spTree>
    <p:extLst>
      <p:ext uri="{BB962C8B-B14F-4D97-AF65-F5344CB8AC3E}">
        <p14:creationId xmlns:p14="http://schemas.microsoft.com/office/powerpoint/2010/main" val="600234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a:t>
            </a:r>
            <a:r>
              <a:rPr lang="en-US" dirty="0"/>
              <a:t>, </a:t>
            </a:r>
            <a:r>
              <a:rPr lang="en-US" dirty="0" err="1"/>
              <a:t>Nb</a:t>
            </a:r>
            <a:r>
              <a:rPr lang="en-US" dirty="0"/>
              <a:t> and Ta have similar chemical properties. </a:t>
            </a:r>
            <a:r>
              <a:rPr lang="en-US" dirty="0" err="1"/>
              <a:t>Ti</a:t>
            </a:r>
            <a:r>
              <a:rPr lang="en-US" dirty="0"/>
              <a:t> is compatible; </a:t>
            </a:r>
            <a:r>
              <a:rPr lang="en-US" dirty="0" err="1"/>
              <a:t>Nb</a:t>
            </a:r>
            <a:r>
              <a:rPr lang="en-US" dirty="0"/>
              <a:t> is less compatible; Ta is least compatible. </a:t>
            </a:r>
            <a:r>
              <a:rPr lang="en-US" dirty="0" err="1"/>
              <a:t>Nb</a:t>
            </a:r>
            <a:r>
              <a:rPr lang="en-US" baseline="0" dirty="0"/>
              <a:t> and Ta are least compatible in biotite, therefore granites that have the greatest amount of biotite fractionation have the largest amount of </a:t>
            </a:r>
            <a:r>
              <a:rPr lang="en-US" baseline="0" dirty="0" err="1"/>
              <a:t>Nb</a:t>
            </a:r>
            <a:r>
              <a:rPr lang="en-US" baseline="0" dirty="0"/>
              <a:t> and Ta enrichment. Increasing Ta/</a:t>
            </a:r>
            <a:r>
              <a:rPr lang="en-US" baseline="0" dirty="0" err="1"/>
              <a:t>Nb</a:t>
            </a:r>
            <a:r>
              <a:rPr lang="en-US" baseline="0" dirty="0"/>
              <a:t> with decreasing </a:t>
            </a:r>
            <a:r>
              <a:rPr lang="en-US" baseline="0" dirty="0" err="1"/>
              <a:t>Ti</a:t>
            </a:r>
            <a:r>
              <a:rPr lang="en-US" baseline="0" dirty="0"/>
              <a:t> is an indicator for fractional crystallization of biotite.</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14</a:t>
            </a:fld>
            <a:endParaRPr lang="en-US"/>
          </a:p>
        </p:txBody>
      </p:sp>
    </p:spTree>
    <p:extLst>
      <p:ext uri="{BB962C8B-B14F-4D97-AF65-F5344CB8AC3E}">
        <p14:creationId xmlns:p14="http://schemas.microsoft.com/office/powerpoint/2010/main" val="792580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 </a:t>
            </a:r>
            <a:r>
              <a:rPr lang="en-US" dirty="0" err="1"/>
              <a:t>Loucks</a:t>
            </a:r>
            <a:r>
              <a:rPr lang="en-US" dirty="0"/>
              <a:t> identified that fertile porphyry Cu magmas showed a trend of increasing V/</a:t>
            </a:r>
            <a:r>
              <a:rPr lang="en-US" dirty="0" err="1"/>
              <a:t>Sc</a:t>
            </a:r>
            <a:r>
              <a:rPr lang="en-US" dirty="0"/>
              <a:t> with increasing SiO2. Partial melting of an amphibole-bearing</a:t>
            </a:r>
            <a:r>
              <a:rPr lang="en-US" baseline="0" dirty="0"/>
              <a:t> source at high pressure  leaves a pyroxene-garnet residue. </a:t>
            </a:r>
            <a:r>
              <a:rPr lang="en-US" baseline="0" dirty="0" err="1"/>
              <a:t>Sc</a:t>
            </a:r>
            <a:r>
              <a:rPr lang="en-US" baseline="0" dirty="0"/>
              <a:t> partitions into pyroxene slightly more than V3+. Pyroxenes are less preferred hosts for V4+ and V5+. Therefore high pressure melting of an amphibolite source, especially under oxidizing conditions, leads to increasing V/Sc. This is thought to be the reason for the trend identified by </a:t>
            </a:r>
            <a:r>
              <a:rPr lang="en-US" baseline="0" dirty="0" err="1"/>
              <a:t>Loucks</a:t>
            </a:r>
            <a:r>
              <a:rPr lang="en-US" baseline="0" dirty="0"/>
              <a:t>. Since 4 acid digest ICP-MS/AES does not report SiO2, We can plot V/</a:t>
            </a:r>
            <a:r>
              <a:rPr lang="en-US" baseline="0" dirty="0" err="1"/>
              <a:t>Sc</a:t>
            </a:r>
            <a:r>
              <a:rPr lang="en-US" baseline="0" dirty="0"/>
              <a:t> vs </a:t>
            </a:r>
            <a:r>
              <a:rPr lang="en-US" baseline="0" dirty="0" err="1"/>
              <a:t>Sc</a:t>
            </a:r>
            <a:r>
              <a:rPr lang="en-US" baseline="0" dirty="0"/>
              <a:t> as an alternative to the </a:t>
            </a:r>
            <a:r>
              <a:rPr lang="en-US" baseline="0" dirty="0" err="1"/>
              <a:t>Loucks</a:t>
            </a:r>
            <a:r>
              <a:rPr lang="en-US" baseline="0" dirty="0"/>
              <a:t> diagram. Porphyry Cu magmas typically have 3 to 8ppm </a:t>
            </a:r>
            <a:r>
              <a:rPr lang="en-US" baseline="0" dirty="0" err="1"/>
              <a:t>Sc</a:t>
            </a:r>
            <a:r>
              <a:rPr lang="en-US" baseline="0" dirty="0"/>
              <a:t> and V/</a:t>
            </a:r>
            <a:r>
              <a:rPr lang="en-US" baseline="0" dirty="0" err="1"/>
              <a:t>Sc</a:t>
            </a:r>
            <a:r>
              <a:rPr lang="en-US" baseline="0" dirty="0"/>
              <a:t> ratios of 10 to 15.</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15</a:t>
            </a:fld>
            <a:endParaRPr lang="en-US"/>
          </a:p>
        </p:txBody>
      </p:sp>
    </p:spTree>
    <p:extLst>
      <p:ext uri="{BB962C8B-B14F-4D97-AF65-F5344CB8AC3E}">
        <p14:creationId xmlns:p14="http://schemas.microsoft.com/office/powerpoint/2010/main" val="293538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High water contents in high pressure magmas leads to complete melting of plagioclase, and suppression of the plagioclase crystallization temperature. This generates magmas with a high </a:t>
            </a:r>
            <a:r>
              <a:rPr lang="en-US" sz="1200" b="0" i="0" u="none" strike="noStrike" kern="1200" baseline="0" dirty="0" err="1">
                <a:solidFill>
                  <a:schemeClr val="tx1"/>
                </a:solidFill>
                <a:latin typeface="+mn-lt"/>
                <a:ea typeface="+mn-ea"/>
                <a:cs typeface="+mn-cs"/>
              </a:rPr>
              <a:t>Sr</a:t>
            </a:r>
            <a:r>
              <a:rPr lang="en-US" sz="1200" b="0" i="0" u="none" strike="noStrike" kern="1200" baseline="0" dirty="0">
                <a:solidFill>
                  <a:schemeClr val="tx1"/>
                </a:solidFill>
                <a:latin typeface="+mn-lt"/>
                <a:ea typeface="+mn-ea"/>
                <a:cs typeface="+mn-cs"/>
              </a:rPr>
              <a:t> content. Low Y (&lt;15 ppm) indicates garnet (or possibly hornblende) fractionation: garnet tells us the crust is thick (&gt;20 km), hornblende that the melts are hydrous (&gt;4% water). High </a:t>
            </a:r>
            <a:r>
              <a:rPr lang="en-US" sz="1200" b="0" i="0" u="none" strike="noStrike" kern="1200" baseline="0" dirty="0" err="1">
                <a:solidFill>
                  <a:schemeClr val="tx1"/>
                </a:solidFill>
                <a:latin typeface="+mn-lt"/>
                <a:ea typeface="+mn-ea"/>
                <a:cs typeface="+mn-cs"/>
              </a:rPr>
              <a:t>Sr</a:t>
            </a:r>
            <a:r>
              <a:rPr lang="en-US" sz="1200" b="0" i="0" u="none" strike="noStrike" kern="1200" baseline="0" dirty="0">
                <a:solidFill>
                  <a:schemeClr val="tx1"/>
                </a:solidFill>
                <a:latin typeface="+mn-lt"/>
                <a:ea typeface="+mn-ea"/>
                <a:cs typeface="+mn-cs"/>
              </a:rPr>
              <a:t>/Y and low total Y is a signature that is observed in porphyry Cu magmas and it is indicative of garnet fractionation and a lack of high temperature plagioclase crystallization.</a:t>
            </a:r>
            <a:endParaRPr lang="en-US" b="0" dirty="0"/>
          </a:p>
        </p:txBody>
      </p:sp>
      <p:sp>
        <p:nvSpPr>
          <p:cNvPr id="4" name="Slide Number Placeholder 3"/>
          <p:cNvSpPr>
            <a:spLocks noGrp="1"/>
          </p:cNvSpPr>
          <p:nvPr>
            <p:ph type="sldNum" sz="quarter" idx="10"/>
          </p:nvPr>
        </p:nvSpPr>
        <p:spPr/>
        <p:txBody>
          <a:bodyPr/>
          <a:lstStyle/>
          <a:p>
            <a:fld id="{F3A6C9D0-F270-48D0-96CA-CE460D30F840}" type="slidenum">
              <a:rPr lang="en-US" smtClean="0"/>
              <a:t>16</a:t>
            </a:fld>
            <a:endParaRPr lang="en-US"/>
          </a:p>
        </p:txBody>
      </p:sp>
    </p:spTree>
    <p:extLst>
      <p:ext uri="{BB962C8B-B14F-4D97-AF65-F5344CB8AC3E}">
        <p14:creationId xmlns:p14="http://schemas.microsoft.com/office/powerpoint/2010/main" val="369076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compositions of the common alteration minerals;</a:t>
            </a:r>
          </a:p>
          <a:p>
            <a:r>
              <a:rPr lang="en-US" dirty="0"/>
              <a:t>White mica KAl</a:t>
            </a:r>
            <a:r>
              <a:rPr lang="en-US" baseline="-25000" dirty="0"/>
              <a:t>3</a:t>
            </a:r>
            <a:r>
              <a:rPr lang="en-US" dirty="0"/>
              <a:t>Si</a:t>
            </a:r>
            <a:r>
              <a:rPr lang="en-US" baseline="-25000" dirty="0"/>
              <a:t>3</a:t>
            </a:r>
            <a:r>
              <a:rPr lang="en-US" dirty="0"/>
              <a:t>O</a:t>
            </a:r>
            <a:r>
              <a:rPr lang="en-US" baseline="-25000" dirty="0"/>
              <a:t>10</a:t>
            </a:r>
            <a:r>
              <a:rPr lang="en-US" dirty="0"/>
              <a:t>(OH)</a:t>
            </a:r>
            <a:r>
              <a:rPr lang="en-US" baseline="-25000" dirty="0"/>
              <a:t>2</a:t>
            </a:r>
          </a:p>
          <a:p>
            <a:r>
              <a:rPr lang="en-US" dirty="0"/>
              <a:t>Chlorite (</a:t>
            </a:r>
            <a:r>
              <a:rPr lang="en-US" dirty="0" err="1"/>
              <a:t>Fe,Mg</a:t>
            </a:r>
            <a:r>
              <a:rPr lang="en-US" dirty="0"/>
              <a:t>)</a:t>
            </a:r>
            <a:r>
              <a:rPr lang="en-US" baseline="-25000" dirty="0"/>
              <a:t>5</a:t>
            </a:r>
            <a:r>
              <a:rPr lang="en-US" dirty="0"/>
              <a:t>Al</a:t>
            </a:r>
            <a:r>
              <a:rPr lang="en-US" baseline="-25000" dirty="0"/>
              <a:t>2</a:t>
            </a:r>
            <a:r>
              <a:rPr lang="en-US" dirty="0"/>
              <a:t>Si</a:t>
            </a:r>
            <a:r>
              <a:rPr lang="en-US" baseline="-25000" dirty="0"/>
              <a:t>3</a:t>
            </a:r>
            <a:r>
              <a:rPr lang="en-US" dirty="0"/>
              <a:t>O</a:t>
            </a:r>
            <a:r>
              <a:rPr lang="en-US" baseline="-25000" dirty="0"/>
              <a:t>10</a:t>
            </a:r>
            <a:r>
              <a:rPr lang="en-US" dirty="0"/>
              <a:t>(OH)</a:t>
            </a:r>
            <a:r>
              <a:rPr lang="en-US" baseline="-25000" dirty="0"/>
              <a:t>8</a:t>
            </a:r>
          </a:p>
          <a:p>
            <a:r>
              <a:rPr lang="en-US" dirty="0"/>
              <a:t>Carbonate Ca(</a:t>
            </a:r>
            <a:r>
              <a:rPr lang="en-US" dirty="0" err="1"/>
              <a:t>Fe,Mg</a:t>
            </a:r>
            <a:r>
              <a:rPr lang="en-US" dirty="0"/>
              <a:t>)(CO</a:t>
            </a:r>
            <a:r>
              <a:rPr lang="en-US" baseline="-25000" dirty="0"/>
              <a:t>3</a:t>
            </a:r>
            <a:r>
              <a:rPr lang="en-US" dirty="0"/>
              <a:t>)</a:t>
            </a:r>
            <a:r>
              <a:rPr lang="en-US" baseline="-25000" dirty="0"/>
              <a:t>2</a:t>
            </a:r>
          </a:p>
          <a:p>
            <a:r>
              <a:rPr lang="en-US" dirty="0"/>
              <a:t>Albite NaAlSi</a:t>
            </a:r>
            <a:r>
              <a:rPr lang="en-US" baseline="-25000" dirty="0"/>
              <a:t>3</a:t>
            </a:r>
            <a:r>
              <a:rPr lang="en-US" dirty="0"/>
              <a:t>O</a:t>
            </a:r>
            <a:r>
              <a:rPr lang="en-US" baseline="-25000" dirty="0"/>
              <a:t>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KSpar</a:t>
            </a:r>
            <a:r>
              <a:rPr lang="en-US" dirty="0"/>
              <a:t> KAlSi</a:t>
            </a:r>
            <a:r>
              <a:rPr lang="en-US" baseline="-25000" dirty="0"/>
              <a:t>3</a:t>
            </a:r>
            <a:r>
              <a:rPr lang="en-US" dirty="0"/>
              <a:t>O</a:t>
            </a:r>
            <a:r>
              <a:rPr lang="en-US" baseline="-25000" dirty="0"/>
              <a:t>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Pyrite FeS</a:t>
            </a:r>
            <a:r>
              <a:rPr lang="en-US" baseline="-25000" dirty="0"/>
              <a:t>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Anhydrite</a:t>
            </a:r>
            <a:r>
              <a:rPr lang="en-US" baseline="0" dirty="0"/>
              <a:t> CaSO</a:t>
            </a:r>
            <a:r>
              <a:rPr lang="en-US" baseline="-25000" dirty="0"/>
              <a:t>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Create scatterplots of the major elements in these minerals</a:t>
            </a:r>
          </a:p>
          <a:p>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17</a:t>
            </a:fld>
            <a:endParaRPr lang="en-US"/>
          </a:p>
        </p:txBody>
      </p:sp>
    </p:spTree>
    <p:extLst>
      <p:ext uri="{BB962C8B-B14F-4D97-AF65-F5344CB8AC3E}">
        <p14:creationId xmlns:p14="http://schemas.microsoft.com/office/powerpoint/2010/main" val="381612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really useful way to characterize alteration in porphyry copper deposits  is to plot K/Al versus Na/Al calculated on a molar basis. Consider a rock that is totally </a:t>
            </a:r>
            <a:r>
              <a:rPr lang="en-US" sz="1200" dirty="0" err="1"/>
              <a:t>sericitized</a:t>
            </a:r>
            <a:r>
              <a:rPr lang="en-US" sz="1200" dirty="0"/>
              <a:t>. The mineralogy of the rock might be muscovite-quartz-carbonate-pyrite. All of the K and Al in that rock will be within sericite. Muscovite has a composition of KAl</a:t>
            </a:r>
            <a:r>
              <a:rPr lang="en-US" sz="1200" baseline="-25000" dirty="0"/>
              <a:t>3</a:t>
            </a:r>
            <a:r>
              <a:rPr lang="en-US" sz="1200" dirty="0"/>
              <a:t>Si</a:t>
            </a:r>
            <a:r>
              <a:rPr lang="en-US" sz="1200" baseline="-25000" dirty="0"/>
              <a:t>3</a:t>
            </a:r>
            <a:r>
              <a:rPr lang="en-US" sz="1200" dirty="0"/>
              <a:t>O</a:t>
            </a:r>
            <a:r>
              <a:rPr lang="en-US" sz="1200" baseline="-25000" dirty="0"/>
              <a:t>10</a:t>
            </a:r>
            <a:r>
              <a:rPr lang="en-US" sz="1200" dirty="0"/>
              <a:t>(OH)</a:t>
            </a:r>
            <a:r>
              <a:rPr lang="en-US" sz="1200" baseline="-25000" dirty="0"/>
              <a:t>2</a:t>
            </a:r>
            <a:r>
              <a:rPr lang="en-US" sz="1200" dirty="0"/>
              <a:t>. Therefore the ratio of K:Al in the </a:t>
            </a:r>
            <a:r>
              <a:rPr lang="en-US" sz="1200" dirty="0" err="1"/>
              <a:t>sericitized</a:t>
            </a:r>
            <a:r>
              <a:rPr lang="en-US" sz="1200" dirty="0"/>
              <a:t> rock is 1:3. Similarly, a totally K feldspar (KAlSi</a:t>
            </a:r>
            <a:r>
              <a:rPr lang="en-US" sz="1200" baseline="-25000" dirty="0"/>
              <a:t>3</a:t>
            </a:r>
            <a:r>
              <a:rPr lang="en-US" sz="1200" dirty="0"/>
              <a:t>O</a:t>
            </a:r>
            <a:r>
              <a:rPr lang="en-US" sz="1200" baseline="-25000" dirty="0"/>
              <a:t>8</a:t>
            </a:r>
            <a:r>
              <a:rPr lang="en-US" sz="1200" dirty="0"/>
              <a:t>) altered rock will have a K:Al ratio of 1:1. In the same way, </a:t>
            </a:r>
            <a:r>
              <a:rPr lang="en-US" sz="1200" dirty="0" err="1"/>
              <a:t>albitisation</a:t>
            </a:r>
            <a:r>
              <a:rPr lang="en-US" sz="1200" dirty="0"/>
              <a:t> can also be tracked. Albite is NaAlSi</a:t>
            </a:r>
            <a:r>
              <a:rPr lang="en-US" sz="1200" baseline="-25000" dirty="0"/>
              <a:t>3</a:t>
            </a:r>
            <a:r>
              <a:rPr lang="en-US" sz="1200" dirty="0"/>
              <a:t>O</a:t>
            </a:r>
            <a:r>
              <a:rPr lang="en-US" sz="1200" baseline="-25000" dirty="0"/>
              <a:t>8</a:t>
            </a:r>
            <a:r>
              <a:rPr lang="en-US" sz="1200" dirty="0"/>
              <a:t>: </a:t>
            </a:r>
            <a:r>
              <a:rPr lang="en-US" sz="1200" dirty="0" err="1"/>
              <a:t>Na:Al</a:t>
            </a:r>
            <a:r>
              <a:rPr lang="en-US" sz="1200" dirty="0"/>
              <a:t> =1:1. </a:t>
            </a:r>
          </a:p>
          <a:p>
            <a:r>
              <a:rPr lang="en-US" sz="1200" dirty="0"/>
              <a:t>In quartz-sericite-pyrite-albite-chlorite-carbonate alteration systems, it is quite common to see altered rocks plotting on a tie line between muscovite and albite,</a:t>
            </a:r>
            <a:r>
              <a:rPr lang="en-US" sz="1200" baseline="0" dirty="0"/>
              <a:t> as in this example. The relative proportions of sericite to albite are easily read from this diagram.</a:t>
            </a:r>
            <a:r>
              <a:rPr lang="en-US" sz="1200" dirty="0"/>
              <a:t> </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19</a:t>
            </a:fld>
            <a:endParaRPr lang="en-US"/>
          </a:p>
        </p:txBody>
      </p:sp>
    </p:spTree>
    <p:extLst>
      <p:ext uri="{BB962C8B-B14F-4D97-AF65-F5344CB8AC3E}">
        <p14:creationId xmlns:p14="http://schemas.microsoft.com/office/powerpoint/2010/main" val="232778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K/Al vs Na/Al molar ratio plot is really useful, it can be ambiguous,</a:t>
            </a:r>
            <a:r>
              <a:rPr lang="en-US" baseline="0" dirty="0"/>
              <a:t> especially since it says nothing about the amount of chlorite. Mixtures of  feldspar and chlorite can plot with the same K/Al ratio as sericite. The </a:t>
            </a:r>
            <a:r>
              <a:rPr lang="en-US" dirty="0"/>
              <a:t>K/Al vs Na/Al plots should always be used in conjunction with an Al-K-Mg ternary plot. </a:t>
            </a:r>
          </a:p>
          <a:p>
            <a:r>
              <a:rPr lang="en-US" dirty="0"/>
              <a:t>The example shown here shows a trend of points between the projected compositions of muscovite and chlorite, a trend of points from muscovite to the Al-apex (kaolinite), and a trend of points from K feldspar to chlorite. Advanced argillic</a:t>
            </a:r>
            <a:r>
              <a:rPr lang="en-US" baseline="0" dirty="0"/>
              <a:t> alteration assemblages are always depleted in Mg as well as Na. </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20</a:t>
            </a:fld>
            <a:endParaRPr lang="en-US"/>
          </a:p>
        </p:txBody>
      </p:sp>
    </p:spTree>
    <p:extLst>
      <p:ext uri="{BB962C8B-B14F-4D97-AF65-F5344CB8AC3E}">
        <p14:creationId xmlns:p14="http://schemas.microsoft.com/office/powerpoint/2010/main" val="260843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dolomite line shows a molar ratio of 1:1. Samples with pure dolomite (+/- quartz-</a:t>
            </a:r>
            <a:r>
              <a:rPr lang="en-US" dirty="0" err="1"/>
              <a:t>illite</a:t>
            </a:r>
            <a:r>
              <a:rPr lang="en-US" dirty="0"/>
              <a:t>-pyrite) would plot on</a:t>
            </a:r>
            <a:r>
              <a:rPr lang="en-US" baseline="0" dirty="0"/>
              <a:t> this line.</a:t>
            </a:r>
          </a:p>
          <a:p>
            <a:r>
              <a:rPr lang="en-US" baseline="0" dirty="0"/>
              <a:t>The samples in blue show a strongly linear trend, strongly suggesting a carbonate control, but they plot above the dolomite line because it is a </a:t>
            </a:r>
            <a:r>
              <a:rPr lang="en-US" baseline="0" dirty="0" err="1"/>
              <a:t>ferroan</a:t>
            </a:r>
            <a:r>
              <a:rPr lang="en-US" baseline="0" dirty="0"/>
              <a:t> dolomite.</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21</a:t>
            </a:fld>
            <a:endParaRPr lang="en-US"/>
          </a:p>
        </p:txBody>
      </p:sp>
    </p:spTree>
    <p:extLst>
      <p:ext uri="{BB962C8B-B14F-4D97-AF65-F5344CB8AC3E}">
        <p14:creationId xmlns:p14="http://schemas.microsoft.com/office/powerpoint/2010/main" val="1049588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data from slide 5. The mineralogy in these rocks is quartz-sericite-carbonate-pyrite. All of the calcium, magnesium and iron in these rocks is in carbonate and pyrite. These data plot on a tight linear trend that runs from a point on the </a:t>
            </a:r>
            <a:r>
              <a:rPr lang="en-US" dirty="0" err="1"/>
              <a:t>ankerite</a:t>
            </a:r>
            <a:r>
              <a:rPr lang="en-US" dirty="0"/>
              <a:t>-dolomite tie line to the Fe-apex. This linear</a:t>
            </a:r>
            <a:r>
              <a:rPr lang="en-US" baseline="0" dirty="0"/>
              <a:t> trend is controlled by mixture of </a:t>
            </a:r>
            <a:r>
              <a:rPr lang="en-US" baseline="0" dirty="0" err="1"/>
              <a:t>magnesian</a:t>
            </a:r>
            <a:r>
              <a:rPr lang="en-US" baseline="0" dirty="0"/>
              <a:t> </a:t>
            </a:r>
            <a:r>
              <a:rPr lang="en-US" baseline="0" dirty="0" err="1"/>
              <a:t>ankerite</a:t>
            </a:r>
            <a:r>
              <a:rPr lang="en-US" baseline="0" dirty="0"/>
              <a:t> and pyrite. From this, we can determine the solid solution composition of the carbonates. This would not work if there was another Fe-Mg mineral present, </a:t>
            </a:r>
            <a:r>
              <a:rPr lang="en-US" baseline="0" dirty="0" err="1"/>
              <a:t>eg</a:t>
            </a:r>
            <a:r>
              <a:rPr lang="en-US" baseline="0" dirty="0"/>
              <a:t> chlorite.</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22</a:t>
            </a:fld>
            <a:endParaRPr lang="en-US"/>
          </a:p>
        </p:txBody>
      </p:sp>
    </p:spTree>
    <p:extLst>
      <p:ext uri="{BB962C8B-B14F-4D97-AF65-F5344CB8AC3E}">
        <p14:creationId xmlns:p14="http://schemas.microsoft.com/office/powerpoint/2010/main" val="545583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data set of about 5000 assays from the stringer zone in the </a:t>
            </a:r>
            <a:r>
              <a:rPr lang="en-US" dirty="0" err="1"/>
              <a:t>Hellyer</a:t>
            </a:r>
            <a:r>
              <a:rPr lang="en-US" dirty="0"/>
              <a:t> VMS</a:t>
            </a:r>
            <a:r>
              <a:rPr lang="en-US" baseline="0" dirty="0"/>
              <a:t> deposit. The least-altered samples would plot somewhere near the projected compositions of a standard </a:t>
            </a:r>
            <a:r>
              <a:rPr lang="en-US" baseline="0" dirty="0" err="1"/>
              <a:t>dacite</a:t>
            </a:r>
            <a:r>
              <a:rPr lang="en-US" baseline="0" dirty="0"/>
              <a:t> or andesite. A characteristic of alteration in VMS systems is depletion of Na. This plot shows that in many samples, Na is depleted, but Ca is retained (as carbonate). Depletion of Na but retention of Ca causes the data points to move directly away from the Na apex, on to the Ca-K edge of the triangle. With further alteration, the data points move away from the Ca apex until they reach the K apex. Spatially, this maps a zoning pattern from relict plagioclase to sericite carbonate to (quartz)-sericite-pyrite. The carbonate halo is not that easy to pick from visual logging; the problem is </a:t>
            </a:r>
            <a:r>
              <a:rPr lang="en-US" i="1" baseline="0" dirty="0"/>
              <a:t>consistency</a:t>
            </a:r>
            <a:r>
              <a:rPr lang="en-US" baseline="0" dirty="0"/>
              <a:t> in the logging. However it is easily mapped from the chemistry.</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23</a:t>
            </a:fld>
            <a:endParaRPr lang="en-US"/>
          </a:p>
        </p:txBody>
      </p:sp>
    </p:spTree>
    <p:extLst>
      <p:ext uri="{BB962C8B-B14F-4D97-AF65-F5344CB8AC3E}">
        <p14:creationId xmlns:p14="http://schemas.microsoft.com/office/powerpoint/2010/main" val="336052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describes a number of geochemistry plots derived from 4 acid digest ICP-MS/AES assays that can be used to derive information about alteration mineralogy, compositions of rocks and fractionation processes in magmas, plus a few comments on pathfinder elements.</a:t>
            </a:r>
          </a:p>
        </p:txBody>
      </p:sp>
      <p:sp>
        <p:nvSpPr>
          <p:cNvPr id="4" name="Slide Number Placeholder 3"/>
          <p:cNvSpPr>
            <a:spLocks noGrp="1"/>
          </p:cNvSpPr>
          <p:nvPr>
            <p:ph type="sldNum" sz="quarter" idx="10"/>
          </p:nvPr>
        </p:nvSpPr>
        <p:spPr/>
        <p:txBody>
          <a:bodyPr/>
          <a:lstStyle/>
          <a:p>
            <a:fld id="{F3A6C9D0-F270-48D0-96CA-CE460D30F840}" type="slidenum">
              <a:rPr lang="en-US" smtClean="0"/>
              <a:t>2</a:t>
            </a:fld>
            <a:endParaRPr lang="en-US"/>
          </a:p>
        </p:txBody>
      </p:sp>
    </p:spTree>
    <p:extLst>
      <p:ext uri="{BB962C8B-B14F-4D97-AF65-F5344CB8AC3E}">
        <p14:creationId xmlns:p14="http://schemas.microsoft.com/office/powerpoint/2010/main" val="428915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collection of surface rock chip samples from the Yerington porphyry Cu district.</a:t>
            </a:r>
            <a:r>
              <a:rPr lang="en-US" baseline="0" dirty="0"/>
              <a:t> The ellipse in the center shows where the least-altered rocks plot. There is a range of hydrothermal feldspar compositions from </a:t>
            </a:r>
            <a:r>
              <a:rPr lang="en-US" baseline="0" dirty="0" err="1"/>
              <a:t>Oligoclase</a:t>
            </a:r>
            <a:r>
              <a:rPr lang="en-US" baseline="0" dirty="0"/>
              <a:t> to Albite to alkali feldspar to Orthoclase. These map out very distinct zones around the porphyry Cu environment.</a:t>
            </a:r>
          </a:p>
          <a:p>
            <a:r>
              <a:rPr lang="en-US" baseline="0" dirty="0"/>
              <a:t>Note: a plot that includes K/Al ratios is required to differentiate Orthoclase from sericite in the cluster of red points.</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24</a:t>
            </a:fld>
            <a:endParaRPr lang="en-US"/>
          </a:p>
        </p:txBody>
      </p:sp>
    </p:spTree>
    <p:extLst>
      <p:ext uri="{BB962C8B-B14F-4D97-AF65-F5344CB8AC3E}">
        <p14:creationId xmlns:p14="http://schemas.microsoft.com/office/powerpoint/2010/main" val="3042607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Fe is quite mobile, in most hydrothermal systems involving low to moderate salinity fluids, a plot of Fe against S</a:t>
            </a:r>
            <a:r>
              <a:rPr lang="en-US" baseline="0" dirty="0"/>
              <a:t> shows that pyrite is formed just by adding Sulfur and utilizing Fe that is already present in the rock. When all of the available Fe in a rock has reacted to form pyrite, samples will plot on the pyrite line, with a molar ratio of </a:t>
            </a:r>
            <a:r>
              <a:rPr lang="en-US" baseline="0" dirty="0" err="1"/>
              <a:t>Fe:S</a:t>
            </a:r>
            <a:r>
              <a:rPr lang="en-US" baseline="0" dirty="0"/>
              <a:t> = 1:2. Samples that plot further out on the pyrite line will be from material that has pyrite in veins as well as disseminated pyrite.</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25</a:t>
            </a:fld>
            <a:endParaRPr lang="en-US"/>
          </a:p>
        </p:txBody>
      </p:sp>
    </p:spTree>
    <p:extLst>
      <p:ext uri="{BB962C8B-B14F-4D97-AF65-F5344CB8AC3E}">
        <p14:creationId xmlns:p14="http://schemas.microsoft.com/office/powerpoint/2010/main" val="3988364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Ca-Fe-S ternary plot is a useful way to look at the relative importance of pyrite and anhydrite</a:t>
            </a:r>
            <a:r>
              <a:rPr lang="en-US" baseline="0" dirty="0"/>
              <a:t> in porphyry Cu systems. </a:t>
            </a:r>
          </a:p>
          <a:p>
            <a:r>
              <a:rPr lang="en-US" baseline="0" dirty="0"/>
              <a:t>As sulfur is added to the rock, the data points move from the least-altered composition towards the S apex. </a:t>
            </a:r>
          </a:p>
          <a:p>
            <a:r>
              <a:rPr lang="en-US" baseline="0" dirty="0"/>
              <a:t>In some parts of the porphyry Cu environment, anhydrite is formed without sulfides, but feldspars (Na-K) remain stable. In that case, the amount of S that can be added is limited by the amount of Ca in the rocks. These samples plot on the </a:t>
            </a:r>
            <a:r>
              <a:rPr lang="en-US" baseline="0" dirty="0" err="1"/>
              <a:t>tieline</a:t>
            </a:r>
            <a:r>
              <a:rPr lang="en-US" baseline="0" dirty="0"/>
              <a:t> between anhydrite and the Fe-apex (biotite, magnetite).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other parts of the porphyry Cu environment, pyrite is formed without anhydrite, and feldspars are destroyed. In this case, the amount of S that can be added is limited by the amount of Fe in the rock. These samples will plot along a trend from the projected position of the least-altered rock towards the Pyrite node on the Fe-S join.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the example shown in this plot, the data points mostly plot along the join between anhydrite and pyrite. The amount of S that was added was limited by the amount of Ca + Fe in the rock.</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26</a:t>
            </a:fld>
            <a:endParaRPr lang="en-US"/>
          </a:p>
        </p:txBody>
      </p:sp>
    </p:spTree>
    <p:extLst>
      <p:ext uri="{BB962C8B-B14F-4D97-AF65-F5344CB8AC3E}">
        <p14:creationId xmlns:p14="http://schemas.microsoft.com/office/powerpoint/2010/main" val="3645620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Rubidium substitutes for K into silicate minerals, but it does not substitute into sulfates.</a:t>
            </a:r>
          </a:p>
          <a:p>
            <a:r>
              <a:rPr lang="en-US" dirty="0"/>
              <a:t>The </a:t>
            </a:r>
            <a:r>
              <a:rPr lang="en-US" dirty="0" err="1"/>
              <a:t>Rb</a:t>
            </a:r>
            <a:r>
              <a:rPr lang="en-US" dirty="0"/>
              <a:t>-depleted samples in a </a:t>
            </a:r>
            <a:r>
              <a:rPr lang="en-US" dirty="0" err="1"/>
              <a:t>Rb</a:t>
            </a:r>
            <a:r>
              <a:rPr lang="en-US" dirty="0"/>
              <a:t>-K plot therefore highlight samples with alunite.</a:t>
            </a:r>
          </a:p>
        </p:txBody>
      </p:sp>
      <p:sp>
        <p:nvSpPr>
          <p:cNvPr id="4" name="Slide Number Placeholder 3"/>
          <p:cNvSpPr>
            <a:spLocks noGrp="1"/>
          </p:cNvSpPr>
          <p:nvPr>
            <p:ph type="sldNum" sz="quarter" idx="10"/>
          </p:nvPr>
        </p:nvSpPr>
        <p:spPr/>
        <p:txBody>
          <a:bodyPr/>
          <a:lstStyle/>
          <a:p>
            <a:fld id="{F3A6C9D0-F270-48D0-96CA-CE460D30F840}" type="slidenum">
              <a:rPr lang="en-US" smtClean="0"/>
              <a:t>27</a:t>
            </a:fld>
            <a:endParaRPr lang="en-US"/>
          </a:p>
        </p:txBody>
      </p:sp>
    </p:spTree>
    <p:extLst>
      <p:ext uri="{BB962C8B-B14F-4D97-AF65-F5344CB8AC3E}">
        <p14:creationId xmlns:p14="http://schemas.microsoft.com/office/powerpoint/2010/main" val="2802570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reconnaissance geochemical surveys, a cluster of sample points with &gt;10 times average crustal abundance defines a significant anomaly for that element.</a:t>
            </a:r>
          </a:p>
        </p:txBody>
      </p:sp>
      <p:sp>
        <p:nvSpPr>
          <p:cNvPr id="4" name="Slide Number Placeholder 3"/>
          <p:cNvSpPr>
            <a:spLocks noGrp="1"/>
          </p:cNvSpPr>
          <p:nvPr>
            <p:ph type="sldNum" sz="quarter" idx="10"/>
          </p:nvPr>
        </p:nvSpPr>
        <p:spPr/>
        <p:txBody>
          <a:bodyPr/>
          <a:lstStyle/>
          <a:p>
            <a:fld id="{F3A6C9D0-F270-48D0-96CA-CE460D30F840}" type="slidenum">
              <a:rPr lang="en-US" smtClean="0"/>
              <a:t>28</a:t>
            </a:fld>
            <a:endParaRPr lang="en-US"/>
          </a:p>
        </p:txBody>
      </p:sp>
    </p:spTree>
    <p:extLst>
      <p:ext uri="{BB962C8B-B14F-4D97-AF65-F5344CB8AC3E}">
        <p14:creationId xmlns:p14="http://schemas.microsoft.com/office/powerpoint/2010/main" val="2250925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illustrates</a:t>
            </a:r>
            <a:r>
              <a:rPr lang="en-US" baseline="0" dirty="0"/>
              <a:t> the importance of detection limits in regional reconnaissance </a:t>
            </a:r>
            <a:r>
              <a:rPr lang="en-US" baseline="0" dirty="0" err="1"/>
              <a:t>geochem</a:t>
            </a:r>
            <a:r>
              <a:rPr lang="en-US" baseline="0" dirty="0"/>
              <a:t>.</a:t>
            </a:r>
          </a:p>
          <a:p>
            <a:r>
              <a:rPr lang="en-US" baseline="0" dirty="0"/>
              <a:t>The field of view here is about 8km by 5km. The survey covers an outcropping porphyry Cu and 2 blind porphyry Cu occurrences. </a:t>
            </a:r>
          </a:p>
          <a:p>
            <a:r>
              <a:rPr lang="en-US" baseline="0" dirty="0"/>
              <a:t>These are surface rock chip samples. When measured with ICP-MS, the detection limit for Bi is 0.01ppm. When measured with ICP-AES, the detection limit for Bi is likely to be reported at either 2 or 5ppm. In this case, ICP-MS clearly mapped the footprint of phyllic alteration around the porphyry deposits. However these anomalies would have been missed if the samples were </a:t>
            </a:r>
            <a:r>
              <a:rPr lang="en-US" baseline="0" dirty="0" err="1"/>
              <a:t>analysed</a:t>
            </a:r>
            <a:r>
              <a:rPr lang="en-US" baseline="0" dirty="0"/>
              <a:t> by ICP-AES.</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29</a:t>
            </a:fld>
            <a:endParaRPr lang="en-US"/>
          </a:p>
        </p:txBody>
      </p:sp>
    </p:spTree>
    <p:extLst>
      <p:ext uri="{BB962C8B-B14F-4D97-AF65-F5344CB8AC3E}">
        <p14:creationId xmlns:p14="http://schemas.microsoft.com/office/powerpoint/2010/main" val="953388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of assays from commercial laboratories today far exceeds the quality from “Research Laboratory” assays from 30 years ago</a:t>
            </a:r>
          </a:p>
          <a:p>
            <a:r>
              <a:rPr lang="en-US" dirty="0"/>
              <a:t>It is possible to interpret magmatic processes</a:t>
            </a:r>
            <a:r>
              <a:rPr lang="en-US" baseline="0" dirty="0"/>
              <a:t> from routine exploration data that could not have been measured by any analytical method 20 to 30 years ago.</a:t>
            </a:r>
          </a:p>
          <a:p>
            <a:r>
              <a:rPr lang="en-US" baseline="0" dirty="0"/>
              <a:t>There is a very good case for going back to all of the sample pulp collections at Geoscience Australia and the State geological surveys and re-assaying them with modern ICP-MS using a consistent digest and assay method.</a:t>
            </a:r>
          </a:p>
          <a:p>
            <a:r>
              <a:rPr lang="en-US" baseline="0" dirty="0" err="1"/>
              <a:t>GeoScience</a:t>
            </a:r>
            <a:r>
              <a:rPr lang="en-US" baseline="0" dirty="0"/>
              <a:t> Australia </a:t>
            </a:r>
            <a:r>
              <a:rPr lang="en-US" baseline="0" dirty="0" err="1"/>
              <a:t>OzChem</a:t>
            </a:r>
            <a:r>
              <a:rPr lang="en-US" baseline="0" dirty="0"/>
              <a:t> database contains ~60,000 assays. At about $50/assay, that would not be a prohibitive cost.</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30</a:t>
            </a:fld>
            <a:endParaRPr lang="en-US"/>
          </a:p>
        </p:txBody>
      </p:sp>
    </p:spTree>
    <p:extLst>
      <p:ext uri="{BB962C8B-B14F-4D97-AF65-F5344CB8AC3E}">
        <p14:creationId xmlns:p14="http://schemas.microsoft.com/office/powerpoint/2010/main" val="2676349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from the Horn Island gold deposit where the owner, Alice Queen,</a:t>
            </a:r>
            <a:r>
              <a:rPr lang="en-US" baseline="0" dirty="0"/>
              <a:t> has used a 4 acid digest ICP-MS/AES assay method for all drill samples.  The assays show that there are 10 different phases of intrusions. There are 6 different phases of granite, 3 compositions of mafic dykes, and one felsic dyke. The granite phases are related to each other via fractionation processes, but the data shows that fractionation did not occur in-situ. These melts were fractionated in a staging chamber, and then emplaced in pulses. The mineralized veins occur as vein arrays along intrusive contacts. This is a good example of how the assays help not just with the logging, but also provide information about processes within the system.</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31</a:t>
            </a:fld>
            <a:endParaRPr lang="en-US"/>
          </a:p>
        </p:txBody>
      </p:sp>
    </p:spTree>
    <p:extLst>
      <p:ext uri="{BB962C8B-B14F-4D97-AF65-F5344CB8AC3E}">
        <p14:creationId xmlns:p14="http://schemas.microsoft.com/office/powerpoint/2010/main" val="2216096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from the </a:t>
            </a:r>
            <a:r>
              <a:rPr lang="en-US" dirty="0" err="1"/>
              <a:t>Productora</a:t>
            </a:r>
            <a:r>
              <a:rPr lang="en-US" dirty="0"/>
              <a:t> deposit in Chile. This is a Cu-Mo deposit hosted in a series of tourmaline </a:t>
            </a:r>
            <a:r>
              <a:rPr lang="en-US" dirty="0" err="1"/>
              <a:t>breccias</a:t>
            </a:r>
            <a:r>
              <a:rPr lang="en-US" dirty="0"/>
              <a:t>. Every sample was assayed with a 4 acid digest ICP-AES method. In total there are about 190,000 assays. The alteration is very feldspar-rich. Hydrothermal feldspars range from orthoclase</a:t>
            </a:r>
            <a:r>
              <a:rPr lang="en-US" baseline="0" dirty="0"/>
              <a:t> to alkali feldspar to albite to </a:t>
            </a:r>
            <a:r>
              <a:rPr lang="en-US" baseline="0" dirty="0" err="1"/>
              <a:t>oligoclase</a:t>
            </a:r>
            <a:r>
              <a:rPr lang="en-US" baseline="0" dirty="0"/>
              <a:t>. These are all grey to cream-</a:t>
            </a:r>
            <a:r>
              <a:rPr lang="en-US" baseline="0" dirty="0" err="1"/>
              <a:t>coloured</a:t>
            </a:r>
            <a:r>
              <a:rPr lang="en-US" baseline="0" dirty="0"/>
              <a:t>, hard, microcrystalline rocks. The feldspar compositions cannot be mapped visually. With such a large amount of data, the leapfrog modelling tools can convert this into quite coherent models of gangue mineralogy domains. The copper mineralization is intimately associated with a K feldspar halo.</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32</a:t>
            </a:fld>
            <a:endParaRPr lang="en-US"/>
          </a:p>
        </p:txBody>
      </p:sp>
    </p:spTree>
    <p:extLst>
      <p:ext uri="{BB962C8B-B14F-4D97-AF65-F5344CB8AC3E}">
        <p14:creationId xmlns:p14="http://schemas.microsoft.com/office/powerpoint/2010/main" val="2337871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from a porphyry Cu system, where all samples were assayed with a 4 acid digest ICP-AES method. On a Ca-Fe-S ternary plot, the mineralized samples plot close to the tie line between anhydrite and pyrite. From this we could measure anhydrite/pyrite ratios.</a:t>
            </a:r>
            <a:r>
              <a:rPr lang="en-US" baseline="0" dirty="0"/>
              <a:t> Most of the copper mineralization occurs in the transition from anhydrite to pyrite. </a:t>
            </a:r>
            <a:r>
              <a:rPr lang="en-US" baseline="0" dirty="0" err="1"/>
              <a:t>Metallurgically</a:t>
            </a:r>
            <a:r>
              <a:rPr lang="en-US" baseline="0" dirty="0"/>
              <a:t>, it is important to quantify how much pyrite is in each ore block, as this determines what capacity is needed in the flotation </a:t>
            </a:r>
            <a:r>
              <a:rPr lang="en-US" baseline="0" dirty="0" err="1"/>
              <a:t>citcuit</a:t>
            </a:r>
            <a:r>
              <a:rPr lang="en-US" baseline="0" dirty="0"/>
              <a:t>, and has a significant effect on copper recoveries.</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33</a:t>
            </a:fld>
            <a:endParaRPr lang="en-US"/>
          </a:p>
        </p:txBody>
      </p:sp>
    </p:spTree>
    <p:extLst>
      <p:ext uri="{BB962C8B-B14F-4D97-AF65-F5344CB8AC3E}">
        <p14:creationId xmlns:p14="http://schemas.microsoft.com/office/powerpoint/2010/main" val="333833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Geologists typically think about rock compositions</a:t>
            </a:r>
            <a:r>
              <a:rPr lang="en-US" baseline="0" dirty="0"/>
              <a:t> initially in terms of SiO2 content, </a:t>
            </a:r>
            <a:r>
              <a:rPr lang="en-US" baseline="0" dirty="0" err="1"/>
              <a:t>eg</a:t>
            </a:r>
            <a:r>
              <a:rPr lang="en-US" baseline="0" dirty="0"/>
              <a:t> basalt, andesite, rhyolite, etc.</a:t>
            </a:r>
          </a:p>
          <a:p>
            <a:r>
              <a:rPr lang="en-US" baseline="0" dirty="0"/>
              <a:t>Si is not reported from a 4 acid digest ICP analysis because it forms a volatile SiF4 complex during the digestion.</a:t>
            </a:r>
          </a:p>
          <a:p>
            <a:r>
              <a:rPr lang="en-US" baseline="0" dirty="0"/>
              <a:t>Rather than plotting elements against Si to make a first-pass subdivision of compositions, </a:t>
            </a:r>
            <a:r>
              <a:rPr lang="en-US" baseline="0" dirty="0" err="1"/>
              <a:t>Sc</a:t>
            </a:r>
            <a:r>
              <a:rPr lang="en-US" baseline="0" dirty="0"/>
              <a:t> could be used instead. </a:t>
            </a:r>
            <a:r>
              <a:rPr lang="en-US" baseline="0" dirty="0" err="1"/>
              <a:t>Sc</a:t>
            </a:r>
            <a:r>
              <a:rPr lang="en-US" baseline="0" dirty="0"/>
              <a:t> is highly correlated with the silicate-hosted component of Fe. </a:t>
            </a:r>
            <a:r>
              <a:rPr lang="en-US" baseline="0" dirty="0" err="1"/>
              <a:t>Sc</a:t>
            </a:r>
            <a:r>
              <a:rPr lang="en-US" baseline="0" dirty="0"/>
              <a:t> is hosted in Fe-Mg minerals such as pyroxenes and amphibole. It always has a </a:t>
            </a:r>
            <a:r>
              <a:rPr lang="en-US" baseline="0" dirty="0" err="1"/>
              <a:t>valency</a:t>
            </a:r>
            <a:r>
              <a:rPr lang="en-US" baseline="0" dirty="0"/>
              <a:t> of 3+, and is very immobile in most environments.</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3</a:t>
            </a:fld>
            <a:endParaRPr lang="en-US"/>
          </a:p>
        </p:txBody>
      </p:sp>
    </p:spTree>
    <p:extLst>
      <p:ext uri="{BB962C8B-B14F-4D97-AF65-F5344CB8AC3E}">
        <p14:creationId xmlns:p14="http://schemas.microsoft.com/office/powerpoint/2010/main" val="1200997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coming years, the next evolution in interpretation of multielement geochemistry will be quantitative mineral estimations</a:t>
            </a:r>
            <a:r>
              <a:rPr lang="en-US" baseline="0" dirty="0"/>
              <a:t> from assay data. This is non-trivial, since an ICP analysis does not include SiO2, H2O or CO2. At best it will be an estimation. If the mineral assemblage in any given sample is well constrained, then the predicted mineral proportions should be quite reliable. This will give us the ability to make much better 3D mineralogy models. </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34</a:t>
            </a:fld>
            <a:endParaRPr lang="en-US"/>
          </a:p>
        </p:txBody>
      </p:sp>
    </p:spTree>
    <p:extLst>
      <p:ext uri="{BB962C8B-B14F-4D97-AF65-F5344CB8AC3E}">
        <p14:creationId xmlns:p14="http://schemas.microsoft.com/office/powerpoint/2010/main" val="139009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elements that are least-mobile</a:t>
            </a:r>
            <a:r>
              <a:rPr lang="en-US" baseline="0" dirty="0"/>
              <a:t> in hydrothermal environments are those that have a </a:t>
            </a:r>
            <a:r>
              <a:rPr lang="en-US" baseline="0" dirty="0" err="1"/>
              <a:t>valency</a:t>
            </a:r>
            <a:r>
              <a:rPr lang="en-US" baseline="0" dirty="0"/>
              <a:t> of 3+ or 4+. Of the elements that are routinely </a:t>
            </a:r>
            <a:r>
              <a:rPr lang="en-US" baseline="0" dirty="0" err="1"/>
              <a:t>analysed</a:t>
            </a:r>
            <a:r>
              <a:rPr lang="en-US" baseline="0" dirty="0"/>
              <a:t> with a 4 acid digest ICP-MS/AES package, that includes </a:t>
            </a:r>
            <a:r>
              <a:rPr lang="en-US" sz="1200" b="0" dirty="0" err="1"/>
              <a:t>Sc</a:t>
            </a:r>
            <a:r>
              <a:rPr lang="en-US" sz="1200" b="0" dirty="0"/>
              <a:t>, Al, P, </a:t>
            </a:r>
            <a:r>
              <a:rPr lang="en-US" sz="1200" b="0" dirty="0" err="1"/>
              <a:t>Ti</a:t>
            </a:r>
            <a:r>
              <a:rPr lang="en-US" sz="1200" b="0" dirty="0"/>
              <a:t>, V, Cr, Y, </a:t>
            </a:r>
            <a:r>
              <a:rPr lang="en-US" sz="1200" b="0" dirty="0" err="1"/>
              <a:t>Zr</a:t>
            </a:r>
            <a:r>
              <a:rPr lang="en-US" sz="1200" b="0" dirty="0"/>
              <a:t>, </a:t>
            </a:r>
            <a:r>
              <a:rPr lang="en-US" sz="1200" b="0" dirty="0" err="1"/>
              <a:t>Nb</a:t>
            </a:r>
            <a:r>
              <a:rPr lang="en-US" sz="1200" b="0" dirty="0"/>
              <a:t>, La and 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Another interesting property that we will come back to later is the similarities in behavior</a:t>
            </a:r>
            <a:r>
              <a:rPr lang="en-US" sz="1200" b="0" baseline="0" dirty="0"/>
              <a:t> of most of the first-row transition metals.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err="1"/>
              <a:t>Sc</a:t>
            </a:r>
            <a:r>
              <a:rPr lang="en-US" sz="1200" b="0" baseline="0" dirty="0"/>
              <a:t>, V, </a:t>
            </a:r>
            <a:r>
              <a:rPr lang="en-US" sz="1200" b="0" baseline="0" dirty="0" err="1"/>
              <a:t>Mn</a:t>
            </a:r>
            <a:r>
              <a:rPr lang="en-US" sz="1200" b="0" baseline="0" dirty="0"/>
              <a:t>, Fe, Co, Ni, Cu and Zn have very similar chemical properties, and in unaltered rocks are usually highly correlated. </a:t>
            </a:r>
            <a:r>
              <a:rPr lang="en-US" sz="1200" b="0" baseline="0" dirty="0" err="1"/>
              <a:t>Sc</a:t>
            </a:r>
            <a:r>
              <a:rPr lang="en-US" sz="1200" b="0" baseline="0" dirty="0"/>
              <a:t> is usually the least-mobile of these.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Some of these metals are redox sensitive. Some of these substitute into oxides as well as silicates. Some are acid-soluble, particularly at lower </a:t>
            </a:r>
            <a:r>
              <a:rPr lang="en-US" sz="1200" b="0" baseline="0" dirty="0" err="1"/>
              <a:t>valencies</a:t>
            </a:r>
            <a:r>
              <a:rPr lang="en-US" sz="1200" b="0" baseline="0" dirty="0"/>
              <a:t>. Some of these metals are sequestered by immiscible magmatic sulfides. Because of these properties, plotting each of these metals against </a:t>
            </a:r>
            <a:r>
              <a:rPr lang="en-US" sz="1200" b="0" baseline="0" dirty="0" err="1"/>
              <a:t>Sc</a:t>
            </a:r>
            <a:r>
              <a:rPr lang="en-US" sz="1200" b="0" baseline="0" dirty="0"/>
              <a:t> can provide proxies for mapping redox, tracking fractionation of opaque oxide minerals, tracking S saturation in melts, or mapping acid leaching of metals.</a:t>
            </a:r>
            <a:endParaRPr lang="en-US" sz="1200" b="0" dirty="0"/>
          </a:p>
          <a:p>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5</a:t>
            </a:fld>
            <a:endParaRPr lang="en-US"/>
          </a:p>
        </p:txBody>
      </p:sp>
    </p:spTree>
    <p:extLst>
      <p:ext uri="{BB962C8B-B14F-4D97-AF65-F5344CB8AC3E}">
        <p14:creationId xmlns:p14="http://schemas.microsoft.com/office/powerpoint/2010/main" val="194742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dirty="0" err="1"/>
              <a:t>ioGAS</a:t>
            </a:r>
            <a:r>
              <a:rPr lang="en-US" dirty="0"/>
              <a:t>, </a:t>
            </a:r>
            <a:r>
              <a:rPr lang="en-US" sz="1200" b="0" dirty="0"/>
              <a:t>Plot </a:t>
            </a:r>
            <a:r>
              <a:rPr lang="en-US" sz="1200" b="0" dirty="0" err="1"/>
              <a:t>Sc</a:t>
            </a:r>
            <a:r>
              <a:rPr lang="en-US" sz="1200" b="0" dirty="0"/>
              <a:t> versus </a:t>
            </a:r>
            <a:r>
              <a:rPr lang="en-US" sz="1200" b="0" dirty="0" err="1"/>
              <a:t>Nb</a:t>
            </a:r>
            <a:r>
              <a:rPr lang="en-US" sz="1200" b="0" dirty="0"/>
              <a:t>, P, </a:t>
            </a:r>
            <a:r>
              <a:rPr lang="en-US" sz="1200" b="0" dirty="0" err="1"/>
              <a:t>Th</a:t>
            </a:r>
            <a:r>
              <a:rPr lang="en-US" sz="1200" b="0" dirty="0"/>
              <a:t>, </a:t>
            </a:r>
            <a:r>
              <a:rPr lang="en-US" sz="1200" b="0" dirty="0" err="1"/>
              <a:t>Ti</a:t>
            </a:r>
            <a:r>
              <a:rPr lang="en-US" sz="1200" b="0" dirty="0"/>
              <a:t>, V, </a:t>
            </a:r>
            <a:r>
              <a:rPr lang="en-US" sz="1200" b="0" dirty="0" err="1"/>
              <a:t>Zr</a:t>
            </a:r>
            <a:r>
              <a:rPr lang="en-US" sz="1200" b="0" dirty="0"/>
              <a:t>. In the </a:t>
            </a:r>
            <a:r>
              <a:rPr lang="en-US" sz="1200" b="0" dirty="0" err="1"/>
              <a:t>ioGAS</a:t>
            </a:r>
            <a:r>
              <a:rPr lang="en-US" sz="1200" b="0" dirty="0"/>
              <a:t> software, this makes an array of 2 x 3 scatterplots. At this scale it is detailed enough to see what is going on. Add a point density contour overlay to highlight the compositional groups in the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Also plot </a:t>
            </a:r>
            <a:r>
              <a:rPr lang="en-US" sz="1200" b="0" dirty="0" err="1"/>
              <a:t>Sc</a:t>
            </a:r>
            <a:r>
              <a:rPr lang="en-US" sz="1200" b="0" dirty="0"/>
              <a:t> against Al, Cr, Ce, Ga, La, Y.</a:t>
            </a:r>
          </a:p>
          <a:p>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6</a:t>
            </a:fld>
            <a:endParaRPr lang="en-US"/>
          </a:p>
        </p:txBody>
      </p:sp>
    </p:spTree>
    <p:extLst>
      <p:ext uri="{BB962C8B-B14F-4D97-AF65-F5344CB8AC3E}">
        <p14:creationId xmlns:p14="http://schemas.microsoft.com/office/powerpoint/2010/main" val="391230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step is to use the same elements but to plot </a:t>
            </a:r>
            <a:r>
              <a:rPr lang="en-US" dirty="0" err="1"/>
              <a:t>Ti</a:t>
            </a:r>
            <a:r>
              <a:rPr lang="en-US" dirty="0"/>
              <a:t> first. </a:t>
            </a:r>
            <a:r>
              <a:rPr lang="en-US" sz="1200" b="0" dirty="0"/>
              <a:t>Plot </a:t>
            </a:r>
            <a:r>
              <a:rPr lang="en-US" sz="1200" b="0" dirty="0" err="1"/>
              <a:t>Ti</a:t>
            </a:r>
            <a:r>
              <a:rPr lang="en-US" sz="1200" b="0" dirty="0"/>
              <a:t> versus </a:t>
            </a:r>
            <a:r>
              <a:rPr lang="en-US" sz="1200" b="0" dirty="0" err="1"/>
              <a:t>Sc</a:t>
            </a:r>
            <a:r>
              <a:rPr lang="en-US" sz="1200" b="0" dirty="0"/>
              <a:t>, </a:t>
            </a:r>
            <a:r>
              <a:rPr lang="en-US" sz="1200" b="0" dirty="0" err="1"/>
              <a:t>Nb</a:t>
            </a:r>
            <a:r>
              <a:rPr lang="en-US" sz="1200" b="0" dirty="0"/>
              <a:t>, P, </a:t>
            </a:r>
            <a:r>
              <a:rPr lang="en-US" sz="1200" b="0" dirty="0" err="1"/>
              <a:t>Th</a:t>
            </a:r>
            <a:r>
              <a:rPr lang="en-US" sz="1200" b="0" dirty="0"/>
              <a:t>, V, </a:t>
            </a:r>
            <a:r>
              <a:rPr lang="en-US" sz="1200" b="0" dirty="0" err="1"/>
              <a:t>Zr</a:t>
            </a:r>
            <a:r>
              <a:rPr lang="en-US" sz="1200" b="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Also plot </a:t>
            </a:r>
            <a:r>
              <a:rPr lang="en-US" sz="1200" b="0" dirty="0" err="1"/>
              <a:t>Ti</a:t>
            </a:r>
            <a:r>
              <a:rPr lang="en-US" sz="1200" b="0" dirty="0"/>
              <a:t> against Al, Cr, Ce, Ga, La, Y.</a:t>
            </a:r>
          </a:p>
          <a:p>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7</a:t>
            </a:fld>
            <a:endParaRPr lang="en-US"/>
          </a:p>
        </p:txBody>
      </p:sp>
    </p:spTree>
    <p:extLst>
      <p:ext uri="{BB962C8B-B14F-4D97-AF65-F5344CB8AC3E}">
        <p14:creationId xmlns:p14="http://schemas.microsoft.com/office/powerpoint/2010/main" val="2077575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reduced magmas, V3+ has very similar</a:t>
            </a:r>
            <a:r>
              <a:rPr lang="en-US" baseline="0" dirty="0"/>
              <a:t> </a:t>
            </a:r>
            <a:r>
              <a:rPr lang="en-US" baseline="0" dirty="0" err="1"/>
              <a:t>behaviour</a:t>
            </a:r>
            <a:r>
              <a:rPr lang="en-US" baseline="0" dirty="0"/>
              <a:t> to Sc3+. The V/</a:t>
            </a:r>
            <a:r>
              <a:rPr lang="en-US" baseline="0" dirty="0" err="1"/>
              <a:t>Sc</a:t>
            </a:r>
            <a:r>
              <a:rPr lang="en-US" baseline="0" dirty="0"/>
              <a:t> ratio is always around 7:1. Both substitute for Fe in amphibole, pyroxene and biotite.</a:t>
            </a:r>
          </a:p>
          <a:p>
            <a:r>
              <a:rPr lang="en-US" baseline="0" dirty="0"/>
              <a:t>In more oxidized magma, some of the V is 4+. V4+ has a very strong affinity for magnetite.</a:t>
            </a:r>
          </a:p>
          <a:p>
            <a:r>
              <a:rPr lang="en-US" baseline="0" dirty="0"/>
              <a:t>Fractional crystallization of magnetite causes a depletion of V relative to Sc. Declining V/</a:t>
            </a:r>
            <a:r>
              <a:rPr lang="en-US" baseline="0" dirty="0" err="1"/>
              <a:t>Sc</a:t>
            </a:r>
            <a:r>
              <a:rPr lang="en-US" baseline="0" dirty="0"/>
              <a:t> with increasing SiO2 (or with decreasing </a:t>
            </a:r>
            <a:r>
              <a:rPr lang="en-US" baseline="0" dirty="0" err="1"/>
              <a:t>Sc</a:t>
            </a:r>
            <a:r>
              <a:rPr lang="en-US" baseline="0" dirty="0"/>
              <a:t>) is a sure sign of fractional crystallization of magnetite. This is a very common signature in “magnetite-series” melts.</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9</a:t>
            </a:fld>
            <a:endParaRPr lang="en-US"/>
          </a:p>
        </p:txBody>
      </p:sp>
    </p:spTree>
    <p:extLst>
      <p:ext uri="{BB962C8B-B14F-4D97-AF65-F5344CB8AC3E}">
        <p14:creationId xmlns:p14="http://schemas.microsoft.com/office/powerpoint/2010/main" val="341943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unaltered rocks Cu is highly correlated with </a:t>
            </a:r>
            <a:r>
              <a:rPr lang="en-US" dirty="0" err="1"/>
              <a:t>Sc</a:t>
            </a:r>
            <a:r>
              <a:rPr lang="en-US" dirty="0"/>
              <a:t>, with a ratio of about 2.5:1, and in igneous rocks that do not contain olivine or CPX, Ni is highly correlated with </a:t>
            </a:r>
            <a:r>
              <a:rPr lang="en-US" dirty="0" err="1"/>
              <a:t>Sc</a:t>
            </a:r>
            <a:r>
              <a:rPr lang="en-US" dirty="0"/>
              <a:t> with a ratio of about 1.5:1. However in melts that have become sulfur saturated, Ni and Co are sequestered by the sulfide droplets and the silicate melt is left depleted in Ni and Co. With further sulfur saturation, an</a:t>
            </a:r>
            <a:r>
              <a:rPr lang="en-US" baseline="0" dirty="0"/>
              <a:t> immiscible Fe-Cu-S (Au) phase is formed. It is very common for melts that have undergone fractional crystallization of magnetite to show this signature of sulfur saturation, with depletion of Ni and Cu from the remaining silicate. This reduces the ore-forming potential of those magmas. </a:t>
            </a:r>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11</a:t>
            </a:fld>
            <a:endParaRPr lang="en-US"/>
          </a:p>
        </p:txBody>
      </p:sp>
    </p:spTree>
    <p:extLst>
      <p:ext uri="{BB962C8B-B14F-4D97-AF65-F5344CB8AC3E}">
        <p14:creationId xmlns:p14="http://schemas.microsoft.com/office/powerpoint/2010/main" val="2960813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only place where </a:t>
            </a:r>
            <a:r>
              <a:rPr lang="en-US" dirty="0" err="1"/>
              <a:t>Hf</a:t>
            </a:r>
            <a:r>
              <a:rPr lang="en-US" dirty="0"/>
              <a:t> resides in a rock is substituting for </a:t>
            </a:r>
            <a:r>
              <a:rPr lang="en-US" dirty="0" err="1"/>
              <a:t>Zr</a:t>
            </a:r>
            <a:r>
              <a:rPr lang="en-US" baseline="0" dirty="0"/>
              <a:t> in the mineral zircon. In the vast majority of data sets, </a:t>
            </a:r>
            <a:r>
              <a:rPr lang="en-US" baseline="0" dirty="0" err="1"/>
              <a:t>Hf</a:t>
            </a:r>
            <a:r>
              <a:rPr lang="en-US" baseline="0" dirty="0"/>
              <a:t> vs </a:t>
            </a:r>
            <a:r>
              <a:rPr lang="en-US" baseline="0" dirty="0" err="1"/>
              <a:t>Zr</a:t>
            </a:r>
            <a:r>
              <a:rPr lang="en-US" baseline="0" dirty="0"/>
              <a:t> plots with a remarkably linear correlation, with a ratio of 1:36. </a:t>
            </a:r>
            <a:r>
              <a:rPr lang="en-US" baseline="0" dirty="0" err="1"/>
              <a:t>Hf</a:t>
            </a:r>
            <a:r>
              <a:rPr lang="en-US" baseline="0" dirty="0"/>
              <a:t> is less compatible than </a:t>
            </a:r>
            <a:r>
              <a:rPr lang="en-US" baseline="0" dirty="0" err="1"/>
              <a:t>Zr</a:t>
            </a:r>
            <a:r>
              <a:rPr lang="en-US" baseline="0" dirty="0"/>
              <a:t>, so as zircons crystallize, the </a:t>
            </a:r>
            <a:r>
              <a:rPr lang="en-US" baseline="0" dirty="0" err="1"/>
              <a:t>Hf</a:t>
            </a:r>
            <a:r>
              <a:rPr lang="en-US" baseline="0" dirty="0"/>
              <a:t>/</a:t>
            </a:r>
            <a:r>
              <a:rPr lang="en-US" baseline="0" dirty="0" err="1"/>
              <a:t>Zr</a:t>
            </a:r>
            <a:r>
              <a:rPr lang="en-US" baseline="0" dirty="0"/>
              <a:t> ratio in the melt increases. The zircons eventually end up with rims with higher </a:t>
            </a:r>
            <a:r>
              <a:rPr lang="en-US" baseline="0" dirty="0" err="1"/>
              <a:t>Hf</a:t>
            </a:r>
            <a:r>
              <a:rPr lang="en-US" baseline="0" dirty="0"/>
              <a:t>/</a:t>
            </a:r>
            <a:r>
              <a:rPr lang="en-US" baseline="0" dirty="0" err="1"/>
              <a:t>Zr</a:t>
            </a:r>
            <a:r>
              <a:rPr lang="en-US" baseline="0" dirty="0"/>
              <a:t>. Zircons crystallize late within a crystallization sequence, and because of the viscosity of the magmas, there is little chance of fractional crystallization. However in very hydrous melts, and especially in fluorine rich melts, silicate chains are de-polymerized, viscosity decreases, and the solidus is lowered. In these circumstances, fractional crystallization of zircons can occur. Crystal settling of zircons in a magma chamber results in lower total </a:t>
            </a:r>
            <a:r>
              <a:rPr lang="en-US" baseline="0" dirty="0" err="1"/>
              <a:t>Zr</a:t>
            </a:r>
            <a:r>
              <a:rPr lang="en-US" baseline="0" dirty="0"/>
              <a:t> in the remaining melt, but fractionation leads to an increased </a:t>
            </a:r>
            <a:r>
              <a:rPr lang="en-US" baseline="0" dirty="0" err="1"/>
              <a:t>Hf</a:t>
            </a:r>
            <a:r>
              <a:rPr lang="en-US" baseline="0" dirty="0"/>
              <a:t>/</a:t>
            </a:r>
            <a:r>
              <a:rPr lang="en-US" baseline="0" dirty="0" err="1"/>
              <a:t>Zr</a:t>
            </a:r>
            <a:r>
              <a:rPr lang="en-US" baseline="0" dirty="0"/>
              <a:t> ratio. </a:t>
            </a:r>
            <a:r>
              <a:rPr lang="en-US" b="0" dirty="0">
                <a:solidFill>
                  <a:srgbClr val="FF0000"/>
                </a:solidFill>
                <a:latin typeface="Calibri" pitchFamily="34" charset="0"/>
              </a:rPr>
              <a:t>Reduced total </a:t>
            </a:r>
            <a:r>
              <a:rPr lang="en-US" b="0" dirty="0" err="1">
                <a:solidFill>
                  <a:srgbClr val="FF0000"/>
                </a:solidFill>
                <a:latin typeface="Calibri" pitchFamily="34" charset="0"/>
              </a:rPr>
              <a:t>Zr</a:t>
            </a:r>
            <a:r>
              <a:rPr lang="en-US" b="0" dirty="0">
                <a:solidFill>
                  <a:srgbClr val="FF0000"/>
                </a:solidFill>
                <a:latin typeface="Calibri" pitchFamily="34" charset="0"/>
              </a:rPr>
              <a:t> content, but high </a:t>
            </a:r>
            <a:r>
              <a:rPr lang="en-US" b="0" dirty="0" err="1">
                <a:solidFill>
                  <a:srgbClr val="FF0000"/>
                </a:solidFill>
                <a:latin typeface="Calibri" pitchFamily="34" charset="0"/>
              </a:rPr>
              <a:t>Hf</a:t>
            </a:r>
            <a:r>
              <a:rPr lang="en-US" b="0" dirty="0">
                <a:solidFill>
                  <a:srgbClr val="FF0000"/>
                </a:solidFill>
                <a:latin typeface="Calibri" pitchFamily="34" charset="0"/>
              </a:rPr>
              <a:t>/</a:t>
            </a:r>
            <a:r>
              <a:rPr lang="en-US" b="0" dirty="0" err="1">
                <a:solidFill>
                  <a:srgbClr val="FF0000"/>
                </a:solidFill>
                <a:latin typeface="Calibri" pitchFamily="34" charset="0"/>
              </a:rPr>
              <a:t>Zr</a:t>
            </a:r>
            <a:r>
              <a:rPr lang="en-US" b="0" dirty="0">
                <a:solidFill>
                  <a:srgbClr val="FF0000"/>
                </a:solidFill>
                <a:latin typeface="Calibri" pitchFamily="34" charset="0"/>
              </a:rPr>
              <a:t> ratio</a:t>
            </a:r>
            <a:r>
              <a:rPr lang="en-US" b="0" baseline="0" dirty="0">
                <a:solidFill>
                  <a:srgbClr val="FF0000"/>
                </a:solidFill>
                <a:latin typeface="Calibri" pitchFamily="34" charset="0"/>
              </a:rPr>
              <a:t> is a clear indicator of fractional crystallization of zircons. Melts that have this signature have a very high mineralization potential.</a:t>
            </a:r>
            <a:endParaRPr lang="en-US" b="0" dirty="0">
              <a:solidFill>
                <a:srgbClr val="FF0000"/>
              </a:solidFill>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F3A6C9D0-F270-48D0-96CA-CE460D30F840}" type="slidenum">
              <a:rPr lang="en-US" smtClean="0"/>
              <a:t>12</a:t>
            </a:fld>
            <a:endParaRPr lang="en-US"/>
          </a:p>
        </p:txBody>
      </p:sp>
    </p:spTree>
    <p:extLst>
      <p:ext uri="{BB962C8B-B14F-4D97-AF65-F5344CB8AC3E}">
        <p14:creationId xmlns:p14="http://schemas.microsoft.com/office/powerpoint/2010/main" val="36911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8E4CE5-8A40-4503-9ADD-A5DA44A910A0}"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A73F7-1CF7-4C7B-9185-0B623FC311F9}" type="slidenum">
              <a:rPr lang="en-US" smtClean="0"/>
              <a:t>‹#›</a:t>
            </a:fld>
            <a:endParaRPr lang="en-US"/>
          </a:p>
        </p:txBody>
      </p:sp>
    </p:spTree>
    <p:extLst>
      <p:ext uri="{BB962C8B-B14F-4D97-AF65-F5344CB8AC3E}">
        <p14:creationId xmlns:p14="http://schemas.microsoft.com/office/powerpoint/2010/main" val="401421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E4CE5-8A40-4503-9ADD-A5DA44A910A0}"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A73F7-1CF7-4C7B-9185-0B623FC311F9}" type="slidenum">
              <a:rPr lang="en-US" smtClean="0"/>
              <a:t>‹#›</a:t>
            </a:fld>
            <a:endParaRPr lang="en-US"/>
          </a:p>
        </p:txBody>
      </p:sp>
    </p:spTree>
    <p:extLst>
      <p:ext uri="{BB962C8B-B14F-4D97-AF65-F5344CB8AC3E}">
        <p14:creationId xmlns:p14="http://schemas.microsoft.com/office/powerpoint/2010/main" val="100519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E4CE5-8A40-4503-9ADD-A5DA44A910A0}"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A73F7-1CF7-4C7B-9185-0B623FC311F9}" type="slidenum">
              <a:rPr lang="en-US" smtClean="0"/>
              <a:t>‹#›</a:t>
            </a:fld>
            <a:endParaRPr lang="en-US"/>
          </a:p>
        </p:txBody>
      </p:sp>
    </p:spTree>
    <p:extLst>
      <p:ext uri="{BB962C8B-B14F-4D97-AF65-F5344CB8AC3E}">
        <p14:creationId xmlns:p14="http://schemas.microsoft.com/office/powerpoint/2010/main" val="285302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E4CE5-8A40-4503-9ADD-A5DA44A910A0}"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A73F7-1CF7-4C7B-9185-0B623FC311F9}" type="slidenum">
              <a:rPr lang="en-US" smtClean="0"/>
              <a:t>‹#›</a:t>
            </a:fld>
            <a:endParaRPr lang="en-US"/>
          </a:p>
        </p:txBody>
      </p:sp>
    </p:spTree>
    <p:extLst>
      <p:ext uri="{BB962C8B-B14F-4D97-AF65-F5344CB8AC3E}">
        <p14:creationId xmlns:p14="http://schemas.microsoft.com/office/powerpoint/2010/main" val="133920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8E4CE5-8A40-4503-9ADD-A5DA44A910A0}"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A73F7-1CF7-4C7B-9185-0B623FC311F9}" type="slidenum">
              <a:rPr lang="en-US" smtClean="0"/>
              <a:t>‹#›</a:t>
            </a:fld>
            <a:endParaRPr lang="en-US"/>
          </a:p>
        </p:txBody>
      </p:sp>
    </p:spTree>
    <p:extLst>
      <p:ext uri="{BB962C8B-B14F-4D97-AF65-F5344CB8AC3E}">
        <p14:creationId xmlns:p14="http://schemas.microsoft.com/office/powerpoint/2010/main" val="379687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8E4CE5-8A40-4503-9ADD-A5DA44A910A0}"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A73F7-1CF7-4C7B-9185-0B623FC311F9}" type="slidenum">
              <a:rPr lang="en-US" smtClean="0"/>
              <a:t>‹#›</a:t>
            </a:fld>
            <a:endParaRPr lang="en-US"/>
          </a:p>
        </p:txBody>
      </p:sp>
    </p:spTree>
    <p:extLst>
      <p:ext uri="{BB962C8B-B14F-4D97-AF65-F5344CB8AC3E}">
        <p14:creationId xmlns:p14="http://schemas.microsoft.com/office/powerpoint/2010/main" val="106380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8E4CE5-8A40-4503-9ADD-A5DA44A910A0}" type="datetimeFigureOut">
              <a:rPr lang="en-US" smtClean="0"/>
              <a:t>6/14/2019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6A73F7-1CF7-4C7B-9185-0B623FC311F9}" type="slidenum">
              <a:rPr lang="en-US" smtClean="0"/>
              <a:t>‹#›</a:t>
            </a:fld>
            <a:endParaRPr lang="en-US"/>
          </a:p>
        </p:txBody>
      </p:sp>
    </p:spTree>
    <p:extLst>
      <p:ext uri="{BB962C8B-B14F-4D97-AF65-F5344CB8AC3E}">
        <p14:creationId xmlns:p14="http://schemas.microsoft.com/office/powerpoint/2010/main" val="258664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8E4CE5-8A40-4503-9ADD-A5DA44A910A0}" type="datetimeFigureOut">
              <a:rPr lang="en-US" smtClean="0"/>
              <a:t>6/14/2019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6A73F7-1CF7-4C7B-9185-0B623FC311F9}" type="slidenum">
              <a:rPr lang="en-US" smtClean="0"/>
              <a:t>‹#›</a:t>
            </a:fld>
            <a:endParaRPr lang="en-US"/>
          </a:p>
        </p:txBody>
      </p:sp>
    </p:spTree>
    <p:extLst>
      <p:ext uri="{BB962C8B-B14F-4D97-AF65-F5344CB8AC3E}">
        <p14:creationId xmlns:p14="http://schemas.microsoft.com/office/powerpoint/2010/main" val="106825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E4CE5-8A40-4503-9ADD-A5DA44A910A0}" type="datetimeFigureOut">
              <a:rPr lang="en-US" smtClean="0"/>
              <a:t>6/14/2019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A73F7-1CF7-4C7B-9185-0B623FC311F9}" type="slidenum">
              <a:rPr lang="en-US" smtClean="0"/>
              <a:t>‹#›</a:t>
            </a:fld>
            <a:endParaRPr lang="en-US"/>
          </a:p>
        </p:txBody>
      </p:sp>
    </p:spTree>
    <p:extLst>
      <p:ext uri="{BB962C8B-B14F-4D97-AF65-F5344CB8AC3E}">
        <p14:creationId xmlns:p14="http://schemas.microsoft.com/office/powerpoint/2010/main" val="32033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8E4CE5-8A40-4503-9ADD-A5DA44A910A0}"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A73F7-1CF7-4C7B-9185-0B623FC311F9}" type="slidenum">
              <a:rPr lang="en-US" smtClean="0"/>
              <a:t>‹#›</a:t>
            </a:fld>
            <a:endParaRPr lang="en-US"/>
          </a:p>
        </p:txBody>
      </p:sp>
    </p:spTree>
    <p:extLst>
      <p:ext uri="{BB962C8B-B14F-4D97-AF65-F5344CB8AC3E}">
        <p14:creationId xmlns:p14="http://schemas.microsoft.com/office/powerpoint/2010/main" val="246089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8E4CE5-8A40-4503-9ADD-A5DA44A910A0}"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A73F7-1CF7-4C7B-9185-0B623FC311F9}" type="slidenum">
              <a:rPr lang="en-US" smtClean="0"/>
              <a:t>‹#›</a:t>
            </a:fld>
            <a:endParaRPr lang="en-US"/>
          </a:p>
        </p:txBody>
      </p:sp>
    </p:spTree>
    <p:extLst>
      <p:ext uri="{BB962C8B-B14F-4D97-AF65-F5344CB8AC3E}">
        <p14:creationId xmlns:p14="http://schemas.microsoft.com/office/powerpoint/2010/main" val="407958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98E4CE5-8A40-4503-9ADD-A5DA44A910A0}" type="datetimeFigureOut">
              <a:rPr lang="en-US" smtClean="0"/>
              <a:t>6/14/2019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E6A73F7-1CF7-4C7B-9185-0B623FC311F9}" type="slidenum">
              <a:rPr lang="en-US" smtClean="0"/>
              <a:t>‹#›</a:t>
            </a:fld>
            <a:endParaRPr lang="en-US"/>
          </a:p>
        </p:txBody>
      </p:sp>
    </p:spTree>
    <p:extLst>
      <p:ext uri="{BB962C8B-B14F-4D97-AF65-F5344CB8AC3E}">
        <p14:creationId xmlns:p14="http://schemas.microsoft.com/office/powerpoint/2010/main" val="1391478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nmap@westnet.com.a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1851670"/>
            <a:ext cx="5830416" cy="1102519"/>
          </a:xfrm>
        </p:spPr>
        <p:txBody>
          <a:bodyPr>
            <a:normAutofit fontScale="90000"/>
          </a:bodyPr>
          <a:lstStyle/>
          <a:p>
            <a:r>
              <a:rPr lang="en-US" b="1" dirty="0"/>
              <a:t>Making the most of multi-element geochemistry</a:t>
            </a:r>
            <a:br>
              <a:rPr lang="en-US" b="1" dirty="0"/>
            </a:br>
            <a:br>
              <a:rPr lang="en-US" b="1" dirty="0"/>
            </a:br>
            <a:r>
              <a:rPr lang="en-US" sz="2000" b="1" dirty="0"/>
              <a:t>A work-flow for interpreting ICP assays</a:t>
            </a:r>
            <a:br>
              <a:rPr lang="en-US" b="1" dirty="0"/>
            </a:br>
            <a:endParaRPr lang="en-US" dirty="0"/>
          </a:p>
        </p:txBody>
      </p:sp>
      <p:sp>
        <p:nvSpPr>
          <p:cNvPr id="3" name="Subtitle 2"/>
          <p:cNvSpPr>
            <a:spLocks noGrp="1"/>
          </p:cNvSpPr>
          <p:nvPr>
            <p:ph type="subTitle" idx="1"/>
          </p:nvPr>
        </p:nvSpPr>
        <p:spPr>
          <a:xfrm>
            <a:off x="2987824" y="3651870"/>
            <a:ext cx="5072608" cy="1314450"/>
          </a:xfrm>
        </p:spPr>
        <p:txBody>
          <a:bodyPr>
            <a:normAutofit fontScale="40000" lnSpcReduction="20000"/>
          </a:bodyPr>
          <a:lstStyle/>
          <a:p>
            <a:r>
              <a:rPr lang="en-AU" dirty="0"/>
              <a:t>Scott Halley</a:t>
            </a:r>
            <a:endParaRPr lang="en-US" dirty="0"/>
          </a:p>
          <a:p>
            <a:r>
              <a:rPr lang="en-AU" dirty="0"/>
              <a:t>Consulting Geochemist, </a:t>
            </a:r>
          </a:p>
          <a:p>
            <a:r>
              <a:rPr lang="en-AU" dirty="0"/>
              <a:t>Mineral Mapping Pty Ltd, </a:t>
            </a:r>
          </a:p>
          <a:p>
            <a:r>
              <a:rPr lang="en-AU" dirty="0"/>
              <a:t>Hawley Beach, Tasmania, 7307. </a:t>
            </a:r>
          </a:p>
          <a:p>
            <a:r>
              <a:rPr lang="en-AU" dirty="0"/>
              <a:t>Email: </a:t>
            </a:r>
            <a:r>
              <a:rPr lang="en-AU" dirty="0">
                <a:hlinkClick r:id="rId3"/>
              </a:rPr>
              <a:t>minmap@westnet.com.au</a:t>
            </a:r>
            <a:endParaRPr lang="en-AU" dirty="0"/>
          </a:p>
          <a:p>
            <a:r>
              <a:rPr lang="en-AU" dirty="0"/>
              <a:t>Web: www.scotthalley.com.au</a:t>
            </a:r>
            <a:endParaRPr lang="en-US" dirty="0"/>
          </a:p>
          <a:p>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1660022" y="1646945"/>
            <a:ext cx="5149492" cy="1843621"/>
          </a:xfrm>
          <a:prstGeom prst="rect">
            <a:avLst/>
          </a:prstGeom>
        </p:spPr>
      </p:pic>
    </p:spTree>
    <p:extLst>
      <p:ext uri="{BB962C8B-B14F-4D97-AF65-F5344CB8AC3E}">
        <p14:creationId xmlns:p14="http://schemas.microsoft.com/office/powerpoint/2010/main" val="17734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84605C-58AE-4575-8C06-1037372C77B6}"/>
              </a:ext>
            </a:extLst>
          </p:cNvPr>
          <p:cNvPicPr>
            <a:picLocks noChangeAspect="1"/>
          </p:cNvPicPr>
          <p:nvPr/>
        </p:nvPicPr>
        <p:blipFill>
          <a:blip r:embed="rId2"/>
          <a:stretch>
            <a:fillRect/>
          </a:stretch>
        </p:blipFill>
        <p:spPr>
          <a:xfrm>
            <a:off x="2771800" y="987574"/>
            <a:ext cx="5760000" cy="3642353"/>
          </a:xfrm>
          <a:prstGeom prst="rect">
            <a:avLst/>
          </a:prstGeom>
        </p:spPr>
      </p:pic>
      <p:sp>
        <p:nvSpPr>
          <p:cNvPr id="3" name="TextBox 3">
            <a:extLst>
              <a:ext uri="{FF2B5EF4-FFF2-40B4-BE49-F238E27FC236}">
                <a16:creationId xmlns:a16="http://schemas.microsoft.com/office/drawing/2014/main" id="{19736FE7-1614-4332-BA8E-64257E46015C}"/>
              </a:ext>
            </a:extLst>
          </p:cNvPr>
          <p:cNvSpPr txBox="1">
            <a:spLocks noChangeArrowheads="1"/>
          </p:cNvSpPr>
          <p:nvPr/>
        </p:nvSpPr>
        <p:spPr bwMode="auto">
          <a:xfrm>
            <a:off x="1619672" y="341462"/>
            <a:ext cx="6336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dirty="0">
                <a:latin typeface="Calibri" pitchFamily="34" charset="0"/>
              </a:rPr>
              <a:t>Fractional Crystallization of Magnetite</a:t>
            </a:r>
          </a:p>
        </p:txBody>
      </p:sp>
      <p:sp>
        <p:nvSpPr>
          <p:cNvPr id="6" name="Freeform: Shape 5">
            <a:extLst>
              <a:ext uri="{FF2B5EF4-FFF2-40B4-BE49-F238E27FC236}">
                <a16:creationId xmlns:a16="http://schemas.microsoft.com/office/drawing/2014/main" id="{3069E69A-C00A-45CF-B301-8C4261848899}"/>
              </a:ext>
            </a:extLst>
          </p:cNvPr>
          <p:cNvSpPr/>
          <p:nvPr/>
        </p:nvSpPr>
        <p:spPr>
          <a:xfrm>
            <a:off x="3270885" y="1383030"/>
            <a:ext cx="1455471" cy="1426693"/>
          </a:xfrm>
          <a:custGeom>
            <a:avLst/>
            <a:gdLst>
              <a:gd name="connsiteX0" fmla="*/ 1091565 w 1455471"/>
              <a:gd name="connsiteY0" fmla="*/ 0 h 1426693"/>
              <a:gd name="connsiteX1" fmla="*/ 1181100 w 1455471"/>
              <a:gd name="connsiteY1" fmla="*/ 179070 h 1426693"/>
              <a:gd name="connsiteX2" fmla="*/ 1329690 w 1455471"/>
              <a:gd name="connsiteY2" fmla="*/ 516255 h 1426693"/>
              <a:gd name="connsiteX3" fmla="*/ 1423035 w 1455471"/>
              <a:gd name="connsiteY3" fmla="*/ 800100 h 1426693"/>
              <a:gd name="connsiteX4" fmla="*/ 1455420 w 1455471"/>
              <a:gd name="connsiteY4" fmla="*/ 1030605 h 1426693"/>
              <a:gd name="connsiteX5" fmla="*/ 1417320 w 1455471"/>
              <a:gd name="connsiteY5" fmla="*/ 1236345 h 1426693"/>
              <a:gd name="connsiteX6" fmla="*/ 1335405 w 1455471"/>
              <a:gd name="connsiteY6" fmla="*/ 1348740 h 1426693"/>
              <a:gd name="connsiteX7" fmla="*/ 1192530 w 1455471"/>
              <a:gd name="connsiteY7" fmla="*/ 1405890 h 1426693"/>
              <a:gd name="connsiteX8" fmla="*/ 901065 w 1455471"/>
              <a:gd name="connsiteY8" fmla="*/ 1409700 h 1426693"/>
              <a:gd name="connsiteX9" fmla="*/ 501015 w 1455471"/>
              <a:gd name="connsiteY9" fmla="*/ 1194435 h 1426693"/>
              <a:gd name="connsiteX10" fmla="*/ 200025 w 1455471"/>
              <a:gd name="connsiteY10" fmla="*/ 598170 h 1426693"/>
              <a:gd name="connsiteX11" fmla="*/ 0 w 1455471"/>
              <a:gd name="connsiteY11" fmla="*/ 175260 h 142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471" h="1426693">
                <a:moveTo>
                  <a:pt x="1091565" y="0"/>
                </a:moveTo>
                <a:cubicBezTo>
                  <a:pt x="1116488" y="46513"/>
                  <a:pt x="1141412" y="93027"/>
                  <a:pt x="1181100" y="179070"/>
                </a:cubicBezTo>
                <a:cubicBezTo>
                  <a:pt x="1220788" y="265113"/>
                  <a:pt x="1289368" y="412750"/>
                  <a:pt x="1329690" y="516255"/>
                </a:cubicBezTo>
                <a:cubicBezTo>
                  <a:pt x="1370012" y="619760"/>
                  <a:pt x="1402080" y="714375"/>
                  <a:pt x="1423035" y="800100"/>
                </a:cubicBezTo>
                <a:cubicBezTo>
                  <a:pt x="1443990" y="885825"/>
                  <a:pt x="1456372" y="957898"/>
                  <a:pt x="1455420" y="1030605"/>
                </a:cubicBezTo>
                <a:cubicBezTo>
                  <a:pt x="1454468" y="1103312"/>
                  <a:pt x="1437323" y="1183323"/>
                  <a:pt x="1417320" y="1236345"/>
                </a:cubicBezTo>
                <a:cubicBezTo>
                  <a:pt x="1397318" y="1289368"/>
                  <a:pt x="1372870" y="1320483"/>
                  <a:pt x="1335405" y="1348740"/>
                </a:cubicBezTo>
                <a:cubicBezTo>
                  <a:pt x="1297940" y="1376997"/>
                  <a:pt x="1264920" y="1395730"/>
                  <a:pt x="1192530" y="1405890"/>
                </a:cubicBezTo>
                <a:cubicBezTo>
                  <a:pt x="1120140" y="1416050"/>
                  <a:pt x="1016317" y="1444943"/>
                  <a:pt x="901065" y="1409700"/>
                </a:cubicBezTo>
                <a:cubicBezTo>
                  <a:pt x="785812" y="1374458"/>
                  <a:pt x="617855" y="1329690"/>
                  <a:pt x="501015" y="1194435"/>
                </a:cubicBezTo>
                <a:cubicBezTo>
                  <a:pt x="384175" y="1059180"/>
                  <a:pt x="283527" y="768032"/>
                  <a:pt x="200025" y="598170"/>
                </a:cubicBezTo>
                <a:cubicBezTo>
                  <a:pt x="116523" y="428308"/>
                  <a:pt x="58261" y="301784"/>
                  <a:pt x="0" y="17526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58217BA6-7638-45B1-BD8A-930D7D6DA9AB}"/>
              </a:ext>
            </a:extLst>
          </p:cNvPr>
          <p:cNvSpPr txBox="1"/>
          <p:nvPr/>
        </p:nvSpPr>
        <p:spPr>
          <a:xfrm>
            <a:off x="4564930" y="1491630"/>
            <a:ext cx="1947713" cy="307777"/>
          </a:xfrm>
          <a:prstGeom prst="rect">
            <a:avLst/>
          </a:prstGeom>
          <a:noFill/>
        </p:spPr>
        <p:txBody>
          <a:bodyPr wrap="none" rtlCol="0">
            <a:spAutoFit/>
          </a:bodyPr>
          <a:lstStyle/>
          <a:p>
            <a:r>
              <a:rPr lang="en-AU" sz="1400" dirty="0"/>
              <a:t>Fertile porphyry Cu field</a:t>
            </a:r>
          </a:p>
        </p:txBody>
      </p:sp>
      <p:sp>
        <p:nvSpPr>
          <p:cNvPr id="10" name="Freeform: Shape 9">
            <a:extLst>
              <a:ext uri="{FF2B5EF4-FFF2-40B4-BE49-F238E27FC236}">
                <a16:creationId xmlns:a16="http://schemas.microsoft.com/office/drawing/2014/main" id="{A4BE6290-4B8F-43C0-B466-826EAF7CBC25}"/>
              </a:ext>
            </a:extLst>
          </p:cNvPr>
          <p:cNvSpPr/>
          <p:nvPr/>
        </p:nvSpPr>
        <p:spPr>
          <a:xfrm>
            <a:off x="4348163" y="3040366"/>
            <a:ext cx="2185987" cy="1012522"/>
          </a:xfrm>
          <a:custGeom>
            <a:avLst/>
            <a:gdLst>
              <a:gd name="connsiteX0" fmla="*/ 2185987 w 2185987"/>
              <a:gd name="connsiteY0" fmla="*/ 2872 h 1012522"/>
              <a:gd name="connsiteX1" fmla="*/ 1404937 w 2185987"/>
              <a:gd name="connsiteY1" fmla="*/ 40972 h 1012522"/>
              <a:gd name="connsiteX2" fmla="*/ 890587 w 2185987"/>
              <a:gd name="connsiteY2" fmla="*/ 288622 h 1012522"/>
              <a:gd name="connsiteX3" fmla="*/ 0 w 2185987"/>
              <a:gd name="connsiteY3" fmla="*/ 1012522 h 1012522"/>
            </a:gdLst>
            <a:ahLst/>
            <a:cxnLst>
              <a:cxn ang="0">
                <a:pos x="connsiteX0" y="connsiteY0"/>
              </a:cxn>
              <a:cxn ang="0">
                <a:pos x="connsiteX1" y="connsiteY1"/>
              </a:cxn>
              <a:cxn ang="0">
                <a:pos x="connsiteX2" y="connsiteY2"/>
              </a:cxn>
              <a:cxn ang="0">
                <a:pos x="connsiteX3" y="connsiteY3"/>
              </a:cxn>
            </a:cxnLst>
            <a:rect l="l" t="t" r="r" b="b"/>
            <a:pathLst>
              <a:path w="2185987" h="1012522">
                <a:moveTo>
                  <a:pt x="2185987" y="2872"/>
                </a:moveTo>
                <a:cubicBezTo>
                  <a:pt x="1903412" y="-1891"/>
                  <a:pt x="1620837" y="-6653"/>
                  <a:pt x="1404937" y="40972"/>
                </a:cubicBezTo>
                <a:cubicBezTo>
                  <a:pt x="1189037" y="88597"/>
                  <a:pt x="1124743" y="126697"/>
                  <a:pt x="890587" y="288622"/>
                </a:cubicBezTo>
                <a:cubicBezTo>
                  <a:pt x="656431" y="450547"/>
                  <a:pt x="328215" y="731534"/>
                  <a:pt x="0" y="1012522"/>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319F2568-7E53-4211-9B90-748240E836A4}"/>
              </a:ext>
            </a:extLst>
          </p:cNvPr>
          <p:cNvSpPr txBox="1"/>
          <p:nvPr/>
        </p:nvSpPr>
        <p:spPr>
          <a:xfrm>
            <a:off x="4726356" y="3742905"/>
            <a:ext cx="2927340" cy="307777"/>
          </a:xfrm>
          <a:prstGeom prst="rect">
            <a:avLst/>
          </a:prstGeom>
          <a:noFill/>
        </p:spPr>
        <p:txBody>
          <a:bodyPr wrap="none" rtlCol="0">
            <a:spAutoFit/>
          </a:bodyPr>
          <a:lstStyle/>
          <a:p>
            <a:r>
              <a:rPr lang="en-AU" sz="1400" dirty="0"/>
              <a:t>Fractional crystallization of magnetite</a:t>
            </a:r>
          </a:p>
        </p:txBody>
      </p:sp>
    </p:spTree>
    <p:extLst>
      <p:ext uri="{BB962C8B-B14F-4D97-AF65-F5344CB8AC3E}">
        <p14:creationId xmlns:p14="http://schemas.microsoft.com/office/powerpoint/2010/main" val="74105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779662"/>
            <a:ext cx="5040000" cy="224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V="1">
            <a:off x="3698943" y="3018875"/>
            <a:ext cx="1881169" cy="7050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6300192" y="2904041"/>
            <a:ext cx="1944216" cy="7545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3"/>
          <p:cNvSpPr txBox="1">
            <a:spLocks noChangeArrowheads="1"/>
          </p:cNvSpPr>
          <p:nvPr/>
        </p:nvSpPr>
        <p:spPr bwMode="auto">
          <a:xfrm>
            <a:off x="395536" y="1166098"/>
            <a:ext cx="259183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a:latin typeface="Calibri" pitchFamily="34" charset="0"/>
              </a:rPr>
              <a:t>Most magmas have Ni/</a:t>
            </a:r>
            <a:r>
              <a:rPr lang="en-US" b="1" dirty="0" err="1">
                <a:latin typeface="Calibri" pitchFamily="34" charset="0"/>
              </a:rPr>
              <a:t>Sc</a:t>
            </a:r>
            <a:r>
              <a:rPr lang="en-US" b="1" dirty="0">
                <a:latin typeface="Calibri" pitchFamily="34" charset="0"/>
              </a:rPr>
              <a:t> between 1 and 2, Cu/</a:t>
            </a:r>
            <a:r>
              <a:rPr lang="en-US" b="1" dirty="0" err="1">
                <a:latin typeface="Calibri" pitchFamily="34" charset="0"/>
              </a:rPr>
              <a:t>Sc</a:t>
            </a:r>
            <a:r>
              <a:rPr lang="en-US" b="1" dirty="0">
                <a:latin typeface="Calibri" pitchFamily="34" charset="0"/>
              </a:rPr>
              <a:t> around 2.5</a:t>
            </a:r>
          </a:p>
          <a:p>
            <a:pPr eaLnBrk="1" hangingPunct="1">
              <a:defRPr/>
            </a:pPr>
            <a:endParaRPr lang="en-US" b="1" dirty="0">
              <a:latin typeface="Calibri" pitchFamily="34" charset="0"/>
            </a:endParaRPr>
          </a:p>
          <a:p>
            <a:pPr eaLnBrk="1" hangingPunct="1">
              <a:defRPr/>
            </a:pPr>
            <a:r>
              <a:rPr lang="en-US" b="1" dirty="0">
                <a:solidFill>
                  <a:srgbClr val="FF0000"/>
                </a:solidFill>
                <a:latin typeface="Calibri" pitchFamily="34" charset="0"/>
              </a:rPr>
              <a:t>Magmas that fractionate magnetite become S-saturated.</a:t>
            </a:r>
          </a:p>
          <a:p>
            <a:pPr eaLnBrk="1" hangingPunct="1">
              <a:defRPr/>
            </a:pPr>
            <a:endParaRPr lang="en-US" b="1" dirty="0">
              <a:solidFill>
                <a:srgbClr val="FF0000"/>
              </a:solidFill>
              <a:latin typeface="Calibri" pitchFamily="34" charset="0"/>
            </a:endParaRPr>
          </a:p>
          <a:p>
            <a:pPr eaLnBrk="1" hangingPunct="1">
              <a:defRPr/>
            </a:pPr>
            <a:r>
              <a:rPr lang="en-US" b="1" dirty="0">
                <a:solidFill>
                  <a:srgbClr val="FF0000"/>
                </a:solidFill>
                <a:latin typeface="Calibri" pitchFamily="34" charset="0"/>
              </a:rPr>
              <a:t>Immiscible ISS first (Fe-Ni-Co-S), </a:t>
            </a:r>
          </a:p>
          <a:p>
            <a:pPr eaLnBrk="1" hangingPunct="1">
              <a:defRPr/>
            </a:pPr>
            <a:endParaRPr lang="en-US" b="1" dirty="0">
              <a:solidFill>
                <a:srgbClr val="FF0000"/>
              </a:solidFill>
              <a:latin typeface="Calibri" pitchFamily="34" charset="0"/>
            </a:endParaRPr>
          </a:p>
          <a:p>
            <a:pPr eaLnBrk="1" hangingPunct="1">
              <a:defRPr/>
            </a:pPr>
            <a:r>
              <a:rPr lang="en-US" b="1" dirty="0">
                <a:solidFill>
                  <a:srgbClr val="FF0000"/>
                </a:solidFill>
                <a:latin typeface="Calibri" pitchFamily="34" charset="0"/>
              </a:rPr>
              <a:t>MSS second (Fe-Cu-Au-S)</a:t>
            </a:r>
          </a:p>
        </p:txBody>
      </p:sp>
      <p:sp>
        <p:nvSpPr>
          <p:cNvPr id="6" name="TextBox 5"/>
          <p:cNvSpPr txBox="1"/>
          <p:nvPr/>
        </p:nvSpPr>
        <p:spPr>
          <a:xfrm>
            <a:off x="3183272" y="339502"/>
            <a:ext cx="2706062" cy="523220"/>
          </a:xfrm>
          <a:prstGeom prst="rect">
            <a:avLst/>
          </a:prstGeom>
          <a:noFill/>
        </p:spPr>
        <p:txBody>
          <a:bodyPr wrap="none" rtlCol="0">
            <a:spAutoFit/>
          </a:bodyPr>
          <a:lstStyle/>
          <a:p>
            <a:pPr algn="ctr"/>
            <a:r>
              <a:rPr lang="en-US" sz="2800" b="1" dirty="0">
                <a:latin typeface="Calibri" pitchFamily="34" charset="0"/>
              </a:rPr>
              <a:t>Sulfur Saturation</a:t>
            </a:r>
          </a:p>
        </p:txBody>
      </p:sp>
    </p:spTree>
    <p:extLst>
      <p:ext uri="{BB962C8B-B14F-4D97-AF65-F5344CB8AC3E}">
        <p14:creationId xmlns:p14="http://schemas.microsoft.com/office/powerpoint/2010/main" val="187525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347614"/>
            <a:ext cx="5040000" cy="312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1619672" y="341462"/>
            <a:ext cx="6336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latin typeface="Calibri" pitchFamily="34" charset="0"/>
              </a:rPr>
              <a:t>Fractional Crystallization of Zircons </a:t>
            </a:r>
          </a:p>
        </p:txBody>
      </p:sp>
      <p:sp>
        <p:nvSpPr>
          <p:cNvPr id="4" name="TextBox 3"/>
          <p:cNvSpPr txBox="1"/>
          <p:nvPr/>
        </p:nvSpPr>
        <p:spPr>
          <a:xfrm>
            <a:off x="683568" y="1491630"/>
            <a:ext cx="2592288" cy="2585323"/>
          </a:xfrm>
          <a:prstGeom prst="rect">
            <a:avLst/>
          </a:prstGeom>
          <a:noFill/>
        </p:spPr>
        <p:txBody>
          <a:bodyPr wrap="square" rtlCol="0">
            <a:spAutoFit/>
          </a:bodyPr>
          <a:lstStyle/>
          <a:p>
            <a:pPr>
              <a:defRPr/>
            </a:pPr>
            <a:r>
              <a:rPr lang="en-US" b="1" dirty="0">
                <a:latin typeface="Calibri" pitchFamily="34" charset="0"/>
              </a:rPr>
              <a:t>Commonly observed in magmatic hydrothermal orebodies, </a:t>
            </a:r>
            <a:r>
              <a:rPr lang="en-US" b="1" dirty="0" err="1">
                <a:latin typeface="Calibri" pitchFamily="34" charset="0"/>
              </a:rPr>
              <a:t>eg</a:t>
            </a:r>
            <a:r>
              <a:rPr lang="en-US" b="1" dirty="0">
                <a:latin typeface="Calibri" pitchFamily="34" charset="0"/>
              </a:rPr>
              <a:t> Sn granite, Intrusion-related Au deposits.</a:t>
            </a:r>
          </a:p>
          <a:p>
            <a:pPr>
              <a:defRPr/>
            </a:pPr>
            <a:endParaRPr lang="en-US" b="1" dirty="0">
              <a:latin typeface="Calibri" pitchFamily="34" charset="0"/>
            </a:endParaRPr>
          </a:p>
          <a:p>
            <a:pPr>
              <a:defRPr/>
            </a:pPr>
            <a:r>
              <a:rPr lang="en-US" b="1" dirty="0">
                <a:solidFill>
                  <a:srgbClr val="FF0000"/>
                </a:solidFill>
                <a:latin typeface="Calibri" pitchFamily="34" charset="0"/>
              </a:rPr>
              <a:t>Reduced total </a:t>
            </a:r>
            <a:r>
              <a:rPr lang="en-US" b="1" dirty="0" err="1">
                <a:solidFill>
                  <a:srgbClr val="FF0000"/>
                </a:solidFill>
                <a:latin typeface="Calibri" pitchFamily="34" charset="0"/>
              </a:rPr>
              <a:t>Zr</a:t>
            </a:r>
            <a:r>
              <a:rPr lang="en-US" b="1" dirty="0">
                <a:solidFill>
                  <a:srgbClr val="FF0000"/>
                </a:solidFill>
                <a:latin typeface="Calibri" pitchFamily="34" charset="0"/>
              </a:rPr>
              <a:t> content, but high </a:t>
            </a:r>
            <a:r>
              <a:rPr lang="en-US" b="1" dirty="0" err="1">
                <a:solidFill>
                  <a:srgbClr val="FF0000"/>
                </a:solidFill>
                <a:latin typeface="Calibri" pitchFamily="34" charset="0"/>
              </a:rPr>
              <a:t>Hf</a:t>
            </a:r>
            <a:r>
              <a:rPr lang="en-US" b="1" dirty="0">
                <a:solidFill>
                  <a:srgbClr val="FF0000"/>
                </a:solidFill>
                <a:latin typeface="Calibri" pitchFamily="34" charset="0"/>
              </a:rPr>
              <a:t>/</a:t>
            </a:r>
            <a:r>
              <a:rPr lang="en-US" b="1" dirty="0" err="1">
                <a:solidFill>
                  <a:srgbClr val="FF0000"/>
                </a:solidFill>
                <a:latin typeface="Calibri" pitchFamily="34" charset="0"/>
              </a:rPr>
              <a:t>Zr</a:t>
            </a:r>
            <a:r>
              <a:rPr lang="en-US" b="1" dirty="0">
                <a:solidFill>
                  <a:srgbClr val="FF0000"/>
                </a:solidFill>
                <a:latin typeface="Calibri" pitchFamily="34" charset="0"/>
              </a:rPr>
              <a:t> ratio.</a:t>
            </a:r>
          </a:p>
          <a:p>
            <a:endParaRPr lang="en-US" dirty="0"/>
          </a:p>
        </p:txBody>
      </p:sp>
    </p:spTree>
    <p:extLst>
      <p:ext uri="{BB962C8B-B14F-4D97-AF65-F5344CB8AC3E}">
        <p14:creationId xmlns:p14="http://schemas.microsoft.com/office/powerpoint/2010/main" val="148590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435621"/>
            <a:ext cx="5040000" cy="312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1403648" y="341462"/>
            <a:ext cx="63367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defRPr/>
            </a:pPr>
            <a:r>
              <a:rPr lang="en-US" sz="2800" b="1" dirty="0" err="1"/>
              <a:t>Ti</a:t>
            </a:r>
            <a:r>
              <a:rPr lang="en-US" sz="2800" b="1" dirty="0"/>
              <a:t> vs </a:t>
            </a:r>
            <a:r>
              <a:rPr lang="en-US" sz="2800" b="1" dirty="0" err="1"/>
              <a:t>Nb</a:t>
            </a:r>
            <a:r>
              <a:rPr lang="en-US" sz="2800" b="1" dirty="0"/>
              <a:t>; to characterize opaque oxide mineralogy</a:t>
            </a:r>
          </a:p>
        </p:txBody>
      </p:sp>
      <p:sp>
        <p:nvSpPr>
          <p:cNvPr id="4" name="TextBox 3"/>
          <p:cNvSpPr txBox="1"/>
          <p:nvPr/>
        </p:nvSpPr>
        <p:spPr>
          <a:xfrm>
            <a:off x="323528" y="1419622"/>
            <a:ext cx="3096344" cy="3139321"/>
          </a:xfrm>
          <a:prstGeom prst="rect">
            <a:avLst/>
          </a:prstGeom>
          <a:noFill/>
        </p:spPr>
        <p:txBody>
          <a:bodyPr wrap="square" rtlCol="0">
            <a:spAutoFit/>
          </a:bodyPr>
          <a:lstStyle/>
          <a:p>
            <a:pPr lvl="0">
              <a:defRPr/>
            </a:pPr>
            <a:r>
              <a:rPr lang="en-US" dirty="0" err="1"/>
              <a:t>Ti</a:t>
            </a:r>
            <a:r>
              <a:rPr lang="en-US" dirty="0"/>
              <a:t> and </a:t>
            </a:r>
            <a:r>
              <a:rPr lang="en-US" dirty="0" err="1"/>
              <a:t>Nb</a:t>
            </a:r>
            <a:r>
              <a:rPr lang="en-US" dirty="0"/>
              <a:t> strongly correlated</a:t>
            </a:r>
            <a:r>
              <a:rPr lang="en-US" dirty="0">
                <a:latin typeface="Calibri" pitchFamily="34" charset="0"/>
              </a:rPr>
              <a:t>; </a:t>
            </a:r>
          </a:p>
          <a:p>
            <a:pPr lvl="0">
              <a:defRPr/>
            </a:pPr>
            <a:endParaRPr lang="en-US" dirty="0">
              <a:latin typeface="Calibri" pitchFamily="34" charset="0"/>
            </a:endParaRPr>
          </a:p>
          <a:p>
            <a:pPr lvl="0">
              <a:defRPr/>
            </a:pPr>
            <a:r>
              <a:rPr lang="en-US" dirty="0">
                <a:latin typeface="Calibri" pitchFamily="34" charset="0"/>
              </a:rPr>
              <a:t>Biotite granites depleted in </a:t>
            </a:r>
            <a:r>
              <a:rPr lang="en-US" dirty="0" err="1">
                <a:latin typeface="Calibri" pitchFamily="34" charset="0"/>
              </a:rPr>
              <a:t>Ti</a:t>
            </a:r>
            <a:r>
              <a:rPr lang="en-US" dirty="0">
                <a:latin typeface="Calibri" pitchFamily="34" charset="0"/>
              </a:rPr>
              <a:t>, enriched in </a:t>
            </a:r>
            <a:r>
              <a:rPr lang="en-US" dirty="0" err="1">
                <a:latin typeface="Calibri" pitchFamily="34" charset="0"/>
              </a:rPr>
              <a:t>Nb</a:t>
            </a:r>
            <a:endParaRPr lang="en-US" dirty="0">
              <a:latin typeface="Calibri" pitchFamily="34" charset="0"/>
            </a:endParaRPr>
          </a:p>
          <a:p>
            <a:pPr lvl="0">
              <a:defRPr/>
            </a:pPr>
            <a:endParaRPr lang="en-US" dirty="0">
              <a:latin typeface="Calibri" pitchFamily="34" charset="0"/>
            </a:endParaRPr>
          </a:p>
          <a:p>
            <a:pPr lvl="0">
              <a:defRPr/>
            </a:pPr>
            <a:r>
              <a:rPr lang="en-US" dirty="0">
                <a:latin typeface="Calibri" pitchFamily="34" charset="0"/>
              </a:rPr>
              <a:t>Magnetite granites depleted in </a:t>
            </a:r>
            <a:r>
              <a:rPr lang="en-US" dirty="0" err="1">
                <a:latin typeface="Calibri" pitchFamily="34" charset="0"/>
              </a:rPr>
              <a:t>Ti</a:t>
            </a:r>
            <a:r>
              <a:rPr lang="en-US" dirty="0">
                <a:latin typeface="Calibri" pitchFamily="34" charset="0"/>
              </a:rPr>
              <a:t>, constant </a:t>
            </a:r>
            <a:r>
              <a:rPr lang="en-US" dirty="0" err="1">
                <a:latin typeface="Calibri" pitchFamily="34" charset="0"/>
              </a:rPr>
              <a:t>Nb</a:t>
            </a:r>
            <a:r>
              <a:rPr lang="en-US" dirty="0">
                <a:latin typeface="Calibri" pitchFamily="34" charset="0"/>
              </a:rPr>
              <a:t>; </a:t>
            </a:r>
          </a:p>
          <a:p>
            <a:pPr lvl="0">
              <a:defRPr/>
            </a:pPr>
            <a:endParaRPr lang="en-US" dirty="0">
              <a:latin typeface="Calibri" pitchFamily="34" charset="0"/>
            </a:endParaRPr>
          </a:p>
          <a:p>
            <a:pPr lvl="0">
              <a:defRPr/>
            </a:pPr>
            <a:r>
              <a:rPr lang="en-US" dirty="0">
                <a:latin typeface="Calibri" pitchFamily="34" charset="0"/>
              </a:rPr>
              <a:t>Porphyry Cu magmas not depleted or enriched in  </a:t>
            </a:r>
            <a:r>
              <a:rPr lang="en-US" dirty="0" err="1">
                <a:latin typeface="Calibri" pitchFamily="34" charset="0"/>
              </a:rPr>
              <a:t>Ti</a:t>
            </a:r>
            <a:r>
              <a:rPr lang="en-US" dirty="0">
                <a:latin typeface="Calibri" pitchFamily="34" charset="0"/>
              </a:rPr>
              <a:t> and Nb.</a:t>
            </a:r>
          </a:p>
        </p:txBody>
      </p:sp>
    </p:spTree>
    <p:extLst>
      <p:ext uri="{BB962C8B-B14F-4D97-AF65-F5344CB8AC3E}">
        <p14:creationId xmlns:p14="http://schemas.microsoft.com/office/powerpoint/2010/main" val="349732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832" y="1275606"/>
            <a:ext cx="5040000" cy="314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1403648" y="341462"/>
            <a:ext cx="6336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latin typeface="Calibri" pitchFamily="34" charset="0"/>
              </a:rPr>
              <a:t>Fractional Crystallization of Biotite</a:t>
            </a:r>
          </a:p>
        </p:txBody>
      </p:sp>
      <p:sp>
        <p:nvSpPr>
          <p:cNvPr id="4" name="TextBox 3"/>
          <p:cNvSpPr txBox="1"/>
          <p:nvPr/>
        </p:nvSpPr>
        <p:spPr>
          <a:xfrm>
            <a:off x="467544" y="1923678"/>
            <a:ext cx="2664296" cy="1754326"/>
          </a:xfrm>
          <a:prstGeom prst="rect">
            <a:avLst/>
          </a:prstGeom>
          <a:noFill/>
        </p:spPr>
        <p:txBody>
          <a:bodyPr wrap="square" rtlCol="0">
            <a:spAutoFit/>
          </a:bodyPr>
          <a:lstStyle/>
          <a:p>
            <a:pPr>
              <a:defRPr/>
            </a:pPr>
            <a:r>
              <a:rPr lang="en-US" b="1" dirty="0">
                <a:latin typeface="Calibri" pitchFamily="34" charset="0"/>
              </a:rPr>
              <a:t>Commonly observed in fractionated granites.</a:t>
            </a:r>
          </a:p>
          <a:p>
            <a:pPr>
              <a:defRPr/>
            </a:pPr>
            <a:endParaRPr lang="en-US" b="1" dirty="0">
              <a:latin typeface="Calibri" pitchFamily="34" charset="0"/>
            </a:endParaRPr>
          </a:p>
          <a:p>
            <a:pPr>
              <a:defRPr/>
            </a:pPr>
            <a:r>
              <a:rPr lang="en-US" b="1" dirty="0">
                <a:solidFill>
                  <a:srgbClr val="FF0000"/>
                </a:solidFill>
                <a:latin typeface="Calibri" pitchFamily="34" charset="0"/>
              </a:rPr>
              <a:t>Strongly depleted </a:t>
            </a:r>
            <a:r>
              <a:rPr lang="en-US" b="1" dirty="0" err="1">
                <a:solidFill>
                  <a:srgbClr val="FF0000"/>
                </a:solidFill>
                <a:latin typeface="Calibri" pitchFamily="34" charset="0"/>
              </a:rPr>
              <a:t>Ti</a:t>
            </a:r>
            <a:r>
              <a:rPr lang="en-US" b="1" dirty="0">
                <a:solidFill>
                  <a:srgbClr val="FF0000"/>
                </a:solidFill>
                <a:latin typeface="Calibri" pitchFamily="34" charset="0"/>
              </a:rPr>
              <a:t> but increasing Ta/</a:t>
            </a:r>
            <a:r>
              <a:rPr lang="en-US" b="1" dirty="0" err="1">
                <a:solidFill>
                  <a:srgbClr val="FF0000"/>
                </a:solidFill>
                <a:latin typeface="Calibri" pitchFamily="34" charset="0"/>
              </a:rPr>
              <a:t>Nb</a:t>
            </a:r>
            <a:r>
              <a:rPr lang="en-US" b="1" dirty="0">
                <a:solidFill>
                  <a:srgbClr val="FF0000"/>
                </a:solidFill>
                <a:latin typeface="Calibri" pitchFamily="34" charset="0"/>
              </a:rPr>
              <a:t> ratio.</a:t>
            </a:r>
          </a:p>
          <a:p>
            <a:endParaRPr lang="en-US" dirty="0"/>
          </a:p>
        </p:txBody>
      </p:sp>
    </p:spTree>
    <p:extLst>
      <p:ext uri="{BB962C8B-B14F-4D97-AF65-F5344CB8AC3E}">
        <p14:creationId xmlns:p14="http://schemas.microsoft.com/office/powerpoint/2010/main" val="362404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405066"/>
            <a:ext cx="5040000" cy="326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827584" y="341462"/>
            <a:ext cx="75126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latin typeface="Calibri" pitchFamily="34" charset="0"/>
              </a:rPr>
              <a:t>Porphyry Cu Fertility</a:t>
            </a:r>
          </a:p>
        </p:txBody>
      </p:sp>
      <p:sp>
        <p:nvSpPr>
          <p:cNvPr id="4" name="Freeform 3"/>
          <p:cNvSpPr/>
          <p:nvPr/>
        </p:nvSpPr>
        <p:spPr>
          <a:xfrm>
            <a:off x="3785467" y="1862673"/>
            <a:ext cx="1224135" cy="1400304"/>
          </a:xfrm>
          <a:custGeom>
            <a:avLst/>
            <a:gdLst>
              <a:gd name="connsiteX0" fmla="*/ 0 w 981075"/>
              <a:gd name="connsiteY0" fmla="*/ 0 h 1400304"/>
              <a:gd name="connsiteX1" fmla="*/ 57150 w 981075"/>
              <a:gd name="connsiteY1" fmla="*/ 381000 h 1400304"/>
              <a:gd name="connsiteX2" fmla="*/ 161925 w 981075"/>
              <a:gd name="connsiteY2" fmla="*/ 742950 h 1400304"/>
              <a:gd name="connsiteX3" fmla="*/ 304800 w 981075"/>
              <a:gd name="connsiteY3" fmla="*/ 1133475 h 1400304"/>
              <a:gd name="connsiteX4" fmla="*/ 476250 w 981075"/>
              <a:gd name="connsiteY4" fmla="*/ 1333500 h 1400304"/>
              <a:gd name="connsiteX5" fmla="*/ 723900 w 981075"/>
              <a:gd name="connsiteY5" fmla="*/ 1400175 h 1400304"/>
              <a:gd name="connsiteX6" fmla="*/ 914400 w 981075"/>
              <a:gd name="connsiteY6" fmla="*/ 1343025 h 1400304"/>
              <a:gd name="connsiteX7" fmla="*/ 981075 w 981075"/>
              <a:gd name="connsiteY7" fmla="*/ 1123950 h 1400304"/>
              <a:gd name="connsiteX8" fmla="*/ 914400 w 981075"/>
              <a:gd name="connsiteY8" fmla="*/ 819150 h 1400304"/>
              <a:gd name="connsiteX9" fmla="*/ 809625 w 981075"/>
              <a:gd name="connsiteY9" fmla="*/ 457200 h 1400304"/>
              <a:gd name="connsiteX10" fmla="*/ 695325 w 981075"/>
              <a:gd name="connsiteY10" fmla="*/ 19050 h 140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075" h="1400304">
                <a:moveTo>
                  <a:pt x="0" y="0"/>
                </a:moveTo>
                <a:cubicBezTo>
                  <a:pt x="15081" y="128587"/>
                  <a:pt x="30163" y="257175"/>
                  <a:pt x="57150" y="381000"/>
                </a:cubicBezTo>
                <a:cubicBezTo>
                  <a:pt x="84137" y="504825"/>
                  <a:pt x="120650" y="617537"/>
                  <a:pt x="161925" y="742950"/>
                </a:cubicBezTo>
                <a:cubicBezTo>
                  <a:pt x="203200" y="868363"/>
                  <a:pt x="252413" y="1035050"/>
                  <a:pt x="304800" y="1133475"/>
                </a:cubicBezTo>
                <a:cubicBezTo>
                  <a:pt x="357187" y="1231900"/>
                  <a:pt x="406400" y="1289050"/>
                  <a:pt x="476250" y="1333500"/>
                </a:cubicBezTo>
                <a:cubicBezTo>
                  <a:pt x="546100" y="1377950"/>
                  <a:pt x="650875" y="1398588"/>
                  <a:pt x="723900" y="1400175"/>
                </a:cubicBezTo>
                <a:cubicBezTo>
                  <a:pt x="796925" y="1401762"/>
                  <a:pt x="871538" y="1389062"/>
                  <a:pt x="914400" y="1343025"/>
                </a:cubicBezTo>
                <a:cubicBezTo>
                  <a:pt x="957262" y="1296988"/>
                  <a:pt x="981075" y="1211262"/>
                  <a:pt x="981075" y="1123950"/>
                </a:cubicBezTo>
                <a:cubicBezTo>
                  <a:pt x="981075" y="1036638"/>
                  <a:pt x="942975" y="930275"/>
                  <a:pt x="914400" y="819150"/>
                </a:cubicBezTo>
                <a:cubicBezTo>
                  <a:pt x="885825" y="708025"/>
                  <a:pt x="846138" y="590550"/>
                  <a:pt x="809625" y="457200"/>
                </a:cubicBezTo>
                <a:cubicBezTo>
                  <a:pt x="773112" y="323850"/>
                  <a:pt x="734218" y="171450"/>
                  <a:pt x="695325" y="190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09602" y="1995686"/>
            <a:ext cx="3179460" cy="369332"/>
          </a:xfrm>
          <a:prstGeom prst="rect">
            <a:avLst/>
          </a:prstGeom>
          <a:noFill/>
        </p:spPr>
        <p:txBody>
          <a:bodyPr wrap="none" rtlCol="0">
            <a:spAutoFit/>
          </a:bodyPr>
          <a:lstStyle/>
          <a:p>
            <a:r>
              <a:rPr lang="en-US" dirty="0" err="1"/>
              <a:t>Favourable</a:t>
            </a:r>
            <a:r>
              <a:rPr lang="en-US" dirty="0"/>
              <a:t> magma composition</a:t>
            </a:r>
          </a:p>
        </p:txBody>
      </p:sp>
      <p:sp>
        <p:nvSpPr>
          <p:cNvPr id="6" name="TextBox 5"/>
          <p:cNvSpPr txBox="1"/>
          <p:nvPr/>
        </p:nvSpPr>
        <p:spPr>
          <a:xfrm>
            <a:off x="611560" y="1563638"/>
            <a:ext cx="2520279" cy="2308324"/>
          </a:xfrm>
          <a:prstGeom prst="rect">
            <a:avLst/>
          </a:prstGeom>
          <a:noFill/>
        </p:spPr>
        <p:txBody>
          <a:bodyPr wrap="square" rtlCol="0">
            <a:spAutoFit/>
          </a:bodyPr>
          <a:lstStyle/>
          <a:p>
            <a:pPr>
              <a:defRPr/>
            </a:pPr>
            <a:r>
              <a:rPr lang="en-US" b="1" dirty="0">
                <a:latin typeface="Calibri" pitchFamily="34" charset="0"/>
              </a:rPr>
              <a:t>Porphyry Cu magmas show increasing V/</a:t>
            </a:r>
            <a:r>
              <a:rPr lang="en-US" b="1" dirty="0" err="1">
                <a:latin typeface="Calibri" pitchFamily="34" charset="0"/>
              </a:rPr>
              <a:t>Sc</a:t>
            </a:r>
            <a:r>
              <a:rPr lang="en-US" b="1" dirty="0">
                <a:latin typeface="Calibri" pitchFamily="34" charset="0"/>
              </a:rPr>
              <a:t> with increasing SiO2 (Bob </a:t>
            </a:r>
            <a:r>
              <a:rPr lang="en-US" b="1" dirty="0" err="1">
                <a:latin typeface="Calibri" pitchFamily="34" charset="0"/>
              </a:rPr>
              <a:t>Loucks</a:t>
            </a:r>
            <a:r>
              <a:rPr lang="en-US" b="1" dirty="0">
                <a:latin typeface="Calibri" pitchFamily="34" charset="0"/>
              </a:rPr>
              <a:t>)</a:t>
            </a:r>
          </a:p>
          <a:p>
            <a:pPr>
              <a:defRPr/>
            </a:pPr>
            <a:endParaRPr lang="en-US" b="1" dirty="0">
              <a:latin typeface="Calibri" pitchFamily="34" charset="0"/>
            </a:endParaRPr>
          </a:p>
          <a:p>
            <a:pPr>
              <a:defRPr/>
            </a:pPr>
            <a:r>
              <a:rPr lang="en-US" b="1" dirty="0">
                <a:solidFill>
                  <a:srgbClr val="FF0000"/>
                </a:solidFill>
                <a:latin typeface="Calibri" pitchFamily="34" charset="0"/>
              </a:rPr>
              <a:t>We don’t have SiO2, so plot V/</a:t>
            </a:r>
            <a:r>
              <a:rPr lang="en-US" b="1" dirty="0" err="1">
                <a:solidFill>
                  <a:srgbClr val="FF0000"/>
                </a:solidFill>
                <a:latin typeface="Calibri" pitchFamily="34" charset="0"/>
              </a:rPr>
              <a:t>Sc</a:t>
            </a:r>
            <a:r>
              <a:rPr lang="en-US" b="1" dirty="0">
                <a:solidFill>
                  <a:srgbClr val="FF0000"/>
                </a:solidFill>
                <a:latin typeface="Calibri" pitchFamily="34" charset="0"/>
              </a:rPr>
              <a:t> vs </a:t>
            </a:r>
            <a:r>
              <a:rPr lang="en-US" b="1" dirty="0" err="1">
                <a:solidFill>
                  <a:srgbClr val="FF0000"/>
                </a:solidFill>
                <a:latin typeface="Calibri" pitchFamily="34" charset="0"/>
              </a:rPr>
              <a:t>Sc</a:t>
            </a:r>
            <a:endParaRPr lang="en-US" b="1" dirty="0">
              <a:solidFill>
                <a:srgbClr val="FF0000"/>
              </a:solidFill>
              <a:latin typeface="Calibri" pitchFamily="34" charset="0"/>
            </a:endParaRPr>
          </a:p>
          <a:p>
            <a:endParaRPr lang="en-US" dirty="0"/>
          </a:p>
        </p:txBody>
      </p:sp>
    </p:spTree>
    <p:extLst>
      <p:ext uri="{BB962C8B-B14F-4D97-AF65-F5344CB8AC3E}">
        <p14:creationId xmlns:p14="http://schemas.microsoft.com/office/powerpoint/2010/main" val="43900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384" y="1207281"/>
            <a:ext cx="5040000" cy="343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755576" y="341462"/>
            <a:ext cx="75126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latin typeface="Calibri" pitchFamily="34" charset="0"/>
              </a:rPr>
              <a:t>Porphyry Cu Fertility</a:t>
            </a:r>
          </a:p>
        </p:txBody>
      </p:sp>
      <p:sp>
        <p:nvSpPr>
          <p:cNvPr id="4" name="TextBox 3"/>
          <p:cNvSpPr txBox="1"/>
          <p:nvPr/>
        </p:nvSpPr>
        <p:spPr>
          <a:xfrm>
            <a:off x="467544" y="1491630"/>
            <a:ext cx="2448272" cy="2031325"/>
          </a:xfrm>
          <a:prstGeom prst="rect">
            <a:avLst/>
          </a:prstGeom>
          <a:noFill/>
        </p:spPr>
        <p:txBody>
          <a:bodyPr wrap="square" rtlCol="0">
            <a:spAutoFit/>
          </a:bodyPr>
          <a:lstStyle/>
          <a:p>
            <a:pPr>
              <a:defRPr/>
            </a:pPr>
            <a:r>
              <a:rPr lang="en-US" b="1" dirty="0">
                <a:latin typeface="Calibri" pitchFamily="34" charset="0"/>
              </a:rPr>
              <a:t>Porphyry Cu magmas have high </a:t>
            </a:r>
            <a:r>
              <a:rPr lang="en-US" b="1" dirty="0" err="1">
                <a:latin typeface="Calibri" pitchFamily="34" charset="0"/>
              </a:rPr>
              <a:t>Sr</a:t>
            </a:r>
            <a:r>
              <a:rPr lang="en-US" b="1" dirty="0">
                <a:latin typeface="Calibri" pitchFamily="34" charset="0"/>
              </a:rPr>
              <a:t> due to hydrous melting of plagioclase, and low Y due to retention of HREE’s in garnet in the melt source region.</a:t>
            </a:r>
          </a:p>
        </p:txBody>
      </p:sp>
    </p:spTree>
    <p:extLst>
      <p:ext uri="{BB962C8B-B14F-4D97-AF65-F5344CB8AC3E}">
        <p14:creationId xmlns:p14="http://schemas.microsoft.com/office/powerpoint/2010/main" val="337882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256084"/>
            <a:ext cx="6048672" cy="3724096"/>
          </a:xfrm>
          <a:prstGeom prst="rect">
            <a:avLst/>
          </a:prstGeom>
          <a:noFill/>
        </p:spPr>
        <p:txBody>
          <a:bodyPr wrap="square" rtlCol="0">
            <a:spAutoFit/>
          </a:bodyPr>
          <a:lstStyle/>
          <a:p>
            <a:r>
              <a:rPr lang="en-US" sz="2800" b="1" dirty="0"/>
              <a:t>Common alteration minerals include;</a:t>
            </a:r>
          </a:p>
          <a:p>
            <a:r>
              <a:rPr lang="en-US" sz="2800" b="1" dirty="0"/>
              <a:t> </a:t>
            </a:r>
          </a:p>
          <a:p>
            <a:pPr marL="285750" indent="-285750">
              <a:buFont typeface="Arial" panose="020B0604020202020204" pitchFamily="34" charset="0"/>
              <a:buChar char="•"/>
            </a:pPr>
            <a:r>
              <a:rPr lang="en-US" dirty="0"/>
              <a:t>white mica, </a:t>
            </a:r>
          </a:p>
          <a:p>
            <a:pPr marL="285750" indent="-285750">
              <a:buFont typeface="Arial" panose="020B0604020202020204" pitchFamily="34" charset="0"/>
              <a:buChar char="•"/>
            </a:pPr>
            <a:r>
              <a:rPr lang="en-US" dirty="0"/>
              <a:t>chlorite, </a:t>
            </a:r>
          </a:p>
          <a:p>
            <a:pPr marL="285750" indent="-285750">
              <a:buFont typeface="Arial" panose="020B0604020202020204" pitchFamily="34" charset="0"/>
              <a:buChar char="•"/>
            </a:pPr>
            <a:r>
              <a:rPr lang="en-US" dirty="0"/>
              <a:t>carbonate, </a:t>
            </a:r>
          </a:p>
          <a:p>
            <a:pPr marL="285750" indent="-285750">
              <a:buFont typeface="Arial" panose="020B0604020202020204" pitchFamily="34" charset="0"/>
              <a:buChar char="•"/>
            </a:pPr>
            <a:r>
              <a:rPr lang="en-US" dirty="0"/>
              <a:t>feldspar, </a:t>
            </a:r>
          </a:p>
          <a:p>
            <a:pPr marL="285750" indent="-285750">
              <a:buFont typeface="Arial" panose="020B0604020202020204" pitchFamily="34" charset="0"/>
              <a:buChar char="•"/>
            </a:pPr>
            <a:r>
              <a:rPr lang="en-US" dirty="0"/>
              <a:t>pyrite,</a:t>
            </a:r>
          </a:p>
          <a:p>
            <a:pPr marL="285750" indent="-285750">
              <a:buFont typeface="Arial" panose="020B0604020202020204" pitchFamily="34" charset="0"/>
              <a:buChar char="•"/>
            </a:pPr>
            <a:r>
              <a:rPr lang="en-US" dirty="0"/>
              <a:t>sulfates.</a:t>
            </a:r>
          </a:p>
          <a:p>
            <a:pPr marL="285750" indent="-285750">
              <a:buFont typeface="Arial" panose="020B0604020202020204" pitchFamily="34" charset="0"/>
              <a:buChar char="•"/>
            </a:pPr>
            <a:endParaRPr lang="en-US" dirty="0"/>
          </a:p>
          <a:p>
            <a:r>
              <a:rPr lang="en-US" dirty="0"/>
              <a:t>Think of the mineral compositions, then design major element scatter plots to show the composition and abundance of  these minerals. </a:t>
            </a:r>
          </a:p>
        </p:txBody>
      </p:sp>
      <p:pic>
        <p:nvPicPr>
          <p:cNvPr id="3" name="Picture 2" descr="I:\Clients\Norte Abierto\Casale\Photos\P124043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5400000">
            <a:off x="-1759244" y="1752663"/>
            <a:ext cx="5210167" cy="169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12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256084"/>
            <a:ext cx="6048672" cy="3785652"/>
          </a:xfrm>
          <a:prstGeom prst="rect">
            <a:avLst/>
          </a:prstGeom>
          <a:noFill/>
        </p:spPr>
        <p:txBody>
          <a:bodyPr wrap="square" rtlCol="0">
            <a:spAutoFit/>
          </a:bodyPr>
          <a:lstStyle/>
          <a:p>
            <a:r>
              <a:rPr lang="en-US" sz="2800" b="1" dirty="0"/>
              <a:t>Common alteration minerals include; </a:t>
            </a:r>
          </a:p>
          <a:p>
            <a:endParaRPr lang="en-US" sz="1400" dirty="0"/>
          </a:p>
          <a:p>
            <a:r>
              <a:rPr lang="en-US" dirty="0"/>
              <a:t>This process can be captured as a standard workflow.</a:t>
            </a:r>
          </a:p>
          <a:p>
            <a:pPr marL="285750" lvl="0" indent="-285750">
              <a:buFont typeface="Arial" panose="020B0604020202020204" pitchFamily="34" charset="0"/>
              <a:buChar char="•"/>
            </a:pPr>
            <a:r>
              <a:rPr lang="en-US" dirty="0"/>
              <a:t>K/Al vs Na/Al molar ratio plot to map sericite alteration</a:t>
            </a:r>
          </a:p>
          <a:p>
            <a:pPr marL="285750" lvl="0" indent="-285750">
              <a:buFont typeface="Arial" panose="020B0604020202020204" pitchFamily="34" charset="0"/>
              <a:buChar char="•"/>
            </a:pPr>
            <a:r>
              <a:rPr lang="en-US" dirty="0"/>
              <a:t>Al-K-Mg ternary plot to map relative proportions of sericite vs chlorite</a:t>
            </a:r>
          </a:p>
          <a:p>
            <a:pPr marL="285750" lvl="0" indent="-285750">
              <a:buFont typeface="Arial" panose="020B0604020202020204" pitchFamily="34" charset="0"/>
              <a:buChar char="•"/>
            </a:pPr>
            <a:r>
              <a:rPr lang="en-US" dirty="0"/>
              <a:t>Ca vs Mg to map calcite vs dolomite</a:t>
            </a:r>
          </a:p>
          <a:p>
            <a:pPr marL="285750" lvl="0" indent="-285750">
              <a:buFont typeface="Arial" panose="020B0604020202020204" pitchFamily="34" charset="0"/>
              <a:buChar char="•"/>
            </a:pPr>
            <a:r>
              <a:rPr lang="en-US" dirty="0"/>
              <a:t>Ca-Fe-Mg ternary plot to pick carbonate compositions</a:t>
            </a:r>
          </a:p>
          <a:p>
            <a:pPr marL="285750" lvl="0" indent="-285750">
              <a:buFont typeface="Arial" panose="020B0604020202020204" pitchFamily="34" charset="0"/>
              <a:buChar char="•"/>
            </a:pPr>
            <a:r>
              <a:rPr lang="en-US" dirty="0"/>
              <a:t>Ca-K-Na to map feldspar compositions</a:t>
            </a:r>
          </a:p>
          <a:p>
            <a:pPr marL="285750" lvl="0" indent="-285750">
              <a:buFont typeface="Arial" panose="020B0604020202020204" pitchFamily="34" charset="0"/>
              <a:buChar char="•"/>
            </a:pPr>
            <a:r>
              <a:rPr lang="en-US" dirty="0"/>
              <a:t>Fe vs S to map the degree of </a:t>
            </a:r>
            <a:r>
              <a:rPr lang="en-US" dirty="0" err="1"/>
              <a:t>sulfidation</a:t>
            </a:r>
            <a:endParaRPr lang="en-US" dirty="0"/>
          </a:p>
          <a:p>
            <a:pPr marL="285750" lvl="0" indent="-285750">
              <a:buFont typeface="Arial" panose="020B0604020202020204" pitchFamily="34" charset="0"/>
              <a:buChar char="•"/>
            </a:pPr>
            <a:r>
              <a:rPr lang="en-US" dirty="0"/>
              <a:t>Ca-Fe-S ternary plot to map anhydrite</a:t>
            </a:r>
          </a:p>
          <a:p>
            <a:pPr marL="285750" lvl="0" indent="-285750">
              <a:buFont typeface="Arial" panose="020B0604020202020204" pitchFamily="34" charset="0"/>
              <a:buChar char="•"/>
            </a:pPr>
            <a:r>
              <a:rPr lang="en-US" dirty="0" err="1"/>
              <a:t>Rb</a:t>
            </a:r>
            <a:r>
              <a:rPr lang="en-US" dirty="0"/>
              <a:t> vs K to map alunite</a:t>
            </a:r>
          </a:p>
          <a:p>
            <a:endParaRPr lang="en-US" dirty="0"/>
          </a:p>
        </p:txBody>
      </p:sp>
      <p:pic>
        <p:nvPicPr>
          <p:cNvPr id="4" name="Picture 2" descr="C:\Users\Scott\Pictures\Gosowong April2016\P413006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5400000">
            <a:off x="-1894951" y="1860125"/>
            <a:ext cx="5143500" cy="142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17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350504"/>
            <a:ext cx="5976664" cy="523220"/>
          </a:xfrm>
          <a:prstGeom prst="rect">
            <a:avLst/>
          </a:prstGeom>
          <a:noFill/>
        </p:spPr>
        <p:txBody>
          <a:bodyPr wrap="square" rtlCol="0">
            <a:spAutoFit/>
          </a:bodyPr>
          <a:lstStyle/>
          <a:p>
            <a:r>
              <a:rPr lang="en-US" sz="2800" b="1" dirty="0"/>
              <a:t>Sericite; K/Al vs Na/Al molar ratio plot</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098967"/>
            <a:ext cx="5760000" cy="392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372200" y="1521296"/>
            <a:ext cx="1476375" cy="128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9" y="1660352"/>
            <a:ext cx="2376263" cy="2308324"/>
          </a:xfrm>
          <a:prstGeom prst="rect">
            <a:avLst/>
          </a:prstGeom>
          <a:noFill/>
        </p:spPr>
        <p:txBody>
          <a:bodyPr wrap="square" rtlCol="0">
            <a:spAutoFit/>
          </a:bodyPr>
          <a:lstStyle/>
          <a:p>
            <a:r>
              <a:rPr lang="en-US" dirty="0"/>
              <a:t>Acid alteration systems typically remove Na from the rocks.</a:t>
            </a:r>
          </a:p>
          <a:p>
            <a:endParaRPr lang="en-US" dirty="0"/>
          </a:p>
          <a:p>
            <a:r>
              <a:rPr lang="en-US" dirty="0"/>
              <a:t>See where samples plot relative to the Muscovite-Albite tie-line.</a:t>
            </a:r>
          </a:p>
        </p:txBody>
      </p:sp>
      <p:cxnSp>
        <p:nvCxnSpPr>
          <p:cNvPr id="7" name="Straight Connector 6"/>
          <p:cNvCxnSpPr/>
          <p:nvPr/>
        </p:nvCxnSpPr>
        <p:spPr>
          <a:xfrm>
            <a:off x="3419872" y="3532689"/>
            <a:ext cx="4248472" cy="839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90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Clients\Norte Abierto\Casale\Photos\P124043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5400000">
            <a:off x="-1847191" y="1838861"/>
            <a:ext cx="5161703" cy="1483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39752" y="506159"/>
            <a:ext cx="6552728" cy="4585871"/>
          </a:xfrm>
          <a:prstGeom prst="rect">
            <a:avLst/>
          </a:prstGeom>
          <a:noFill/>
        </p:spPr>
        <p:txBody>
          <a:bodyPr wrap="square" rtlCol="0">
            <a:spAutoFit/>
          </a:bodyPr>
          <a:lstStyle/>
          <a:p>
            <a:r>
              <a:rPr lang="en-US" sz="3200" b="1" dirty="0"/>
              <a:t>4 acid digest ICP-AES + MS assays</a:t>
            </a:r>
          </a:p>
          <a:p>
            <a:endParaRPr lang="en-US" sz="3200" b="1" dirty="0"/>
          </a:p>
          <a:p>
            <a:pPr marL="285750" indent="-285750">
              <a:buFont typeface="Arial" panose="020B0604020202020204" pitchFamily="34" charset="0"/>
              <a:buChar char="•"/>
            </a:pPr>
            <a:r>
              <a:rPr lang="en-US" sz="2400" dirty="0"/>
              <a:t>Use the major elements to map alteration trends.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Use immobile trace elements to map compositions and magma fertility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Map pathfinder footprints and zonation patterns.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805615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039" y="951304"/>
            <a:ext cx="5040000" cy="392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74038" y="195486"/>
            <a:ext cx="5434266" cy="523220"/>
          </a:xfrm>
          <a:prstGeom prst="rect">
            <a:avLst/>
          </a:prstGeom>
          <a:noFill/>
        </p:spPr>
        <p:txBody>
          <a:bodyPr wrap="square" rtlCol="0">
            <a:spAutoFit/>
          </a:bodyPr>
          <a:lstStyle/>
          <a:p>
            <a:r>
              <a:rPr lang="en-US" sz="2800" b="1" dirty="0"/>
              <a:t>Chlorite; Al-K-Mg ternary plot</a:t>
            </a:r>
          </a:p>
        </p:txBody>
      </p:sp>
      <p:sp>
        <p:nvSpPr>
          <p:cNvPr id="4" name="Oval 3"/>
          <p:cNvSpPr/>
          <p:nvPr/>
        </p:nvSpPr>
        <p:spPr>
          <a:xfrm>
            <a:off x="4755819" y="313763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184080" y="2499742"/>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618937" y="2603708"/>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11960" y="2240751"/>
            <a:ext cx="848437" cy="276999"/>
          </a:xfrm>
          <a:prstGeom prst="rect">
            <a:avLst/>
          </a:prstGeom>
          <a:noFill/>
        </p:spPr>
        <p:txBody>
          <a:bodyPr wrap="none" rtlCol="0">
            <a:spAutoFit/>
          </a:bodyPr>
          <a:lstStyle/>
          <a:p>
            <a:r>
              <a:rPr lang="en-US" sz="1200" b="1" dirty="0"/>
              <a:t>Muscovite</a:t>
            </a:r>
          </a:p>
        </p:txBody>
      </p:sp>
      <p:sp>
        <p:nvSpPr>
          <p:cNvPr id="8" name="TextBox 7"/>
          <p:cNvSpPr txBox="1"/>
          <p:nvPr/>
        </p:nvSpPr>
        <p:spPr>
          <a:xfrm>
            <a:off x="4154380" y="2913655"/>
            <a:ext cx="553806" cy="276999"/>
          </a:xfrm>
          <a:prstGeom prst="rect">
            <a:avLst/>
          </a:prstGeom>
          <a:noFill/>
        </p:spPr>
        <p:txBody>
          <a:bodyPr wrap="none" rtlCol="0">
            <a:spAutoFit/>
          </a:bodyPr>
          <a:lstStyle/>
          <a:p>
            <a:r>
              <a:rPr lang="en-US" sz="1200" b="1" dirty="0" err="1"/>
              <a:t>KSpar</a:t>
            </a:r>
            <a:endParaRPr lang="en-US" sz="1200" b="1" dirty="0"/>
          </a:p>
        </p:txBody>
      </p:sp>
      <p:sp>
        <p:nvSpPr>
          <p:cNvPr id="9" name="TextBox 8"/>
          <p:cNvSpPr txBox="1"/>
          <p:nvPr/>
        </p:nvSpPr>
        <p:spPr>
          <a:xfrm>
            <a:off x="6876256" y="2434709"/>
            <a:ext cx="692562" cy="276999"/>
          </a:xfrm>
          <a:prstGeom prst="rect">
            <a:avLst/>
          </a:prstGeom>
          <a:noFill/>
        </p:spPr>
        <p:txBody>
          <a:bodyPr wrap="none" rtlCol="0">
            <a:spAutoFit/>
          </a:bodyPr>
          <a:lstStyle/>
          <a:p>
            <a:r>
              <a:rPr lang="en-US" sz="1200" b="1" dirty="0"/>
              <a:t>Chlorite</a:t>
            </a:r>
          </a:p>
        </p:txBody>
      </p:sp>
      <p:sp>
        <p:nvSpPr>
          <p:cNvPr id="11" name="TextBox 10"/>
          <p:cNvSpPr txBox="1"/>
          <p:nvPr/>
        </p:nvSpPr>
        <p:spPr>
          <a:xfrm>
            <a:off x="611560" y="1640587"/>
            <a:ext cx="3008677" cy="1754326"/>
          </a:xfrm>
          <a:prstGeom prst="rect">
            <a:avLst/>
          </a:prstGeom>
          <a:noFill/>
        </p:spPr>
        <p:txBody>
          <a:bodyPr wrap="square" rtlCol="0">
            <a:spAutoFit/>
          </a:bodyPr>
          <a:lstStyle/>
          <a:p>
            <a:r>
              <a:rPr lang="en-US" dirty="0"/>
              <a:t>See where samples plot within the muscovite-orthoclase-chlorite triangle.</a:t>
            </a:r>
          </a:p>
          <a:p>
            <a:endParaRPr lang="en-US" dirty="0"/>
          </a:p>
          <a:p>
            <a:r>
              <a:rPr lang="en-US" dirty="0"/>
              <a:t>Advanced argillic alteration is depleted in Mg and Na.</a:t>
            </a:r>
          </a:p>
        </p:txBody>
      </p:sp>
      <p:sp>
        <p:nvSpPr>
          <p:cNvPr id="13" name="Freeform 12"/>
          <p:cNvSpPr/>
          <p:nvPr/>
        </p:nvSpPr>
        <p:spPr>
          <a:xfrm>
            <a:off x="4793456" y="2550319"/>
            <a:ext cx="1885950" cy="635794"/>
          </a:xfrm>
          <a:custGeom>
            <a:avLst/>
            <a:gdLst>
              <a:gd name="connsiteX0" fmla="*/ 0 w 1885950"/>
              <a:gd name="connsiteY0" fmla="*/ 635794 h 635794"/>
              <a:gd name="connsiteX1" fmla="*/ 435769 w 1885950"/>
              <a:gd name="connsiteY1" fmla="*/ 0 h 635794"/>
              <a:gd name="connsiteX2" fmla="*/ 1885950 w 1885950"/>
              <a:gd name="connsiteY2" fmla="*/ 107156 h 635794"/>
              <a:gd name="connsiteX3" fmla="*/ 0 w 1885950"/>
              <a:gd name="connsiteY3" fmla="*/ 635794 h 635794"/>
            </a:gdLst>
            <a:ahLst/>
            <a:cxnLst>
              <a:cxn ang="0">
                <a:pos x="connsiteX0" y="connsiteY0"/>
              </a:cxn>
              <a:cxn ang="0">
                <a:pos x="connsiteX1" y="connsiteY1"/>
              </a:cxn>
              <a:cxn ang="0">
                <a:pos x="connsiteX2" y="connsiteY2"/>
              </a:cxn>
              <a:cxn ang="0">
                <a:pos x="connsiteX3" y="connsiteY3"/>
              </a:cxn>
            </a:cxnLst>
            <a:rect l="l" t="t" r="r" b="b"/>
            <a:pathLst>
              <a:path w="1885950" h="635794">
                <a:moveTo>
                  <a:pt x="0" y="635794"/>
                </a:moveTo>
                <a:lnTo>
                  <a:pt x="435769" y="0"/>
                </a:lnTo>
                <a:lnTo>
                  <a:pt x="1885950" y="107156"/>
                </a:lnTo>
                <a:lnTo>
                  <a:pt x="0" y="635794"/>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120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339502"/>
            <a:ext cx="3348360" cy="523220"/>
          </a:xfrm>
          <a:prstGeom prst="rect">
            <a:avLst/>
          </a:prstGeom>
          <a:noFill/>
        </p:spPr>
        <p:txBody>
          <a:bodyPr wrap="square" rtlCol="0">
            <a:spAutoFit/>
          </a:bodyPr>
          <a:lstStyle/>
          <a:p>
            <a:r>
              <a:rPr lang="en-US" sz="2800" b="1" dirty="0"/>
              <a:t>Carbonate; Ca vs Mg</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073870"/>
            <a:ext cx="5760000" cy="359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1863437"/>
            <a:ext cx="2088232" cy="1754326"/>
          </a:xfrm>
          <a:prstGeom prst="rect">
            <a:avLst/>
          </a:prstGeom>
          <a:noFill/>
        </p:spPr>
        <p:txBody>
          <a:bodyPr wrap="square" rtlCol="0">
            <a:spAutoFit/>
          </a:bodyPr>
          <a:lstStyle/>
          <a:p>
            <a:r>
              <a:rPr lang="en-US" dirty="0"/>
              <a:t>This example shows a </a:t>
            </a:r>
            <a:r>
              <a:rPr lang="en-US" dirty="0" err="1"/>
              <a:t>ferroan</a:t>
            </a:r>
            <a:r>
              <a:rPr lang="en-US" dirty="0"/>
              <a:t> dolomite trend (blue) and alteration of dolomite to Mg-chlorite (green).</a:t>
            </a:r>
          </a:p>
        </p:txBody>
      </p:sp>
      <p:sp>
        <p:nvSpPr>
          <p:cNvPr id="5" name="TextBox 4"/>
          <p:cNvSpPr txBox="1"/>
          <p:nvPr/>
        </p:nvSpPr>
        <p:spPr>
          <a:xfrm rot="20527981">
            <a:off x="6876256" y="2787774"/>
            <a:ext cx="1222835" cy="307777"/>
          </a:xfrm>
          <a:prstGeom prst="rect">
            <a:avLst/>
          </a:prstGeom>
          <a:noFill/>
        </p:spPr>
        <p:txBody>
          <a:bodyPr wrap="none" rtlCol="0">
            <a:spAutoFit/>
          </a:bodyPr>
          <a:lstStyle/>
          <a:p>
            <a:r>
              <a:rPr lang="en-US" sz="1400" b="1" dirty="0"/>
              <a:t>Dolomite Line</a:t>
            </a:r>
          </a:p>
        </p:txBody>
      </p:sp>
    </p:spTree>
    <p:extLst>
      <p:ext uri="{BB962C8B-B14F-4D97-AF65-F5344CB8AC3E}">
        <p14:creationId xmlns:p14="http://schemas.microsoft.com/office/powerpoint/2010/main" val="884847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112" y="749640"/>
            <a:ext cx="5220000" cy="398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a:stCxn id="4" idx="6"/>
          </p:cNvCxnSpPr>
          <p:nvPr/>
        </p:nvCxnSpPr>
        <p:spPr>
          <a:xfrm flipH="1">
            <a:off x="4211960" y="2524725"/>
            <a:ext cx="1939422" cy="443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043382" y="2470725"/>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201175" y="2301726"/>
            <a:ext cx="972446" cy="338554"/>
          </a:xfrm>
          <a:prstGeom prst="rect">
            <a:avLst/>
          </a:prstGeom>
          <a:solidFill>
            <a:schemeClr val="bg1"/>
          </a:solidFill>
        </p:spPr>
        <p:txBody>
          <a:bodyPr wrap="none" rtlCol="0">
            <a:spAutoFit/>
          </a:bodyPr>
          <a:lstStyle/>
          <a:p>
            <a:r>
              <a:rPr lang="en-US" sz="1600" b="1" dirty="0"/>
              <a:t>Dolomite</a:t>
            </a:r>
          </a:p>
        </p:txBody>
      </p:sp>
      <p:sp>
        <p:nvSpPr>
          <p:cNvPr id="6" name="Oval 5"/>
          <p:cNvSpPr/>
          <p:nvPr/>
        </p:nvSpPr>
        <p:spPr>
          <a:xfrm>
            <a:off x="4104112" y="291380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31840" y="2631697"/>
            <a:ext cx="909095" cy="338554"/>
          </a:xfrm>
          <a:prstGeom prst="rect">
            <a:avLst/>
          </a:prstGeom>
          <a:solidFill>
            <a:schemeClr val="bg1"/>
          </a:solidFill>
        </p:spPr>
        <p:txBody>
          <a:bodyPr wrap="none" rtlCol="0">
            <a:spAutoFit/>
          </a:bodyPr>
          <a:lstStyle/>
          <a:p>
            <a:r>
              <a:rPr lang="en-US" sz="1600" b="1" dirty="0" err="1"/>
              <a:t>Ankerite</a:t>
            </a:r>
            <a:endParaRPr lang="en-US" sz="1600" b="1" dirty="0"/>
          </a:p>
        </p:txBody>
      </p:sp>
      <p:sp>
        <p:nvSpPr>
          <p:cNvPr id="8" name="TextBox 7"/>
          <p:cNvSpPr txBox="1"/>
          <p:nvPr/>
        </p:nvSpPr>
        <p:spPr>
          <a:xfrm>
            <a:off x="1988368" y="210448"/>
            <a:ext cx="5185254" cy="523220"/>
          </a:xfrm>
          <a:prstGeom prst="rect">
            <a:avLst/>
          </a:prstGeom>
          <a:noFill/>
        </p:spPr>
        <p:txBody>
          <a:bodyPr wrap="square" rtlCol="0">
            <a:spAutoFit/>
          </a:bodyPr>
          <a:lstStyle/>
          <a:p>
            <a:pPr algn="ctr"/>
            <a:r>
              <a:rPr lang="en-US" sz="2800" b="1" dirty="0"/>
              <a:t>Carbonate; Ca-Fe-Mg ternary</a:t>
            </a:r>
          </a:p>
        </p:txBody>
      </p:sp>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28101" y="2177643"/>
            <a:ext cx="1476375" cy="128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3529" y="1707654"/>
            <a:ext cx="2880319" cy="1754326"/>
          </a:xfrm>
          <a:prstGeom prst="rect">
            <a:avLst/>
          </a:prstGeom>
          <a:noFill/>
        </p:spPr>
        <p:txBody>
          <a:bodyPr wrap="square" rtlCol="0">
            <a:spAutoFit/>
          </a:bodyPr>
          <a:lstStyle/>
          <a:p>
            <a:r>
              <a:rPr lang="en-US" dirty="0"/>
              <a:t>In sericite-carbonate-pyrite systems, the composition of the carbonate can be determined. This is an </a:t>
            </a:r>
            <a:r>
              <a:rPr lang="en-US" dirty="0" err="1"/>
              <a:t>magnesian</a:t>
            </a:r>
            <a:r>
              <a:rPr lang="en-US" dirty="0"/>
              <a:t> </a:t>
            </a:r>
            <a:r>
              <a:rPr lang="en-US" dirty="0" err="1"/>
              <a:t>ankerite</a:t>
            </a:r>
            <a:r>
              <a:rPr lang="en-US" dirty="0"/>
              <a:t>.</a:t>
            </a:r>
          </a:p>
          <a:p>
            <a:endParaRPr lang="en-US" dirty="0"/>
          </a:p>
        </p:txBody>
      </p:sp>
    </p:spTree>
    <p:extLst>
      <p:ext uri="{BB962C8B-B14F-4D97-AF65-F5344CB8AC3E}">
        <p14:creationId xmlns:p14="http://schemas.microsoft.com/office/powerpoint/2010/main" val="2812280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9784" y="251356"/>
            <a:ext cx="4212456" cy="523220"/>
          </a:xfrm>
          <a:prstGeom prst="rect">
            <a:avLst/>
          </a:prstGeom>
          <a:noFill/>
        </p:spPr>
        <p:txBody>
          <a:bodyPr wrap="square" rtlCol="0">
            <a:spAutoFit/>
          </a:bodyPr>
          <a:lstStyle/>
          <a:p>
            <a:pPr algn="ctr"/>
            <a:r>
              <a:rPr lang="en-US" sz="2800" b="1" dirty="0"/>
              <a:t>Feldspar Ca-K-Na ternary</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891382"/>
            <a:ext cx="5040000" cy="410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flipV="1">
            <a:off x="5436096" y="2691582"/>
            <a:ext cx="1008112"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331618" y="1985219"/>
            <a:ext cx="1104478" cy="584775"/>
          </a:xfrm>
          <a:prstGeom prst="rect">
            <a:avLst/>
          </a:prstGeom>
          <a:noFill/>
        </p:spPr>
        <p:txBody>
          <a:bodyPr wrap="square" rtlCol="0">
            <a:spAutoFit/>
          </a:bodyPr>
          <a:lstStyle/>
          <a:p>
            <a:r>
              <a:rPr lang="en-US" sz="1600" b="1" dirty="0"/>
              <a:t>Sericite-Carbonate</a:t>
            </a:r>
          </a:p>
        </p:txBody>
      </p:sp>
      <p:cxnSp>
        <p:nvCxnSpPr>
          <p:cNvPr id="6" name="Straight Arrow Connector 5"/>
          <p:cNvCxnSpPr/>
          <p:nvPr/>
        </p:nvCxnSpPr>
        <p:spPr>
          <a:xfrm flipH="1">
            <a:off x="3923928" y="2691582"/>
            <a:ext cx="1152128" cy="1800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15816" y="4128224"/>
            <a:ext cx="936104" cy="584775"/>
          </a:xfrm>
          <a:prstGeom prst="rect">
            <a:avLst/>
          </a:prstGeom>
          <a:noFill/>
        </p:spPr>
        <p:txBody>
          <a:bodyPr wrap="square" rtlCol="0">
            <a:spAutoFit/>
          </a:bodyPr>
          <a:lstStyle/>
          <a:p>
            <a:r>
              <a:rPr lang="en-US" sz="1600" b="1" dirty="0"/>
              <a:t>Sericite-Pyrite</a:t>
            </a:r>
          </a:p>
        </p:txBody>
      </p:sp>
      <p:sp>
        <p:nvSpPr>
          <p:cNvPr id="8" name="TextBox 7"/>
          <p:cNvSpPr txBox="1"/>
          <p:nvPr/>
        </p:nvSpPr>
        <p:spPr>
          <a:xfrm>
            <a:off x="1115616" y="1675919"/>
            <a:ext cx="1584176" cy="2031325"/>
          </a:xfrm>
          <a:prstGeom prst="rect">
            <a:avLst/>
          </a:prstGeom>
          <a:noFill/>
        </p:spPr>
        <p:txBody>
          <a:bodyPr wrap="square" rtlCol="0">
            <a:spAutoFit/>
          </a:bodyPr>
          <a:lstStyle/>
          <a:p>
            <a:r>
              <a:rPr lang="en-US" dirty="0"/>
              <a:t>Differentiate between (quartz) sericite-pyrite alteration and sericite-pyrite-carbonate.</a:t>
            </a:r>
          </a:p>
        </p:txBody>
      </p:sp>
    </p:spTree>
    <p:extLst>
      <p:ext uri="{BB962C8B-B14F-4D97-AF65-F5344CB8AC3E}">
        <p14:creationId xmlns:p14="http://schemas.microsoft.com/office/powerpoint/2010/main" val="368091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986906"/>
            <a:ext cx="4680000" cy="377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779912" y="3939902"/>
            <a:ext cx="792088" cy="5760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588224" y="3795886"/>
            <a:ext cx="1080120"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19946869">
            <a:off x="6372200" y="2643758"/>
            <a:ext cx="504056" cy="12241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076056" y="4011910"/>
            <a:ext cx="1296144"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08104" y="3219822"/>
            <a:ext cx="609562" cy="7200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43331" y="3579862"/>
            <a:ext cx="953081" cy="307777"/>
          </a:xfrm>
          <a:prstGeom prst="rect">
            <a:avLst/>
          </a:prstGeom>
          <a:noFill/>
        </p:spPr>
        <p:txBody>
          <a:bodyPr wrap="none" rtlCol="0">
            <a:spAutoFit/>
          </a:bodyPr>
          <a:lstStyle/>
          <a:p>
            <a:r>
              <a:rPr lang="en-US" sz="1400" b="1" dirty="0"/>
              <a:t>K Feldspar</a:t>
            </a:r>
          </a:p>
        </p:txBody>
      </p:sp>
      <p:sp>
        <p:nvSpPr>
          <p:cNvPr id="10" name="TextBox 9"/>
          <p:cNvSpPr txBox="1"/>
          <p:nvPr/>
        </p:nvSpPr>
        <p:spPr>
          <a:xfrm>
            <a:off x="5193331" y="4539238"/>
            <a:ext cx="1271502" cy="307777"/>
          </a:xfrm>
          <a:prstGeom prst="rect">
            <a:avLst/>
          </a:prstGeom>
          <a:noFill/>
        </p:spPr>
        <p:txBody>
          <a:bodyPr wrap="none" rtlCol="0">
            <a:spAutoFit/>
          </a:bodyPr>
          <a:lstStyle/>
          <a:p>
            <a:r>
              <a:rPr lang="en-US" sz="1400" b="1" dirty="0"/>
              <a:t>Alkali Feldspar</a:t>
            </a:r>
          </a:p>
        </p:txBody>
      </p:sp>
      <p:sp>
        <p:nvSpPr>
          <p:cNvPr id="11" name="TextBox 10"/>
          <p:cNvSpPr txBox="1"/>
          <p:nvPr/>
        </p:nvSpPr>
        <p:spPr>
          <a:xfrm>
            <a:off x="7605010" y="3616978"/>
            <a:ext cx="629724" cy="307777"/>
          </a:xfrm>
          <a:prstGeom prst="rect">
            <a:avLst/>
          </a:prstGeom>
          <a:noFill/>
        </p:spPr>
        <p:txBody>
          <a:bodyPr wrap="none" rtlCol="0">
            <a:spAutoFit/>
          </a:bodyPr>
          <a:lstStyle/>
          <a:p>
            <a:r>
              <a:rPr lang="en-US" sz="1400" b="1" dirty="0"/>
              <a:t>Albite</a:t>
            </a:r>
          </a:p>
        </p:txBody>
      </p:sp>
      <p:sp>
        <p:nvSpPr>
          <p:cNvPr id="12" name="TextBox 11"/>
          <p:cNvSpPr txBox="1"/>
          <p:nvPr/>
        </p:nvSpPr>
        <p:spPr>
          <a:xfrm>
            <a:off x="6813422" y="2722465"/>
            <a:ext cx="1139030" cy="523220"/>
          </a:xfrm>
          <a:prstGeom prst="rect">
            <a:avLst/>
          </a:prstGeom>
          <a:noFill/>
        </p:spPr>
        <p:txBody>
          <a:bodyPr wrap="none" rtlCol="0">
            <a:spAutoFit/>
          </a:bodyPr>
          <a:lstStyle/>
          <a:p>
            <a:r>
              <a:rPr lang="en-US" sz="1400" b="1" dirty="0" err="1"/>
              <a:t>Oligoclase</a:t>
            </a:r>
            <a:endParaRPr lang="en-US" sz="1400" b="1" dirty="0"/>
          </a:p>
          <a:p>
            <a:r>
              <a:rPr lang="en-US" sz="1400" b="1" dirty="0"/>
              <a:t>(sodic-calcic)</a:t>
            </a:r>
          </a:p>
        </p:txBody>
      </p:sp>
      <p:sp>
        <p:nvSpPr>
          <p:cNvPr id="13" name="TextBox 12"/>
          <p:cNvSpPr txBox="1"/>
          <p:nvPr/>
        </p:nvSpPr>
        <p:spPr>
          <a:xfrm>
            <a:off x="4581262" y="2958212"/>
            <a:ext cx="1224137" cy="523220"/>
          </a:xfrm>
          <a:prstGeom prst="rect">
            <a:avLst/>
          </a:prstGeom>
          <a:noFill/>
        </p:spPr>
        <p:txBody>
          <a:bodyPr wrap="square" rtlCol="0">
            <a:spAutoFit/>
          </a:bodyPr>
          <a:lstStyle/>
          <a:p>
            <a:r>
              <a:rPr lang="en-US" sz="1400" b="1" dirty="0"/>
              <a:t>Least-altered rocks</a:t>
            </a:r>
          </a:p>
        </p:txBody>
      </p:sp>
      <p:sp>
        <p:nvSpPr>
          <p:cNvPr id="14" name="TextBox 13"/>
          <p:cNvSpPr txBox="1"/>
          <p:nvPr/>
        </p:nvSpPr>
        <p:spPr>
          <a:xfrm>
            <a:off x="2879824" y="251356"/>
            <a:ext cx="3492376" cy="523220"/>
          </a:xfrm>
          <a:prstGeom prst="rect">
            <a:avLst/>
          </a:prstGeom>
          <a:noFill/>
        </p:spPr>
        <p:txBody>
          <a:bodyPr wrap="square" rtlCol="0">
            <a:spAutoFit/>
          </a:bodyPr>
          <a:lstStyle/>
          <a:p>
            <a:pPr algn="ctr"/>
            <a:r>
              <a:rPr lang="en-US" sz="2800" b="1" dirty="0"/>
              <a:t>Ca-K-Na ternary</a:t>
            </a:r>
          </a:p>
        </p:txBody>
      </p:sp>
      <p:sp>
        <p:nvSpPr>
          <p:cNvPr id="16" name="TextBox 15"/>
          <p:cNvSpPr txBox="1"/>
          <p:nvPr/>
        </p:nvSpPr>
        <p:spPr>
          <a:xfrm>
            <a:off x="923628" y="1722191"/>
            <a:ext cx="1584176" cy="2308324"/>
          </a:xfrm>
          <a:prstGeom prst="rect">
            <a:avLst/>
          </a:prstGeom>
          <a:noFill/>
        </p:spPr>
        <p:txBody>
          <a:bodyPr wrap="square" rtlCol="0">
            <a:spAutoFit/>
          </a:bodyPr>
          <a:lstStyle/>
          <a:p>
            <a:r>
              <a:rPr lang="en-US" dirty="0"/>
              <a:t>High salinity or alkaline fluids are more likely to form feldspar-rich alteration (rather than mica-rich).</a:t>
            </a:r>
          </a:p>
        </p:txBody>
      </p:sp>
    </p:spTree>
    <p:extLst>
      <p:ext uri="{BB962C8B-B14F-4D97-AF65-F5344CB8AC3E}">
        <p14:creationId xmlns:p14="http://schemas.microsoft.com/office/powerpoint/2010/main" val="3332744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883" y="1050345"/>
            <a:ext cx="6477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3078533" y="3069645"/>
            <a:ext cx="21602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966143" y="3786649"/>
            <a:ext cx="119251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662709" y="3558639"/>
            <a:ext cx="1965795" cy="584775"/>
          </a:xfrm>
          <a:prstGeom prst="rect">
            <a:avLst/>
          </a:prstGeom>
          <a:noFill/>
        </p:spPr>
        <p:txBody>
          <a:bodyPr wrap="none" rtlCol="0">
            <a:spAutoFit/>
          </a:bodyPr>
          <a:lstStyle/>
          <a:p>
            <a:r>
              <a:rPr lang="en-US" sz="1600" b="1" dirty="0"/>
              <a:t>Disseminated pyrite</a:t>
            </a:r>
          </a:p>
          <a:p>
            <a:r>
              <a:rPr lang="en-US" sz="1600" b="1" dirty="0"/>
              <a:t>Utilizing host-rock Fe</a:t>
            </a:r>
          </a:p>
        </p:txBody>
      </p:sp>
      <p:cxnSp>
        <p:nvCxnSpPr>
          <p:cNvPr id="6" name="Straight Arrow Connector 5"/>
          <p:cNvCxnSpPr/>
          <p:nvPr/>
        </p:nvCxnSpPr>
        <p:spPr>
          <a:xfrm flipV="1">
            <a:off x="5649140" y="2130465"/>
            <a:ext cx="1930971" cy="1008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80111" y="1961188"/>
            <a:ext cx="686983" cy="584775"/>
          </a:xfrm>
          <a:prstGeom prst="rect">
            <a:avLst/>
          </a:prstGeom>
          <a:noFill/>
        </p:spPr>
        <p:txBody>
          <a:bodyPr wrap="none" rtlCol="0">
            <a:spAutoFit/>
          </a:bodyPr>
          <a:lstStyle/>
          <a:p>
            <a:r>
              <a:rPr lang="en-US" sz="1600" b="1" dirty="0"/>
              <a:t>Pyrite</a:t>
            </a:r>
          </a:p>
          <a:p>
            <a:r>
              <a:rPr lang="en-US" sz="1600" b="1" dirty="0"/>
              <a:t>Veins</a:t>
            </a:r>
          </a:p>
        </p:txBody>
      </p:sp>
      <p:sp>
        <p:nvSpPr>
          <p:cNvPr id="8" name="TextBox 7"/>
          <p:cNvSpPr txBox="1"/>
          <p:nvPr/>
        </p:nvSpPr>
        <p:spPr>
          <a:xfrm>
            <a:off x="2807816" y="251356"/>
            <a:ext cx="3564384" cy="523220"/>
          </a:xfrm>
          <a:prstGeom prst="rect">
            <a:avLst/>
          </a:prstGeom>
          <a:noFill/>
        </p:spPr>
        <p:txBody>
          <a:bodyPr wrap="square" rtlCol="0">
            <a:spAutoFit/>
          </a:bodyPr>
          <a:lstStyle/>
          <a:p>
            <a:pPr algn="ctr"/>
            <a:r>
              <a:rPr lang="en-US" sz="2800" b="1" dirty="0"/>
              <a:t>Fe versus S Plot</a:t>
            </a:r>
          </a:p>
        </p:txBody>
      </p:sp>
      <p:sp>
        <p:nvSpPr>
          <p:cNvPr id="9" name="TextBox 8"/>
          <p:cNvSpPr txBox="1"/>
          <p:nvPr/>
        </p:nvSpPr>
        <p:spPr>
          <a:xfrm>
            <a:off x="467545" y="2427734"/>
            <a:ext cx="1296144" cy="923330"/>
          </a:xfrm>
          <a:prstGeom prst="rect">
            <a:avLst/>
          </a:prstGeom>
          <a:noFill/>
        </p:spPr>
        <p:txBody>
          <a:bodyPr wrap="square" rtlCol="0">
            <a:spAutoFit/>
          </a:bodyPr>
          <a:lstStyle/>
          <a:p>
            <a:r>
              <a:rPr lang="en-US" dirty="0"/>
              <a:t>Map the degree of </a:t>
            </a:r>
            <a:r>
              <a:rPr lang="en-US" dirty="0" err="1"/>
              <a:t>sulfidation</a:t>
            </a:r>
            <a:r>
              <a:rPr lang="en-US" dirty="0"/>
              <a:t>.</a:t>
            </a:r>
          </a:p>
        </p:txBody>
      </p:sp>
    </p:spTree>
    <p:extLst>
      <p:ext uri="{BB962C8B-B14F-4D97-AF65-F5344CB8AC3E}">
        <p14:creationId xmlns:p14="http://schemas.microsoft.com/office/powerpoint/2010/main" val="2995392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242" y="627534"/>
            <a:ext cx="4716000" cy="40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1838144">
            <a:off x="4455044" y="2295422"/>
            <a:ext cx="288032" cy="7200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85762" y="2357116"/>
            <a:ext cx="1705916" cy="338554"/>
          </a:xfrm>
          <a:prstGeom prst="rect">
            <a:avLst/>
          </a:prstGeom>
          <a:noFill/>
        </p:spPr>
        <p:txBody>
          <a:bodyPr wrap="none" rtlCol="0">
            <a:spAutoFit/>
          </a:bodyPr>
          <a:lstStyle/>
          <a:p>
            <a:r>
              <a:rPr lang="en-US" sz="1600" b="1" dirty="0"/>
              <a:t>Least-altered rock</a:t>
            </a:r>
          </a:p>
        </p:txBody>
      </p:sp>
      <p:cxnSp>
        <p:nvCxnSpPr>
          <p:cNvPr id="5" name="Straight Arrow Connector 4"/>
          <p:cNvCxnSpPr/>
          <p:nvPr/>
        </p:nvCxnSpPr>
        <p:spPr>
          <a:xfrm>
            <a:off x="4499992" y="2636080"/>
            <a:ext cx="2880320" cy="17358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164288" y="3565819"/>
            <a:ext cx="1699504" cy="338554"/>
          </a:xfrm>
          <a:prstGeom prst="rect">
            <a:avLst/>
          </a:prstGeom>
          <a:noFill/>
        </p:spPr>
        <p:txBody>
          <a:bodyPr wrap="none" rtlCol="0">
            <a:spAutoFit/>
          </a:bodyPr>
          <a:lstStyle/>
          <a:p>
            <a:r>
              <a:rPr lang="en-US" sz="1600" b="1" dirty="0"/>
              <a:t>Addition of Sulfur</a:t>
            </a:r>
          </a:p>
        </p:txBody>
      </p:sp>
      <p:sp>
        <p:nvSpPr>
          <p:cNvPr id="7" name="Oval 6"/>
          <p:cNvSpPr/>
          <p:nvPr/>
        </p:nvSpPr>
        <p:spPr>
          <a:xfrm>
            <a:off x="6266803" y="2442524"/>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20497" y="2196154"/>
            <a:ext cx="1027333" cy="338554"/>
          </a:xfrm>
          <a:prstGeom prst="rect">
            <a:avLst/>
          </a:prstGeom>
          <a:solidFill>
            <a:schemeClr val="bg1"/>
          </a:solidFill>
        </p:spPr>
        <p:txBody>
          <a:bodyPr wrap="none" rtlCol="0">
            <a:spAutoFit/>
          </a:bodyPr>
          <a:lstStyle/>
          <a:p>
            <a:r>
              <a:rPr lang="en-US" sz="1600" b="1" dirty="0"/>
              <a:t>Anhydrite</a:t>
            </a:r>
          </a:p>
        </p:txBody>
      </p:sp>
      <p:sp>
        <p:nvSpPr>
          <p:cNvPr id="9" name="Oval 8"/>
          <p:cNvSpPr/>
          <p:nvPr/>
        </p:nvSpPr>
        <p:spPr>
          <a:xfrm>
            <a:off x="5527317" y="4274533"/>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24964" y="4433487"/>
            <a:ext cx="686983" cy="338554"/>
          </a:xfrm>
          <a:prstGeom prst="rect">
            <a:avLst/>
          </a:prstGeom>
          <a:solidFill>
            <a:schemeClr val="bg1"/>
          </a:solidFill>
        </p:spPr>
        <p:txBody>
          <a:bodyPr wrap="none" rtlCol="0">
            <a:spAutoFit/>
          </a:bodyPr>
          <a:lstStyle/>
          <a:p>
            <a:r>
              <a:rPr lang="en-US" sz="1600" b="1" dirty="0"/>
              <a:t>Pyrite</a:t>
            </a:r>
          </a:p>
        </p:txBody>
      </p:sp>
      <p:cxnSp>
        <p:nvCxnSpPr>
          <p:cNvPr id="11" name="Straight Connector 10"/>
          <p:cNvCxnSpPr>
            <a:stCxn id="7" idx="3"/>
            <a:endCxn id="9" idx="3"/>
          </p:cNvCxnSpPr>
          <p:nvPr/>
        </p:nvCxnSpPr>
        <p:spPr>
          <a:xfrm flipH="1">
            <a:off x="5543133" y="2534708"/>
            <a:ext cx="739486" cy="1832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0"/>
          </p:cNvCxnSpPr>
          <p:nvPr/>
        </p:nvCxnSpPr>
        <p:spPr>
          <a:xfrm flipH="1">
            <a:off x="3491880" y="2442524"/>
            <a:ext cx="2828923" cy="1924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1"/>
          </p:cNvCxnSpPr>
          <p:nvPr/>
        </p:nvCxnSpPr>
        <p:spPr>
          <a:xfrm>
            <a:off x="4546642" y="2377342"/>
            <a:ext cx="996491" cy="1913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67372" y="166541"/>
            <a:ext cx="4608884" cy="523220"/>
          </a:xfrm>
          <a:prstGeom prst="rect">
            <a:avLst/>
          </a:prstGeom>
          <a:noFill/>
        </p:spPr>
        <p:txBody>
          <a:bodyPr wrap="square" rtlCol="0">
            <a:spAutoFit/>
          </a:bodyPr>
          <a:lstStyle/>
          <a:p>
            <a:pPr algn="ctr"/>
            <a:r>
              <a:rPr lang="en-US" sz="2800" b="1" dirty="0"/>
              <a:t>Anhydrite Ca-Fe-S ternary</a:t>
            </a:r>
          </a:p>
        </p:txBody>
      </p:sp>
      <p:sp>
        <p:nvSpPr>
          <p:cNvPr id="15" name="TextBox 14"/>
          <p:cNvSpPr txBox="1"/>
          <p:nvPr/>
        </p:nvSpPr>
        <p:spPr>
          <a:xfrm>
            <a:off x="611560" y="1541508"/>
            <a:ext cx="1872208" cy="2308324"/>
          </a:xfrm>
          <a:prstGeom prst="rect">
            <a:avLst/>
          </a:prstGeom>
          <a:noFill/>
        </p:spPr>
        <p:txBody>
          <a:bodyPr wrap="square" rtlCol="0">
            <a:spAutoFit/>
          </a:bodyPr>
          <a:lstStyle/>
          <a:p>
            <a:r>
              <a:rPr lang="en-US" dirty="0"/>
              <a:t>Map pyrite versus anhydrite in porphyry Cu systems.</a:t>
            </a:r>
          </a:p>
          <a:p>
            <a:r>
              <a:rPr lang="en-US" dirty="0"/>
              <a:t>Amount of S addition is limited by Ca content, Fe content, or both.</a:t>
            </a:r>
          </a:p>
        </p:txBody>
      </p:sp>
    </p:spTree>
    <p:extLst>
      <p:ext uri="{BB962C8B-B14F-4D97-AF65-F5344CB8AC3E}">
        <p14:creationId xmlns:p14="http://schemas.microsoft.com/office/powerpoint/2010/main" val="3182755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077" y="1275606"/>
            <a:ext cx="5760000" cy="359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740352" y="2931790"/>
            <a:ext cx="1047750"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9760" y="436022"/>
            <a:ext cx="4068464" cy="523220"/>
          </a:xfrm>
          <a:prstGeom prst="rect">
            <a:avLst/>
          </a:prstGeom>
          <a:noFill/>
        </p:spPr>
        <p:txBody>
          <a:bodyPr wrap="square" rtlCol="0">
            <a:spAutoFit/>
          </a:bodyPr>
          <a:lstStyle/>
          <a:p>
            <a:pPr algn="ctr"/>
            <a:r>
              <a:rPr lang="en-US" sz="2800" b="1" dirty="0"/>
              <a:t>Alunite; K versus </a:t>
            </a:r>
            <a:r>
              <a:rPr lang="en-US" sz="2800" b="1" dirty="0" err="1"/>
              <a:t>Rb</a:t>
            </a:r>
            <a:endParaRPr lang="en-US" sz="2800" b="1" dirty="0"/>
          </a:p>
        </p:txBody>
      </p:sp>
      <p:sp>
        <p:nvSpPr>
          <p:cNvPr id="5" name="TextBox 4"/>
          <p:cNvSpPr txBox="1"/>
          <p:nvPr/>
        </p:nvSpPr>
        <p:spPr>
          <a:xfrm>
            <a:off x="395536" y="1779662"/>
            <a:ext cx="2501541" cy="2308324"/>
          </a:xfrm>
          <a:prstGeom prst="rect">
            <a:avLst/>
          </a:prstGeom>
          <a:noFill/>
        </p:spPr>
        <p:txBody>
          <a:bodyPr wrap="square" rtlCol="0">
            <a:spAutoFit/>
          </a:bodyPr>
          <a:lstStyle/>
          <a:p>
            <a:r>
              <a:rPr lang="en-US" dirty="0"/>
              <a:t>Rubidium substitutes for K into silicate minerals, but it does not substitute into sulfates.</a:t>
            </a:r>
          </a:p>
          <a:p>
            <a:r>
              <a:rPr lang="en-US" dirty="0"/>
              <a:t>The </a:t>
            </a:r>
            <a:r>
              <a:rPr lang="en-US" dirty="0" err="1"/>
              <a:t>Rb</a:t>
            </a:r>
            <a:r>
              <a:rPr lang="en-US" dirty="0"/>
              <a:t>-depleted samples in a </a:t>
            </a:r>
            <a:r>
              <a:rPr lang="en-US" dirty="0" err="1"/>
              <a:t>Rb</a:t>
            </a:r>
            <a:r>
              <a:rPr lang="en-US" dirty="0"/>
              <a:t>-K plot therefore highlight samples with alunite.</a:t>
            </a:r>
          </a:p>
        </p:txBody>
      </p:sp>
    </p:spTree>
    <p:extLst>
      <p:ext uri="{BB962C8B-B14F-4D97-AF65-F5344CB8AC3E}">
        <p14:creationId xmlns:p14="http://schemas.microsoft.com/office/powerpoint/2010/main" val="1552482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504" y="436022"/>
            <a:ext cx="8676976" cy="523220"/>
          </a:xfrm>
          <a:prstGeom prst="rect">
            <a:avLst/>
          </a:prstGeom>
          <a:noFill/>
        </p:spPr>
        <p:txBody>
          <a:bodyPr wrap="square" rtlCol="0">
            <a:spAutoFit/>
          </a:bodyPr>
          <a:lstStyle/>
          <a:p>
            <a:pPr algn="ctr"/>
            <a:r>
              <a:rPr lang="en-US" sz="2800" b="1" dirty="0"/>
              <a:t>Pathfinder chemistry</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05684"/>
            <a:ext cx="9144000" cy="1641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608" y="1275606"/>
            <a:ext cx="7128792" cy="923330"/>
          </a:xfrm>
          <a:prstGeom prst="rect">
            <a:avLst/>
          </a:prstGeom>
          <a:noFill/>
        </p:spPr>
        <p:txBody>
          <a:bodyPr wrap="square" rtlCol="0">
            <a:spAutoFit/>
          </a:bodyPr>
          <a:lstStyle/>
          <a:p>
            <a:r>
              <a:rPr lang="en-US" dirty="0">
                <a:latin typeface="Calibri" pitchFamily="34" charset="0"/>
              </a:rPr>
              <a:t>Plot pathfinder elements as a factor of average crustal abundance levels for each element. A coherent footprint (multi-point anomaly) of &gt;10 x average crustal abundance is a significant anomaly!</a:t>
            </a:r>
          </a:p>
        </p:txBody>
      </p:sp>
    </p:spTree>
    <p:extLst>
      <p:ext uri="{BB962C8B-B14F-4D97-AF65-F5344CB8AC3E}">
        <p14:creationId xmlns:p14="http://schemas.microsoft.com/office/powerpoint/2010/main" val="1077352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ata\Presentations\ASEG2015\Barza Bi_0.01ppm.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93705"/>
            <a:ext cx="4572000" cy="32703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23" y="4019895"/>
            <a:ext cx="1008000" cy="99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72702" y="1347614"/>
            <a:ext cx="2565314" cy="523220"/>
          </a:xfrm>
          <a:prstGeom prst="rect">
            <a:avLst/>
          </a:prstGeom>
          <a:noFill/>
        </p:spPr>
        <p:txBody>
          <a:bodyPr wrap="square" rtlCol="0">
            <a:spAutoFit/>
          </a:bodyPr>
          <a:lstStyle/>
          <a:p>
            <a:r>
              <a:rPr lang="en-US" sz="1400" dirty="0"/>
              <a:t>Outcropping Porphyry Cu deposit</a:t>
            </a:r>
          </a:p>
        </p:txBody>
      </p:sp>
      <p:cxnSp>
        <p:nvCxnSpPr>
          <p:cNvPr id="5" name="Straight Arrow Connector 4"/>
          <p:cNvCxnSpPr/>
          <p:nvPr/>
        </p:nvCxnSpPr>
        <p:spPr bwMode="auto">
          <a:xfrm flipH="1">
            <a:off x="3347849" y="1779662"/>
            <a:ext cx="720096" cy="206641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870686" y="1400458"/>
            <a:ext cx="2333162" cy="523220"/>
          </a:xfrm>
          <a:prstGeom prst="rect">
            <a:avLst/>
          </a:prstGeom>
          <a:noFill/>
        </p:spPr>
        <p:txBody>
          <a:bodyPr wrap="square" rtlCol="0">
            <a:spAutoFit/>
          </a:bodyPr>
          <a:lstStyle/>
          <a:p>
            <a:r>
              <a:rPr lang="en-US" sz="1400" dirty="0"/>
              <a:t>Blind Porphyry Cu deposits</a:t>
            </a:r>
          </a:p>
          <a:p>
            <a:r>
              <a:rPr lang="en-US" sz="1400" dirty="0"/>
              <a:t>300m below surface</a:t>
            </a:r>
          </a:p>
        </p:txBody>
      </p:sp>
      <p:sp>
        <p:nvSpPr>
          <p:cNvPr id="7" name="Oval 6"/>
          <p:cNvSpPr/>
          <p:nvPr/>
        </p:nvSpPr>
        <p:spPr bwMode="auto">
          <a:xfrm>
            <a:off x="2019590" y="3076167"/>
            <a:ext cx="324000" cy="324000"/>
          </a:xfrm>
          <a:prstGeom prst="ellipse">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 name="Oval 7"/>
          <p:cNvSpPr/>
          <p:nvPr/>
        </p:nvSpPr>
        <p:spPr bwMode="auto">
          <a:xfrm>
            <a:off x="1321561" y="3421813"/>
            <a:ext cx="288000" cy="288000"/>
          </a:xfrm>
          <a:prstGeom prst="ellipse">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cxnSp>
        <p:nvCxnSpPr>
          <p:cNvPr id="9" name="Straight Arrow Connector 8"/>
          <p:cNvCxnSpPr/>
          <p:nvPr/>
        </p:nvCxnSpPr>
        <p:spPr bwMode="auto">
          <a:xfrm>
            <a:off x="2128767" y="1851670"/>
            <a:ext cx="0" cy="1393257"/>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1542624" y="1779662"/>
            <a:ext cx="0" cy="183306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107504" y="999400"/>
            <a:ext cx="4533229" cy="338554"/>
          </a:xfrm>
          <a:prstGeom prst="rect">
            <a:avLst/>
          </a:prstGeom>
          <a:noFill/>
        </p:spPr>
        <p:txBody>
          <a:bodyPr wrap="none" rtlCol="0">
            <a:spAutoFit/>
          </a:bodyPr>
          <a:lstStyle/>
          <a:p>
            <a:r>
              <a:rPr lang="en-US" sz="1600" b="1" dirty="0"/>
              <a:t>Bismuth assays by </a:t>
            </a:r>
            <a:r>
              <a:rPr lang="en-US" sz="1600" b="1" dirty="0">
                <a:solidFill>
                  <a:srgbClr val="FF0000"/>
                </a:solidFill>
              </a:rPr>
              <a:t>ICP-MS</a:t>
            </a:r>
            <a:r>
              <a:rPr lang="en-US" sz="1600" b="1" dirty="0"/>
              <a:t>, detection limit 0.01ppm</a:t>
            </a:r>
          </a:p>
        </p:txBody>
      </p:sp>
      <p:pic>
        <p:nvPicPr>
          <p:cNvPr id="12" name="Picture 2" descr="C:\Data\Presentations\ASEG2015\Barza Bi_5ppm.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893704"/>
            <a:ext cx="4572000" cy="32703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4019894"/>
            <a:ext cx="1008000" cy="105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788024" y="1030177"/>
            <a:ext cx="4313232" cy="338554"/>
          </a:xfrm>
          <a:prstGeom prst="rect">
            <a:avLst/>
          </a:prstGeom>
          <a:noFill/>
        </p:spPr>
        <p:txBody>
          <a:bodyPr wrap="none" rtlCol="0">
            <a:spAutoFit/>
          </a:bodyPr>
          <a:lstStyle/>
          <a:p>
            <a:r>
              <a:rPr lang="en-US" sz="1600" b="1" dirty="0"/>
              <a:t>Bismuth assays by </a:t>
            </a:r>
            <a:r>
              <a:rPr lang="en-US" sz="1600" b="1" dirty="0">
                <a:solidFill>
                  <a:srgbClr val="FF0000"/>
                </a:solidFill>
              </a:rPr>
              <a:t>ICP-AES</a:t>
            </a:r>
            <a:r>
              <a:rPr lang="en-US" sz="1600" b="1" dirty="0"/>
              <a:t>, detection limit 5ppm</a:t>
            </a:r>
          </a:p>
        </p:txBody>
      </p:sp>
      <p:sp>
        <p:nvSpPr>
          <p:cNvPr id="15" name="Oval 14"/>
          <p:cNvSpPr/>
          <p:nvPr/>
        </p:nvSpPr>
        <p:spPr bwMode="auto">
          <a:xfrm>
            <a:off x="3203848" y="3702081"/>
            <a:ext cx="288000" cy="288000"/>
          </a:xfrm>
          <a:prstGeom prst="ellipse">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TextBox 18"/>
          <p:cNvSpPr txBox="1"/>
          <p:nvPr/>
        </p:nvSpPr>
        <p:spPr>
          <a:xfrm>
            <a:off x="215504" y="436022"/>
            <a:ext cx="8676976" cy="523220"/>
          </a:xfrm>
          <a:prstGeom prst="rect">
            <a:avLst/>
          </a:prstGeom>
          <a:noFill/>
        </p:spPr>
        <p:txBody>
          <a:bodyPr wrap="square" rtlCol="0">
            <a:spAutoFit/>
          </a:bodyPr>
          <a:lstStyle/>
          <a:p>
            <a:pPr algn="ctr"/>
            <a:r>
              <a:rPr lang="en-US" sz="2800" b="1" dirty="0"/>
              <a:t>Pathfinder chemistry; importance of detection limits</a:t>
            </a:r>
          </a:p>
        </p:txBody>
      </p:sp>
      <p:sp>
        <p:nvSpPr>
          <p:cNvPr id="23" name="Oval 22"/>
          <p:cNvSpPr/>
          <p:nvPr/>
        </p:nvSpPr>
        <p:spPr bwMode="auto">
          <a:xfrm>
            <a:off x="6628134" y="3075806"/>
            <a:ext cx="324000" cy="324000"/>
          </a:xfrm>
          <a:prstGeom prst="ellipse">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4" name="Oval 23"/>
          <p:cNvSpPr/>
          <p:nvPr/>
        </p:nvSpPr>
        <p:spPr bwMode="auto">
          <a:xfrm>
            <a:off x="5930105" y="3421452"/>
            <a:ext cx="288000" cy="288000"/>
          </a:xfrm>
          <a:prstGeom prst="ellipse">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5" name="Oval 24"/>
          <p:cNvSpPr/>
          <p:nvPr/>
        </p:nvSpPr>
        <p:spPr bwMode="auto">
          <a:xfrm>
            <a:off x="7812392" y="3701720"/>
            <a:ext cx="288000" cy="288000"/>
          </a:xfrm>
          <a:prstGeom prst="ellipse">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1979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9" y="620688"/>
            <a:ext cx="6336704" cy="4462760"/>
          </a:xfrm>
          <a:prstGeom prst="rect">
            <a:avLst/>
          </a:prstGeom>
          <a:noFill/>
        </p:spPr>
        <p:txBody>
          <a:bodyPr wrap="square" rtlCol="0">
            <a:spAutoFit/>
          </a:bodyPr>
          <a:lstStyle/>
          <a:p>
            <a:pPr lvl="0"/>
            <a:r>
              <a:rPr lang="en-US" sz="3200" b="1" dirty="0"/>
              <a:t>Rock Compositions</a:t>
            </a:r>
          </a:p>
          <a:p>
            <a:pPr lvl="0"/>
            <a:endParaRPr lang="en-US" b="1" dirty="0"/>
          </a:p>
          <a:p>
            <a:pPr lvl="0"/>
            <a:r>
              <a:rPr lang="en-US" dirty="0"/>
              <a:t>4 acid digest ICP analyses measure all the majors except SiO</a:t>
            </a:r>
            <a:r>
              <a:rPr lang="en-US" baseline="-25000" dirty="0"/>
              <a:t>2</a:t>
            </a:r>
          </a:p>
          <a:p>
            <a:pPr lvl="0"/>
            <a:endParaRPr lang="en-US" dirty="0"/>
          </a:p>
          <a:p>
            <a:r>
              <a:rPr lang="en-US" dirty="0"/>
              <a:t>Instead of Silica, plot elements against Scandium</a:t>
            </a:r>
          </a:p>
          <a:p>
            <a:endParaRPr lang="en-US" dirty="0"/>
          </a:p>
          <a:p>
            <a:r>
              <a:rPr lang="en-US" dirty="0" err="1"/>
              <a:t>Sc</a:t>
            </a:r>
            <a:r>
              <a:rPr lang="en-US" dirty="0"/>
              <a:t> is highly correlated with the silicate-hosted component of Fe.</a:t>
            </a:r>
          </a:p>
          <a:p>
            <a:endParaRPr lang="en-US" dirty="0"/>
          </a:p>
          <a:p>
            <a:r>
              <a:rPr lang="en-US" dirty="0"/>
              <a:t>Rule of thumb; </a:t>
            </a:r>
          </a:p>
          <a:p>
            <a:r>
              <a:rPr lang="en-US" dirty="0"/>
              <a:t>Basalt &gt;30ppm </a:t>
            </a:r>
            <a:r>
              <a:rPr lang="en-US" dirty="0" err="1"/>
              <a:t>Sc</a:t>
            </a:r>
            <a:endParaRPr lang="en-US" dirty="0"/>
          </a:p>
          <a:p>
            <a:r>
              <a:rPr lang="en-US" dirty="0"/>
              <a:t>Andesite 20 to 30ppm</a:t>
            </a:r>
          </a:p>
          <a:p>
            <a:r>
              <a:rPr lang="en-US" dirty="0" err="1"/>
              <a:t>Dacite</a:t>
            </a:r>
            <a:r>
              <a:rPr lang="en-US" dirty="0"/>
              <a:t> 10 to 20ppm</a:t>
            </a:r>
          </a:p>
          <a:p>
            <a:r>
              <a:rPr lang="en-US" dirty="0"/>
              <a:t>Rhyolite &lt;10ppm </a:t>
            </a:r>
            <a:r>
              <a:rPr lang="en-US" dirty="0" err="1"/>
              <a:t>Sc</a:t>
            </a:r>
            <a:endParaRPr lang="en-US" dirty="0"/>
          </a:p>
          <a:p>
            <a:endParaRPr lang="en-US" dirty="0"/>
          </a:p>
          <a:p>
            <a:r>
              <a:rPr lang="en-US" dirty="0"/>
              <a:t>Relationships are different in </a:t>
            </a:r>
            <a:r>
              <a:rPr lang="en-US" dirty="0" err="1"/>
              <a:t>ultramafics</a:t>
            </a:r>
            <a:r>
              <a:rPr lang="en-US" dirty="0"/>
              <a:t> and </a:t>
            </a:r>
            <a:r>
              <a:rPr lang="en-US"/>
              <a:t>pyroxene cumulates.</a:t>
            </a:r>
            <a:endParaRPr lang="en-US" dirty="0"/>
          </a:p>
        </p:txBody>
      </p:sp>
      <p:pic>
        <p:nvPicPr>
          <p:cNvPr id="3" name="Picture 2" descr="I:\Clients\Norte Abierto\Casale\Photos\P10104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5400000">
            <a:off x="-1814009" y="1814011"/>
            <a:ext cx="5175683" cy="154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89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269" y="627535"/>
            <a:ext cx="3708000" cy="230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a:spLocks noChangeArrowheads="1"/>
          </p:cNvSpPr>
          <p:nvPr/>
        </p:nvSpPr>
        <p:spPr bwMode="auto">
          <a:xfrm>
            <a:off x="755576" y="195486"/>
            <a:ext cx="75126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latin typeface="Calibri" pitchFamily="34" charset="0"/>
              </a:rPr>
              <a:t>Examples; Mapping “Magma Fertility”</a:t>
            </a:r>
          </a:p>
        </p:txBody>
      </p:sp>
      <p:sp>
        <p:nvSpPr>
          <p:cNvPr id="2" name="TextBox 1"/>
          <p:cNvSpPr txBox="1"/>
          <p:nvPr/>
        </p:nvSpPr>
        <p:spPr>
          <a:xfrm>
            <a:off x="539552" y="987572"/>
            <a:ext cx="2984407" cy="923330"/>
          </a:xfrm>
          <a:prstGeom prst="rect">
            <a:avLst/>
          </a:prstGeom>
          <a:noFill/>
        </p:spPr>
        <p:txBody>
          <a:bodyPr wrap="none" rtlCol="0">
            <a:spAutoFit/>
          </a:bodyPr>
          <a:lstStyle/>
          <a:p>
            <a:r>
              <a:rPr lang="en-US" dirty="0"/>
              <a:t>Geoscience Australia samples</a:t>
            </a:r>
          </a:p>
          <a:p>
            <a:r>
              <a:rPr lang="en-US" dirty="0"/>
              <a:t>Kennedy Province, NE QLD</a:t>
            </a:r>
          </a:p>
          <a:p>
            <a:r>
              <a:rPr lang="en-US" dirty="0"/>
              <a:t>State-of-the art assays, 1980’s</a:t>
            </a:r>
          </a:p>
        </p:txBody>
      </p:sp>
      <p:grpSp>
        <p:nvGrpSpPr>
          <p:cNvPr id="3" name="Group 2"/>
          <p:cNvGrpSpPr/>
          <p:nvPr/>
        </p:nvGrpSpPr>
        <p:grpSpPr>
          <a:xfrm>
            <a:off x="548432" y="2139702"/>
            <a:ext cx="7900837" cy="2966463"/>
            <a:chOff x="548432" y="2139702"/>
            <a:chExt cx="7900837" cy="2966463"/>
          </a:xfrm>
        </p:grpSpPr>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269" y="2760339"/>
              <a:ext cx="3780000" cy="234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8432" y="2139702"/>
              <a:ext cx="3519512" cy="2123658"/>
            </a:xfrm>
            <a:prstGeom prst="rect">
              <a:avLst/>
            </a:prstGeom>
            <a:noFill/>
          </p:spPr>
          <p:txBody>
            <a:bodyPr wrap="square" rtlCol="0">
              <a:spAutoFit/>
            </a:bodyPr>
            <a:lstStyle/>
            <a:p>
              <a:r>
                <a:rPr lang="en-US" sz="2400" b="1" dirty="0">
                  <a:solidFill>
                    <a:srgbClr val="FF0000"/>
                  </a:solidFill>
                </a:rPr>
                <a:t>Same samples </a:t>
              </a:r>
              <a:r>
                <a:rPr lang="en-US" sz="2400" b="1" dirty="0" err="1">
                  <a:solidFill>
                    <a:srgbClr val="FF0000"/>
                  </a:solidFill>
                </a:rPr>
                <a:t>reassayed</a:t>
              </a:r>
              <a:r>
                <a:rPr lang="en-US" sz="2400" b="1" dirty="0">
                  <a:solidFill>
                    <a:srgbClr val="FF0000"/>
                  </a:solidFill>
                </a:rPr>
                <a:t>;</a:t>
              </a:r>
            </a:p>
            <a:p>
              <a:r>
                <a:rPr lang="en-US" dirty="0"/>
                <a:t>Conventional 4 acid ICP-MS</a:t>
              </a:r>
            </a:p>
            <a:p>
              <a:endParaRPr lang="en-US" dirty="0"/>
            </a:p>
            <a:p>
              <a:r>
                <a:rPr lang="en-US" dirty="0"/>
                <a:t>Suite of granites with fractional crystallization of zircons</a:t>
              </a:r>
            </a:p>
            <a:p>
              <a:endParaRPr lang="en-US" dirty="0"/>
            </a:p>
            <a:p>
              <a:r>
                <a:rPr lang="en-US" dirty="0"/>
                <a:t>High </a:t>
              </a:r>
              <a:r>
                <a:rPr lang="en-US" dirty="0" err="1"/>
                <a:t>prospectivity</a:t>
              </a:r>
              <a:r>
                <a:rPr lang="en-US" dirty="0"/>
                <a:t> for magmatic Au</a:t>
              </a:r>
            </a:p>
          </p:txBody>
        </p:sp>
      </p:grpSp>
    </p:spTree>
    <p:extLst>
      <p:ext uri="{BB962C8B-B14F-4D97-AF65-F5344CB8AC3E}">
        <p14:creationId xmlns:p14="http://schemas.microsoft.com/office/powerpoint/2010/main" val="125024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92" y="1822319"/>
            <a:ext cx="4320000" cy="26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083022"/>
            <a:ext cx="4940300" cy="393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a:spLocks noChangeArrowheads="1"/>
          </p:cNvSpPr>
          <p:nvPr/>
        </p:nvSpPr>
        <p:spPr bwMode="auto">
          <a:xfrm>
            <a:off x="2483768" y="341462"/>
            <a:ext cx="59285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latin typeface="Calibri" pitchFamily="34" charset="0"/>
              </a:rPr>
              <a:t>Example; Lithology model from assays</a:t>
            </a:r>
          </a:p>
        </p:txBody>
      </p:sp>
      <p:pic>
        <p:nvPicPr>
          <p:cNvPr id="5125" name="Picture 5" descr="Alice Queen Limi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03" y="149017"/>
            <a:ext cx="2160000" cy="135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641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ata\Geochem Data\Applied Geomet Workshop 2016\Productora Sli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534685"/>
            <a:ext cx="5400000" cy="28943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75" y="1917824"/>
            <a:ext cx="3960000" cy="279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197331" y="1917824"/>
            <a:ext cx="900000" cy="133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a:spLocks noChangeArrowheads="1"/>
          </p:cNvSpPr>
          <p:nvPr/>
        </p:nvSpPr>
        <p:spPr bwMode="auto">
          <a:xfrm>
            <a:off x="2363614" y="341462"/>
            <a:ext cx="61688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latin typeface="Calibri" pitchFamily="34" charset="0"/>
              </a:rPr>
              <a:t>Example; Alteration model from assays</a:t>
            </a:r>
          </a:p>
        </p:txBody>
      </p:sp>
      <p:sp>
        <p:nvSpPr>
          <p:cNvPr id="8" name="AutoShape 2" descr="Hot Chili Limited logo and link to home p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ot Chili Limited logo and link to home p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Hot Chili Limited logo and link to home p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Hot Chili Limited logo and link to home p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75" y="123479"/>
            <a:ext cx="1080000" cy="1594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76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93887"/>
            <a:ext cx="3456000" cy="289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459176"/>
            <a:ext cx="380069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2363614" y="341462"/>
            <a:ext cx="61688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latin typeface="Calibri" pitchFamily="34" charset="0"/>
              </a:rPr>
              <a:t>Example; Alteration model from assays</a:t>
            </a:r>
          </a:p>
        </p:txBody>
      </p:sp>
      <p:cxnSp>
        <p:nvCxnSpPr>
          <p:cNvPr id="4" name="Straight Connector 3"/>
          <p:cNvCxnSpPr/>
          <p:nvPr/>
        </p:nvCxnSpPr>
        <p:spPr>
          <a:xfrm flipH="1">
            <a:off x="2627784" y="2931790"/>
            <a:ext cx="576064" cy="12961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26147" y="2645197"/>
            <a:ext cx="816314" cy="276999"/>
          </a:xfrm>
          <a:prstGeom prst="rect">
            <a:avLst/>
          </a:prstGeom>
          <a:solidFill>
            <a:schemeClr val="bg1"/>
          </a:solidFill>
        </p:spPr>
        <p:txBody>
          <a:bodyPr wrap="none" rtlCol="0">
            <a:spAutoFit/>
          </a:bodyPr>
          <a:lstStyle/>
          <a:p>
            <a:r>
              <a:rPr lang="en-US" sz="1200" b="1" dirty="0"/>
              <a:t>Anhydrite</a:t>
            </a:r>
          </a:p>
        </p:txBody>
      </p:sp>
      <p:sp>
        <p:nvSpPr>
          <p:cNvPr id="12" name="TextBox 11"/>
          <p:cNvSpPr txBox="1"/>
          <p:nvPr/>
        </p:nvSpPr>
        <p:spPr>
          <a:xfrm>
            <a:off x="2627784" y="4350529"/>
            <a:ext cx="560666" cy="276999"/>
          </a:xfrm>
          <a:prstGeom prst="rect">
            <a:avLst/>
          </a:prstGeom>
          <a:solidFill>
            <a:schemeClr val="bg1"/>
          </a:solidFill>
        </p:spPr>
        <p:txBody>
          <a:bodyPr wrap="none" rtlCol="0">
            <a:spAutoFit/>
          </a:bodyPr>
          <a:lstStyle/>
          <a:p>
            <a:r>
              <a:rPr lang="en-US" sz="1200" b="1" dirty="0"/>
              <a:t>Pyrite</a:t>
            </a:r>
          </a:p>
        </p:txBody>
      </p:sp>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308304" y="1121396"/>
            <a:ext cx="1080000" cy="79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2363614" y="3435846"/>
            <a:ext cx="480194"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67744" y="4011910"/>
            <a:ext cx="36004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30110" y="3075806"/>
            <a:ext cx="1095172" cy="246221"/>
          </a:xfrm>
          <a:prstGeom prst="rect">
            <a:avLst/>
          </a:prstGeom>
          <a:noFill/>
        </p:spPr>
        <p:txBody>
          <a:bodyPr wrap="none" rtlCol="0">
            <a:spAutoFit/>
          </a:bodyPr>
          <a:lstStyle/>
          <a:p>
            <a:r>
              <a:rPr lang="en-US" sz="1000" b="1" dirty="0">
                <a:effectLst>
                  <a:outerShdw blurRad="38100" dist="38100" dir="2700000" algn="tl">
                    <a:srgbClr val="000000">
                      <a:alpha val="43137"/>
                    </a:srgbClr>
                  </a:outerShdw>
                </a:effectLst>
              </a:rPr>
              <a:t>Anhydrite&gt;Pyrite</a:t>
            </a:r>
          </a:p>
        </p:txBody>
      </p:sp>
      <p:sp>
        <p:nvSpPr>
          <p:cNvPr id="19" name="TextBox 18"/>
          <p:cNvSpPr txBox="1"/>
          <p:nvPr/>
        </p:nvSpPr>
        <p:spPr>
          <a:xfrm>
            <a:off x="1508539" y="3579862"/>
            <a:ext cx="1095172" cy="246221"/>
          </a:xfrm>
          <a:prstGeom prst="rect">
            <a:avLst/>
          </a:prstGeom>
          <a:noFill/>
        </p:spPr>
        <p:txBody>
          <a:bodyPr wrap="none" rtlCol="0">
            <a:spAutoFit/>
          </a:bodyPr>
          <a:lstStyle/>
          <a:p>
            <a:r>
              <a:rPr lang="en-US" sz="1000" b="1" dirty="0">
                <a:effectLst>
                  <a:outerShdw blurRad="38100" dist="38100" dir="2700000" algn="tl">
                    <a:srgbClr val="000000">
                      <a:alpha val="43137"/>
                    </a:srgbClr>
                  </a:outerShdw>
                </a:effectLst>
              </a:rPr>
              <a:t>Anhydrite&lt;Pyrite</a:t>
            </a:r>
          </a:p>
        </p:txBody>
      </p:sp>
    </p:spTree>
    <p:extLst>
      <p:ext uri="{BB962C8B-B14F-4D97-AF65-F5344CB8AC3E}">
        <p14:creationId xmlns:p14="http://schemas.microsoft.com/office/powerpoint/2010/main" val="957710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62" y="1851670"/>
            <a:ext cx="3600000" cy="28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7347"/>
          <a:stretch/>
        </p:blipFill>
        <p:spPr bwMode="auto">
          <a:xfrm>
            <a:off x="526093" y="1347614"/>
            <a:ext cx="1440000" cy="14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flipH="1">
            <a:off x="879479" y="3134695"/>
            <a:ext cx="2116575" cy="1309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2491998" y="3164954"/>
            <a:ext cx="504056" cy="1279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1203598"/>
            <a:ext cx="4680000" cy="343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a:spLocks noChangeArrowheads="1"/>
          </p:cNvSpPr>
          <p:nvPr/>
        </p:nvSpPr>
        <p:spPr bwMode="auto">
          <a:xfrm>
            <a:off x="659386" y="195486"/>
            <a:ext cx="780104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latin typeface="Calibri" pitchFamily="34" charset="0"/>
              </a:rPr>
              <a:t>Example; Calculated Mineralogy</a:t>
            </a:r>
          </a:p>
          <a:p>
            <a:pPr eaLnBrk="1" hangingPunct="1">
              <a:defRPr/>
            </a:pPr>
            <a:r>
              <a:rPr lang="en-US" b="1" dirty="0">
                <a:latin typeface="Calibri" pitchFamily="34" charset="0"/>
              </a:rPr>
              <a:t>Predicted mineral percentages from mass-balance calculations on 4A-ICP assays</a:t>
            </a:r>
          </a:p>
        </p:txBody>
      </p:sp>
      <p:sp>
        <p:nvSpPr>
          <p:cNvPr id="11" name="TextBox 10"/>
          <p:cNvSpPr txBox="1">
            <a:spLocks noChangeArrowheads="1"/>
          </p:cNvSpPr>
          <p:nvPr/>
        </p:nvSpPr>
        <p:spPr bwMode="auto">
          <a:xfrm>
            <a:off x="3874790" y="4633744"/>
            <a:ext cx="4968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600" b="1" dirty="0">
                <a:latin typeface="Calibri" pitchFamily="34" charset="0"/>
              </a:rPr>
              <a:t>Down hole traces of calc. mineral %, colored by Cu grade</a:t>
            </a:r>
          </a:p>
        </p:txBody>
      </p:sp>
    </p:spTree>
    <p:extLst>
      <p:ext uri="{BB962C8B-B14F-4D97-AF65-F5344CB8AC3E}">
        <p14:creationId xmlns:p14="http://schemas.microsoft.com/office/powerpoint/2010/main" val="2010475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59386" y="195486"/>
            <a:ext cx="78010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latin typeface="Calibri" pitchFamily="34" charset="0"/>
              </a:rPr>
              <a:t>Conclusions</a:t>
            </a:r>
          </a:p>
        </p:txBody>
      </p:sp>
      <p:sp>
        <p:nvSpPr>
          <p:cNvPr id="3" name="TextBox 2"/>
          <p:cNvSpPr txBox="1"/>
          <p:nvPr/>
        </p:nvSpPr>
        <p:spPr>
          <a:xfrm>
            <a:off x="1775338" y="987574"/>
            <a:ext cx="7045134" cy="3416320"/>
          </a:xfrm>
          <a:prstGeom prst="rect">
            <a:avLst/>
          </a:prstGeom>
          <a:noFill/>
        </p:spPr>
        <p:txBody>
          <a:bodyPr wrap="square" rtlCol="0">
            <a:spAutoFit/>
          </a:bodyPr>
          <a:lstStyle/>
          <a:p>
            <a:r>
              <a:rPr lang="en-US" altLang="en-US" b="1" dirty="0">
                <a:latin typeface="Calibri" pitchFamily="34" charset="0"/>
              </a:rPr>
              <a:t>4 acid digest ICP MS/AES should be the assay method of choice</a:t>
            </a:r>
          </a:p>
          <a:p>
            <a:endParaRPr lang="en-US" altLang="en-US" b="1" dirty="0">
              <a:latin typeface="Calibri" pitchFamily="34" charset="0"/>
            </a:endParaRPr>
          </a:p>
          <a:p>
            <a:r>
              <a:rPr lang="en-US" altLang="en-US" b="1" dirty="0">
                <a:latin typeface="Calibri" pitchFamily="34" charset="0"/>
              </a:rPr>
              <a:t>Quantitative measurements, independent of geologist’s opinions and bias.  </a:t>
            </a:r>
          </a:p>
          <a:p>
            <a:endParaRPr lang="en-US" altLang="en-US" b="1" dirty="0">
              <a:latin typeface="Calibri" pitchFamily="34" charset="0"/>
            </a:endParaRPr>
          </a:p>
          <a:p>
            <a:r>
              <a:rPr lang="en-US" altLang="en-US" b="1" dirty="0">
                <a:latin typeface="Calibri" pitchFamily="34" charset="0"/>
              </a:rPr>
              <a:t>Data can be reduced to a simple classification and set of numeric fields; ideal for modeling.</a:t>
            </a:r>
          </a:p>
          <a:p>
            <a:endParaRPr lang="en-US" altLang="en-US" dirty="0">
              <a:latin typeface="Calibri" pitchFamily="34" charset="0"/>
            </a:endParaRPr>
          </a:p>
          <a:p>
            <a:r>
              <a:rPr lang="en-US" altLang="en-US" b="1" dirty="0">
                <a:latin typeface="Calibri" pitchFamily="34" charset="0"/>
              </a:rPr>
              <a:t>Look for common patterns in the data that are governed by magma types and mineralogy.</a:t>
            </a:r>
          </a:p>
          <a:p>
            <a:endParaRPr lang="en-US" altLang="en-US" dirty="0">
              <a:latin typeface="Calibri" pitchFamily="34" charset="0"/>
            </a:endParaRPr>
          </a:p>
          <a:p>
            <a:r>
              <a:rPr lang="en-US" altLang="en-US" b="1" dirty="0">
                <a:latin typeface="Calibri" pitchFamily="34" charset="0"/>
              </a:rPr>
              <a:t>There is no substitute for good quality data.</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1888960" y="1875920"/>
            <a:ext cx="5156542" cy="1378621"/>
          </a:xfrm>
          <a:prstGeom prst="rect">
            <a:avLst/>
          </a:prstGeom>
        </p:spPr>
      </p:pic>
    </p:spTree>
    <p:extLst>
      <p:ext uri="{BB962C8B-B14F-4D97-AF65-F5344CB8AC3E}">
        <p14:creationId xmlns:p14="http://schemas.microsoft.com/office/powerpoint/2010/main" val="3972105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42680"/>
            <a:ext cx="5760000" cy="359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3648" y="288645"/>
            <a:ext cx="6336704" cy="584775"/>
          </a:xfrm>
          <a:prstGeom prst="rect">
            <a:avLst/>
          </a:prstGeom>
          <a:noFill/>
        </p:spPr>
        <p:txBody>
          <a:bodyPr wrap="square" rtlCol="0">
            <a:spAutoFit/>
          </a:bodyPr>
          <a:lstStyle/>
          <a:p>
            <a:pPr lvl="0" algn="ctr"/>
            <a:r>
              <a:rPr lang="en-US" sz="3200" b="1" dirty="0"/>
              <a:t>Rock Compositions</a:t>
            </a:r>
            <a:endParaRPr lang="en-US" b="1" dirty="0"/>
          </a:p>
        </p:txBody>
      </p:sp>
      <p:sp>
        <p:nvSpPr>
          <p:cNvPr id="5" name="TextBox 4"/>
          <p:cNvSpPr txBox="1"/>
          <p:nvPr/>
        </p:nvSpPr>
        <p:spPr>
          <a:xfrm>
            <a:off x="179512" y="1779662"/>
            <a:ext cx="2448272" cy="1754326"/>
          </a:xfrm>
          <a:prstGeom prst="rect">
            <a:avLst/>
          </a:prstGeom>
          <a:noFill/>
        </p:spPr>
        <p:txBody>
          <a:bodyPr wrap="square" rtlCol="0">
            <a:spAutoFit/>
          </a:bodyPr>
          <a:lstStyle/>
          <a:p>
            <a:r>
              <a:rPr lang="en-US" dirty="0"/>
              <a:t>Rule of thumb; </a:t>
            </a:r>
          </a:p>
          <a:p>
            <a:endParaRPr lang="en-US" dirty="0"/>
          </a:p>
          <a:p>
            <a:r>
              <a:rPr lang="en-US" dirty="0"/>
              <a:t>Basalt &gt;30ppm </a:t>
            </a:r>
            <a:r>
              <a:rPr lang="en-US" dirty="0" err="1"/>
              <a:t>Sc</a:t>
            </a:r>
            <a:endParaRPr lang="en-US" dirty="0"/>
          </a:p>
          <a:p>
            <a:r>
              <a:rPr lang="en-US" dirty="0"/>
              <a:t>Andesite 20 to 30ppm</a:t>
            </a:r>
          </a:p>
          <a:p>
            <a:r>
              <a:rPr lang="en-US" dirty="0" err="1"/>
              <a:t>Dacite</a:t>
            </a:r>
            <a:r>
              <a:rPr lang="en-US" dirty="0"/>
              <a:t> 10 to 20ppm</a:t>
            </a:r>
          </a:p>
          <a:p>
            <a:r>
              <a:rPr lang="en-US" dirty="0"/>
              <a:t>Rhyolite &lt;10ppm </a:t>
            </a:r>
            <a:r>
              <a:rPr lang="en-US" dirty="0" err="1"/>
              <a:t>Sc</a:t>
            </a:r>
            <a:endParaRPr lang="en-US" dirty="0"/>
          </a:p>
        </p:txBody>
      </p:sp>
    </p:spTree>
    <p:extLst>
      <p:ext uri="{BB962C8B-B14F-4D97-AF65-F5344CB8AC3E}">
        <p14:creationId xmlns:p14="http://schemas.microsoft.com/office/powerpoint/2010/main" val="450275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periodic ta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060"/>
          <a:stretch/>
        </p:blipFill>
        <p:spPr bwMode="auto">
          <a:xfrm>
            <a:off x="3491880" y="987574"/>
            <a:ext cx="5040000" cy="34638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15722" y="267494"/>
            <a:ext cx="3484470" cy="523220"/>
          </a:xfrm>
          <a:prstGeom prst="rect">
            <a:avLst/>
          </a:prstGeom>
          <a:noFill/>
        </p:spPr>
        <p:txBody>
          <a:bodyPr wrap="square" rtlCol="0">
            <a:spAutoFit/>
          </a:bodyPr>
          <a:lstStyle/>
          <a:p>
            <a:pPr algn="ctr"/>
            <a:r>
              <a:rPr lang="en-US" sz="2800" b="1" dirty="0"/>
              <a:t>Rock Compositions</a:t>
            </a:r>
          </a:p>
        </p:txBody>
      </p:sp>
      <p:sp>
        <p:nvSpPr>
          <p:cNvPr id="4" name="TextBox 3"/>
          <p:cNvSpPr txBox="1"/>
          <p:nvPr/>
        </p:nvSpPr>
        <p:spPr>
          <a:xfrm>
            <a:off x="539552" y="1131590"/>
            <a:ext cx="2880320" cy="3416320"/>
          </a:xfrm>
          <a:prstGeom prst="rect">
            <a:avLst/>
          </a:prstGeom>
          <a:noFill/>
        </p:spPr>
        <p:txBody>
          <a:bodyPr wrap="square" rtlCol="0">
            <a:spAutoFit/>
          </a:bodyPr>
          <a:lstStyle/>
          <a:p>
            <a:r>
              <a:rPr lang="en-US" dirty="0"/>
              <a:t>To pick compositional groups, plot the immobile trace elements.</a:t>
            </a:r>
          </a:p>
          <a:p>
            <a:r>
              <a:rPr lang="en-US" sz="2400" b="1" dirty="0"/>
              <a:t>Plot </a:t>
            </a:r>
            <a:r>
              <a:rPr lang="en-US" sz="2400" b="1" dirty="0" err="1"/>
              <a:t>Sc</a:t>
            </a:r>
            <a:r>
              <a:rPr lang="en-US" sz="2400" b="1" dirty="0"/>
              <a:t> versus Al, P, </a:t>
            </a:r>
            <a:r>
              <a:rPr lang="en-US" sz="2400" b="1" dirty="0" err="1"/>
              <a:t>Ti</a:t>
            </a:r>
            <a:r>
              <a:rPr lang="en-US" sz="2400" b="1" dirty="0"/>
              <a:t>, V, Cr, Y, </a:t>
            </a:r>
            <a:r>
              <a:rPr lang="en-US" sz="2400" b="1" dirty="0" err="1"/>
              <a:t>Zr</a:t>
            </a:r>
            <a:r>
              <a:rPr lang="en-US" sz="2400" b="1" dirty="0"/>
              <a:t>, </a:t>
            </a:r>
            <a:r>
              <a:rPr lang="en-US" sz="2400" b="1" dirty="0" err="1"/>
              <a:t>Nb</a:t>
            </a:r>
            <a:r>
              <a:rPr lang="en-US" sz="2400" b="1" dirty="0"/>
              <a:t>, La, </a:t>
            </a:r>
            <a:r>
              <a:rPr lang="en-US" sz="2400" b="1" dirty="0" err="1"/>
              <a:t>Th</a:t>
            </a:r>
            <a:endParaRPr lang="en-US" sz="2400" b="1" dirty="0"/>
          </a:p>
          <a:p>
            <a:r>
              <a:rPr lang="en-US" dirty="0"/>
              <a:t>Add a point density contour overlay</a:t>
            </a:r>
          </a:p>
          <a:p>
            <a:r>
              <a:rPr lang="en-US" dirty="0"/>
              <a:t>Look for clusters on the data.</a:t>
            </a:r>
          </a:p>
          <a:p>
            <a:endParaRPr lang="en-US" dirty="0"/>
          </a:p>
        </p:txBody>
      </p:sp>
    </p:spTree>
    <p:extLst>
      <p:ext uri="{BB962C8B-B14F-4D97-AF65-F5344CB8AC3E}">
        <p14:creationId xmlns:p14="http://schemas.microsoft.com/office/powerpoint/2010/main" val="109967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5722" y="267494"/>
            <a:ext cx="3484470" cy="523220"/>
          </a:xfrm>
          <a:prstGeom prst="rect">
            <a:avLst/>
          </a:prstGeom>
          <a:noFill/>
        </p:spPr>
        <p:txBody>
          <a:bodyPr wrap="square" rtlCol="0">
            <a:spAutoFit/>
          </a:bodyPr>
          <a:lstStyle/>
          <a:p>
            <a:pPr algn="ctr"/>
            <a:r>
              <a:rPr lang="en-US" sz="2800" b="1" dirty="0"/>
              <a:t>Rock Compositions</a:t>
            </a:r>
          </a:p>
        </p:txBody>
      </p:sp>
      <p:sp>
        <p:nvSpPr>
          <p:cNvPr id="4" name="TextBox 3"/>
          <p:cNvSpPr txBox="1"/>
          <p:nvPr/>
        </p:nvSpPr>
        <p:spPr>
          <a:xfrm>
            <a:off x="524148" y="1147020"/>
            <a:ext cx="2880320" cy="3416320"/>
          </a:xfrm>
          <a:prstGeom prst="rect">
            <a:avLst/>
          </a:prstGeom>
          <a:noFill/>
        </p:spPr>
        <p:txBody>
          <a:bodyPr wrap="square" rtlCol="0">
            <a:spAutoFit/>
          </a:bodyPr>
          <a:lstStyle/>
          <a:p>
            <a:r>
              <a:rPr lang="en-US" dirty="0"/>
              <a:t>To pick compositional groups, plot the immobile trace elements.</a:t>
            </a:r>
          </a:p>
          <a:p>
            <a:r>
              <a:rPr lang="en-US" sz="2400" b="1" dirty="0"/>
              <a:t>Plot </a:t>
            </a:r>
            <a:r>
              <a:rPr lang="en-US" sz="2400" b="1" dirty="0" err="1"/>
              <a:t>Sc</a:t>
            </a:r>
            <a:r>
              <a:rPr lang="en-US" sz="2400" b="1" dirty="0"/>
              <a:t> versus Al, P, </a:t>
            </a:r>
            <a:r>
              <a:rPr lang="en-US" sz="2400" b="1" dirty="0" err="1"/>
              <a:t>Ti</a:t>
            </a:r>
            <a:r>
              <a:rPr lang="en-US" sz="2400" b="1" dirty="0"/>
              <a:t>, V, Cr, Y, </a:t>
            </a:r>
            <a:r>
              <a:rPr lang="en-US" sz="2400" b="1" dirty="0" err="1"/>
              <a:t>Zr</a:t>
            </a:r>
            <a:r>
              <a:rPr lang="en-US" sz="2400" b="1" dirty="0"/>
              <a:t>, </a:t>
            </a:r>
            <a:r>
              <a:rPr lang="en-US" sz="2400" b="1" dirty="0" err="1"/>
              <a:t>Nb</a:t>
            </a:r>
            <a:r>
              <a:rPr lang="en-US" sz="2400" b="1" dirty="0"/>
              <a:t>, La, </a:t>
            </a:r>
            <a:r>
              <a:rPr lang="en-US" sz="2400" b="1" dirty="0" err="1"/>
              <a:t>Th</a:t>
            </a:r>
            <a:endParaRPr lang="en-US" sz="2400" b="1" dirty="0"/>
          </a:p>
          <a:p>
            <a:r>
              <a:rPr lang="en-US" dirty="0"/>
              <a:t>Add a point density contour overlay</a:t>
            </a:r>
          </a:p>
          <a:p>
            <a:r>
              <a:rPr lang="en-US" dirty="0"/>
              <a:t>Look for clusters on the data.</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147020"/>
            <a:ext cx="5040000" cy="31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729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5722" y="267494"/>
            <a:ext cx="3484470" cy="523220"/>
          </a:xfrm>
          <a:prstGeom prst="rect">
            <a:avLst/>
          </a:prstGeom>
          <a:noFill/>
        </p:spPr>
        <p:txBody>
          <a:bodyPr wrap="square" rtlCol="0">
            <a:spAutoFit/>
          </a:bodyPr>
          <a:lstStyle/>
          <a:p>
            <a:pPr algn="ctr"/>
            <a:r>
              <a:rPr lang="en-US" sz="2800" b="1" dirty="0"/>
              <a:t>Rock Compositions</a:t>
            </a:r>
          </a:p>
        </p:txBody>
      </p:sp>
      <p:sp>
        <p:nvSpPr>
          <p:cNvPr id="4" name="TextBox 3"/>
          <p:cNvSpPr txBox="1"/>
          <p:nvPr/>
        </p:nvSpPr>
        <p:spPr>
          <a:xfrm>
            <a:off x="524148" y="1147020"/>
            <a:ext cx="2880320" cy="3139321"/>
          </a:xfrm>
          <a:prstGeom prst="rect">
            <a:avLst/>
          </a:prstGeom>
          <a:noFill/>
        </p:spPr>
        <p:txBody>
          <a:bodyPr wrap="square" rtlCol="0">
            <a:spAutoFit/>
          </a:bodyPr>
          <a:lstStyle/>
          <a:p>
            <a:r>
              <a:rPr lang="en-US" dirty="0"/>
              <a:t>Next Step; use the same elements, but plot </a:t>
            </a:r>
            <a:r>
              <a:rPr lang="en-US" dirty="0" err="1"/>
              <a:t>Ti</a:t>
            </a:r>
            <a:r>
              <a:rPr lang="en-US" dirty="0"/>
              <a:t> first.</a:t>
            </a:r>
          </a:p>
          <a:p>
            <a:r>
              <a:rPr lang="en-US" sz="2400" b="1" dirty="0"/>
              <a:t>Plot </a:t>
            </a:r>
            <a:r>
              <a:rPr lang="en-US" sz="2400" b="1" dirty="0" err="1"/>
              <a:t>Ti</a:t>
            </a:r>
            <a:r>
              <a:rPr lang="en-US" sz="2400" b="1" dirty="0"/>
              <a:t> versus Al, P, </a:t>
            </a:r>
            <a:r>
              <a:rPr lang="en-US" sz="2400" b="1" dirty="0" err="1"/>
              <a:t>Sc</a:t>
            </a:r>
            <a:r>
              <a:rPr lang="en-US" sz="2400" b="1" dirty="0"/>
              <a:t>, V, Cr, Y, </a:t>
            </a:r>
            <a:r>
              <a:rPr lang="en-US" sz="2400" b="1" dirty="0" err="1"/>
              <a:t>Zr</a:t>
            </a:r>
            <a:r>
              <a:rPr lang="en-US" sz="2400" b="1" dirty="0"/>
              <a:t>, </a:t>
            </a:r>
            <a:r>
              <a:rPr lang="en-US" sz="2400" b="1" dirty="0" err="1"/>
              <a:t>Nb</a:t>
            </a:r>
            <a:r>
              <a:rPr lang="en-US" sz="2400" b="1" dirty="0"/>
              <a:t>, La, </a:t>
            </a:r>
            <a:r>
              <a:rPr lang="en-US" sz="2400" b="1" dirty="0" err="1"/>
              <a:t>Th</a:t>
            </a:r>
            <a:endParaRPr lang="en-US" sz="2400" b="1" dirty="0"/>
          </a:p>
          <a:p>
            <a:r>
              <a:rPr lang="en-US" dirty="0"/>
              <a:t>Add a point density contour overlay</a:t>
            </a:r>
          </a:p>
          <a:p>
            <a:r>
              <a:rPr lang="en-US" dirty="0"/>
              <a:t>Look for clusters on the data.</a:t>
            </a:r>
          </a:p>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172445"/>
            <a:ext cx="5040000" cy="318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53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517" y="1203598"/>
            <a:ext cx="7812880" cy="3724096"/>
          </a:xfrm>
          <a:prstGeom prst="rect">
            <a:avLst/>
          </a:prstGeom>
          <a:noFill/>
        </p:spPr>
        <p:txBody>
          <a:bodyPr wrap="square" rtlCol="0">
            <a:spAutoFit/>
          </a:bodyPr>
          <a:lstStyle/>
          <a:p>
            <a:r>
              <a:rPr lang="en-US" sz="2800" b="1" dirty="0"/>
              <a:t>Individual plots to pick specific signatures;</a:t>
            </a:r>
          </a:p>
          <a:p>
            <a:endParaRPr lang="en-US" sz="2800" b="1" dirty="0"/>
          </a:p>
          <a:p>
            <a:pPr marL="285750" lvl="0" indent="-285750">
              <a:buFont typeface="Arial" panose="020B0604020202020204" pitchFamily="34" charset="0"/>
              <a:buChar char="•"/>
            </a:pPr>
            <a:r>
              <a:rPr lang="en-US" sz="2400" b="1" dirty="0"/>
              <a:t>V vs </a:t>
            </a:r>
            <a:r>
              <a:rPr lang="en-US" sz="2400" b="1" dirty="0" err="1"/>
              <a:t>Sc</a:t>
            </a:r>
            <a:r>
              <a:rPr lang="en-US" sz="2400" b="1" dirty="0"/>
              <a:t>; </a:t>
            </a:r>
            <a:r>
              <a:rPr lang="en-US" dirty="0"/>
              <a:t>to pick signatures of high pressure melting of an amphibole-bearing source, or fractional crystallization of magnetite</a:t>
            </a:r>
          </a:p>
          <a:p>
            <a:pPr marL="285750" lvl="0" indent="-285750">
              <a:buFont typeface="Arial" panose="020B0604020202020204" pitchFamily="34" charset="0"/>
              <a:buChar char="•"/>
            </a:pPr>
            <a:r>
              <a:rPr lang="en-US" sz="2400" b="1" dirty="0" err="1"/>
              <a:t>Ti</a:t>
            </a:r>
            <a:r>
              <a:rPr lang="en-US" sz="2400" b="1" dirty="0"/>
              <a:t> vs </a:t>
            </a:r>
            <a:r>
              <a:rPr lang="en-US" sz="2400" b="1" dirty="0" err="1"/>
              <a:t>Nb</a:t>
            </a:r>
            <a:r>
              <a:rPr lang="en-US" sz="2400" b="1" dirty="0"/>
              <a:t>; </a:t>
            </a:r>
            <a:r>
              <a:rPr lang="en-US" dirty="0"/>
              <a:t>to characterize opaque oxide mineralogy</a:t>
            </a:r>
          </a:p>
          <a:p>
            <a:pPr marL="285750" lvl="0" indent="-285750">
              <a:buFont typeface="Arial" panose="020B0604020202020204" pitchFamily="34" charset="0"/>
              <a:buChar char="•"/>
            </a:pPr>
            <a:r>
              <a:rPr lang="en-US" sz="2400" b="1" dirty="0"/>
              <a:t>Ta vs </a:t>
            </a:r>
            <a:r>
              <a:rPr lang="en-US" sz="2400" b="1" dirty="0" err="1"/>
              <a:t>Nb</a:t>
            </a:r>
            <a:r>
              <a:rPr lang="en-US" sz="2400" b="1" dirty="0"/>
              <a:t>; </a:t>
            </a:r>
            <a:r>
              <a:rPr lang="en-US" dirty="0"/>
              <a:t>to pick fractional crystallization of biotite</a:t>
            </a:r>
          </a:p>
          <a:p>
            <a:pPr marL="285750" lvl="0" indent="-285750">
              <a:buFont typeface="Arial" panose="020B0604020202020204" pitchFamily="34" charset="0"/>
              <a:buChar char="•"/>
            </a:pPr>
            <a:r>
              <a:rPr lang="en-US" sz="2400" b="1" dirty="0" err="1"/>
              <a:t>Hf</a:t>
            </a:r>
            <a:r>
              <a:rPr lang="en-US" sz="2400" b="1" dirty="0"/>
              <a:t> vs </a:t>
            </a:r>
            <a:r>
              <a:rPr lang="en-US" sz="2400" b="1" dirty="0" err="1"/>
              <a:t>Zr</a:t>
            </a:r>
            <a:r>
              <a:rPr lang="en-US" sz="2400" b="1" dirty="0"/>
              <a:t>; </a:t>
            </a:r>
            <a:r>
              <a:rPr lang="en-US" dirty="0"/>
              <a:t>to pick fractional crystallization of zircon</a:t>
            </a:r>
          </a:p>
          <a:p>
            <a:pPr marL="285750" lvl="0" indent="-285750">
              <a:buFont typeface="Arial" panose="020B0604020202020204" pitchFamily="34" charset="0"/>
              <a:buChar char="•"/>
            </a:pPr>
            <a:r>
              <a:rPr lang="en-US" sz="2400" b="1" dirty="0" err="1"/>
              <a:t>Sr</a:t>
            </a:r>
            <a:r>
              <a:rPr lang="en-US" sz="2400" b="1" dirty="0"/>
              <a:t> vs Y; </a:t>
            </a:r>
            <a:r>
              <a:rPr lang="en-US" dirty="0"/>
              <a:t>to pick high P melting of plagioclase in hydrous environment</a:t>
            </a:r>
          </a:p>
          <a:p>
            <a:pPr marL="285750" lvl="0" indent="-285750">
              <a:buFont typeface="Arial" panose="020B0604020202020204" pitchFamily="34" charset="0"/>
              <a:buChar char="•"/>
            </a:pPr>
            <a:r>
              <a:rPr lang="en-US" sz="2400" b="1" dirty="0" err="1"/>
              <a:t>Sc</a:t>
            </a:r>
            <a:r>
              <a:rPr lang="en-US" sz="2400" b="1" dirty="0"/>
              <a:t> vs Ni; </a:t>
            </a:r>
            <a:r>
              <a:rPr lang="en-US" dirty="0"/>
              <a:t>to pick sulfur saturated magmas</a:t>
            </a:r>
          </a:p>
          <a:p>
            <a:endParaRPr lang="en-US" dirty="0"/>
          </a:p>
        </p:txBody>
      </p:sp>
      <p:sp>
        <p:nvSpPr>
          <p:cNvPr id="3" name="TextBox 2"/>
          <p:cNvSpPr txBox="1"/>
          <p:nvPr/>
        </p:nvSpPr>
        <p:spPr>
          <a:xfrm>
            <a:off x="2815722" y="267494"/>
            <a:ext cx="3484470" cy="523220"/>
          </a:xfrm>
          <a:prstGeom prst="rect">
            <a:avLst/>
          </a:prstGeom>
          <a:noFill/>
        </p:spPr>
        <p:txBody>
          <a:bodyPr wrap="square" rtlCol="0">
            <a:spAutoFit/>
          </a:bodyPr>
          <a:lstStyle/>
          <a:p>
            <a:pPr algn="ctr"/>
            <a:r>
              <a:rPr lang="en-US" sz="2800" b="1" dirty="0"/>
              <a:t>Rock Compositions</a:t>
            </a:r>
          </a:p>
        </p:txBody>
      </p:sp>
    </p:spTree>
    <p:extLst>
      <p:ext uri="{BB962C8B-B14F-4D97-AF65-F5344CB8AC3E}">
        <p14:creationId xmlns:p14="http://schemas.microsoft.com/office/powerpoint/2010/main" val="2549341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006001"/>
            <a:ext cx="5760000" cy="357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1619672" y="341462"/>
            <a:ext cx="6336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dirty="0">
                <a:latin typeface="Calibri" pitchFamily="34" charset="0"/>
              </a:rPr>
              <a:t>Fractional Crystallization of Magnetite</a:t>
            </a:r>
          </a:p>
        </p:txBody>
      </p:sp>
      <p:sp>
        <p:nvSpPr>
          <p:cNvPr id="4" name="TextBox 3"/>
          <p:cNvSpPr txBox="1"/>
          <p:nvPr/>
        </p:nvSpPr>
        <p:spPr>
          <a:xfrm>
            <a:off x="323528" y="1491630"/>
            <a:ext cx="2592288" cy="2677656"/>
          </a:xfrm>
          <a:prstGeom prst="rect">
            <a:avLst/>
          </a:prstGeom>
          <a:noFill/>
        </p:spPr>
        <p:txBody>
          <a:bodyPr wrap="square" rtlCol="0">
            <a:spAutoFit/>
          </a:bodyPr>
          <a:lstStyle/>
          <a:p>
            <a:pPr>
              <a:defRPr/>
            </a:pPr>
            <a:endParaRPr lang="en-US" sz="2400" b="1" dirty="0">
              <a:latin typeface="Calibri" pitchFamily="34" charset="0"/>
            </a:endParaRPr>
          </a:p>
          <a:p>
            <a:pPr>
              <a:defRPr/>
            </a:pPr>
            <a:r>
              <a:rPr lang="en-US" b="1" dirty="0">
                <a:latin typeface="Calibri" pitchFamily="34" charset="0"/>
              </a:rPr>
              <a:t>Commonly observed in fractionated magnetite-series granites.</a:t>
            </a:r>
          </a:p>
          <a:p>
            <a:pPr>
              <a:defRPr/>
            </a:pPr>
            <a:endParaRPr lang="en-US" b="1" dirty="0">
              <a:latin typeface="Calibri" pitchFamily="34" charset="0"/>
            </a:endParaRPr>
          </a:p>
          <a:p>
            <a:pPr>
              <a:defRPr/>
            </a:pPr>
            <a:r>
              <a:rPr lang="en-US" b="1" dirty="0">
                <a:solidFill>
                  <a:srgbClr val="FF0000"/>
                </a:solidFill>
                <a:latin typeface="Calibri" pitchFamily="34" charset="0"/>
              </a:rPr>
              <a:t>Depletion of V at a given </a:t>
            </a:r>
            <a:r>
              <a:rPr lang="en-US" b="1" dirty="0" err="1">
                <a:solidFill>
                  <a:srgbClr val="FF0000"/>
                </a:solidFill>
                <a:latin typeface="Calibri" pitchFamily="34" charset="0"/>
              </a:rPr>
              <a:t>Sc</a:t>
            </a:r>
            <a:r>
              <a:rPr lang="en-US" b="1" dirty="0">
                <a:solidFill>
                  <a:srgbClr val="FF0000"/>
                </a:solidFill>
                <a:latin typeface="Calibri" pitchFamily="34" charset="0"/>
              </a:rPr>
              <a:t> content; V/</a:t>
            </a:r>
            <a:r>
              <a:rPr lang="en-US" b="1" dirty="0" err="1">
                <a:solidFill>
                  <a:srgbClr val="FF0000"/>
                </a:solidFill>
                <a:latin typeface="Calibri" pitchFamily="34" charset="0"/>
              </a:rPr>
              <a:t>Sc</a:t>
            </a:r>
            <a:r>
              <a:rPr lang="en-US" b="1" dirty="0">
                <a:solidFill>
                  <a:srgbClr val="FF0000"/>
                </a:solidFill>
                <a:latin typeface="Calibri" pitchFamily="34" charset="0"/>
              </a:rPr>
              <a:t> &lt;7 (crustal average)</a:t>
            </a:r>
          </a:p>
          <a:p>
            <a:endParaRPr lang="en-US" dirty="0"/>
          </a:p>
        </p:txBody>
      </p:sp>
    </p:spTree>
    <p:extLst>
      <p:ext uri="{BB962C8B-B14F-4D97-AF65-F5344CB8AC3E}">
        <p14:creationId xmlns:p14="http://schemas.microsoft.com/office/powerpoint/2010/main" val="190768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8108</TotalTime>
  <Words>5119</Words>
  <Application>Microsoft Office PowerPoint</Application>
  <PresentationFormat>On-screen Show (16:9)</PresentationFormat>
  <Paragraphs>302</Paragraphs>
  <Slides>35</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Making the most of multi-element geochemistry  A work-flow for interpreting ICP assays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most of multi-element geochemistry</dc:title>
  <dc:creator>Scott</dc:creator>
  <cp:lastModifiedBy>Scott Halley</cp:lastModifiedBy>
  <cp:revision>69</cp:revision>
  <dcterms:created xsi:type="dcterms:W3CDTF">2019-03-19T06:25:38Z</dcterms:created>
  <dcterms:modified xsi:type="dcterms:W3CDTF">2019-06-13T22:56:40Z</dcterms:modified>
</cp:coreProperties>
</file>