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1655" r:id="rId2"/>
    <p:sldId id="1656" r:id="rId3"/>
    <p:sldId id="487" r:id="rId4"/>
    <p:sldId id="486" r:id="rId5"/>
    <p:sldId id="266" r:id="rId6"/>
    <p:sldId id="267" r:id="rId7"/>
    <p:sldId id="256" r:id="rId8"/>
    <p:sldId id="257" r:id="rId9"/>
    <p:sldId id="258" r:id="rId10"/>
    <p:sldId id="260" r:id="rId11"/>
    <p:sldId id="261" r:id="rId12"/>
    <p:sldId id="262" r:id="rId13"/>
    <p:sldId id="268" r:id="rId14"/>
    <p:sldId id="488" r:id="rId15"/>
    <p:sldId id="1654" r:id="rId16"/>
    <p:sldId id="490" r:id="rId17"/>
    <p:sldId id="264" r:id="rId18"/>
    <p:sldId id="491" r:id="rId19"/>
    <p:sldId id="492" r:id="rId20"/>
    <p:sldId id="493" r:id="rId21"/>
    <p:sldId id="494" r:id="rId22"/>
    <p:sldId id="269" r:id="rId23"/>
    <p:sldId id="502" r:id="rId24"/>
    <p:sldId id="503" r:id="rId25"/>
    <p:sldId id="274" r:id="rId26"/>
    <p:sldId id="504" r:id="rId27"/>
    <p:sldId id="1596" r:id="rId28"/>
    <p:sldId id="1597" r:id="rId29"/>
    <p:sldId id="1598" r:id="rId30"/>
    <p:sldId id="1599" r:id="rId31"/>
    <p:sldId id="1600" r:id="rId32"/>
    <p:sldId id="271" r:id="rId33"/>
    <p:sldId id="1636" r:id="rId34"/>
    <p:sldId id="272" r:id="rId35"/>
    <p:sldId id="1637" r:id="rId36"/>
    <p:sldId id="285" r:id="rId37"/>
    <p:sldId id="1638" r:id="rId38"/>
    <p:sldId id="1639" r:id="rId39"/>
    <p:sldId id="1640" r:id="rId40"/>
    <p:sldId id="1641" r:id="rId41"/>
    <p:sldId id="1642" r:id="rId42"/>
    <p:sldId id="270" r:id="rId43"/>
    <p:sldId id="291" r:id="rId44"/>
    <p:sldId id="292" r:id="rId45"/>
    <p:sldId id="293" r:id="rId46"/>
    <p:sldId id="294" r:id="rId47"/>
    <p:sldId id="295" r:id="rId48"/>
    <p:sldId id="299" r:id="rId49"/>
    <p:sldId id="297" r:id="rId50"/>
    <p:sldId id="296" r:id="rId51"/>
    <p:sldId id="298" r:id="rId52"/>
    <p:sldId id="300" r:id="rId53"/>
    <p:sldId id="301" r:id="rId54"/>
    <p:sldId id="273" r:id="rId55"/>
    <p:sldId id="1643" r:id="rId56"/>
    <p:sldId id="1644" r:id="rId57"/>
    <p:sldId id="1646" r:id="rId58"/>
    <p:sldId id="1647" r:id="rId59"/>
    <p:sldId id="1648" r:id="rId60"/>
    <p:sldId id="1649" r:id="rId61"/>
    <p:sldId id="1650" r:id="rId62"/>
    <p:sldId id="1651" r:id="rId63"/>
    <p:sldId id="1635" r:id="rId64"/>
    <p:sldId id="1634" r:id="rId65"/>
    <p:sldId id="1632" r:id="rId66"/>
    <p:sldId id="1630" r:id="rId67"/>
    <p:sldId id="1652" r:id="rId68"/>
    <p:sldId id="1653"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4" d="100"/>
          <a:sy n="84" d="100"/>
        </p:scale>
        <p:origin x="583"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3E0AAC-C1B9-4996-95F1-8BFA6A4A65BB}" type="datetimeFigureOut">
              <a:rPr lang="en-AU" smtClean="0"/>
              <a:t>13/03/2020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196B6D-0D70-43CC-9022-9215AE46ADED}" type="slidenum">
              <a:rPr lang="en-AU" smtClean="0"/>
              <a:t>‹#›</a:t>
            </a:fld>
            <a:endParaRPr lang="en-AU"/>
          </a:p>
        </p:txBody>
      </p:sp>
    </p:spTree>
    <p:extLst>
      <p:ext uri="{BB962C8B-B14F-4D97-AF65-F5344CB8AC3E}">
        <p14:creationId xmlns:p14="http://schemas.microsoft.com/office/powerpoint/2010/main" val="440071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BB85EA7-6FCB-4B03-8453-DA02947BF0E7}" type="slidenum">
              <a:rPr lang="en-CA" smtClean="0"/>
              <a:t>1</a:t>
            </a:fld>
            <a:endParaRPr lang="en-CA" dirty="0"/>
          </a:p>
        </p:txBody>
      </p:sp>
    </p:spTree>
    <p:extLst>
      <p:ext uri="{BB962C8B-B14F-4D97-AF65-F5344CB8AC3E}">
        <p14:creationId xmlns:p14="http://schemas.microsoft.com/office/powerpoint/2010/main" val="2938522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7E65501-A634-48C2-83F0-990EDA5331A2}" type="slidenum">
              <a:rPr lang="en-AU" smtClean="0"/>
              <a:t>41</a:t>
            </a:fld>
            <a:endParaRPr lang="en-AU"/>
          </a:p>
        </p:txBody>
      </p:sp>
    </p:spTree>
    <p:extLst>
      <p:ext uri="{BB962C8B-B14F-4D97-AF65-F5344CB8AC3E}">
        <p14:creationId xmlns:p14="http://schemas.microsoft.com/office/powerpoint/2010/main" val="1909349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7E65501-A634-48C2-83F0-990EDA5331A2}" type="slidenum">
              <a:rPr lang="en-AU" smtClean="0"/>
              <a:t>42</a:t>
            </a:fld>
            <a:endParaRPr lang="en-AU"/>
          </a:p>
        </p:txBody>
      </p:sp>
    </p:spTree>
    <p:extLst>
      <p:ext uri="{BB962C8B-B14F-4D97-AF65-F5344CB8AC3E}">
        <p14:creationId xmlns:p14="http://schemas.microsoft.com/office/powerpoint/2010/main" val="2434944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BB85EA7-6FCB-4B03-8453-DA02947BF0E7}" type="slidenum">
              <a:rPr lang="en-CA" smtClean="0"/>
              <a:t>56</a:t>
            </a:fld>
            <a:endParaRPr lang="en-CA" dirty="0"/>
          </a:p>
        </p:txBody>
      </p:sp>
    </p:spTree>
    <p:extLst>
      <p:ext uri="{BB962C8B-B14F-4D97-AF65-F5344CB8AC3E}">
        <p14:creationId xmlns:p14="http://schemas.microsoft.com/office/powerpoint/2010/main" val="3757982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BB85EA7-6FCB-4B03-8453-DA02947BF0E7}" type="slidenum">
              <a:rPr lang="en-CA" smtClean="0"/>
              <a:t>4</a:t>
            </a:fld>
            <a:endParaRPr lang="en-CA" dirty="0"/>
          </a:p>
        </p:txBody>
      </p:sp>
    </p:spTree>
    <p:extLst>
      <p:ext uri="{BB962C8B-B14F-4D97-AF65-F5344CB8AC3E}">
        <p14:creationId xmlns:p14="http://schemas.microsoft.com/office/powerpoint/2010/main" val="3757982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BB85EA7-6FCB-4B03-8453-DA02947BF0E7}" type="slidenum">
              <a:rPr lang="en-CA" smtClean="0"/>
              <a:t>14</a:t>
            </a:fld>
            <a:endParaRPr lang="en-CA" dirty="0"/>
          </a:p>
        </p:txBody>
      </p:sp>
    </p:spTree>
    <p:extLst>
      <p:ext uri="{BB962C8B-B14F-4D97-AF65-F5344CB8AC3E}">
        <p14:creationId xmlns:p14="http://schemas.microsoft.com/office/powerpoint/2010/main" val="375798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BB85EA7-6FCB-4B03-8453-DA02947BF0E7}" type="slidenum">
              <a:rPr lang="en-CA" smtClean="0"/>
              <a:t>24</a:t>
            </a:fld>
            <a:endParaRPr lang="en-CA" dirty="0"/>
          </a:p>
        </p:txBody>
      </p:sp>
    </p:spTree>
    <p:extLst>
      <p:ext uri="{BB962C8B-B14F-4D97-AF65-F5344CB8AC3E}">
        <p14:creationId xmlns:p14="http://schemas.microsoft.com/office/powerpoint/2010/main" val="3757982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7E65501-A634-48C2-83F0-990EDA5331A2}" type="slidenum">
              <a:rPr lang="en-AU" smtClean="0"/>
              <a:t>36</a:t>
            </a:fld>
            <a:endParaRPr lang="en-AU"/>
          </a:p>
        </p:txBody>
      </p:sp>
    </p:spTree>
    <p:extLst>
      <p:ext uri="{BB962C8B-B14F-4D97-AF65-F5344CB8AC3E}">
        <p14:creationId xmlns:p14="http://schemas.microsoft.com/office/powerpoint/2010/main" val="3881126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7E65501-A634-48C2-83F0-990EDA5331A2}" type="slidenum">
              <a:rPr lang="en-AU" smtClean="0"/>
              <a:t>37</a:t>
            </a:fld>
            <a:endParaRPr lang="en-AU"/>
          </a:p>
        </p:txBody>
      </p:sp>
    </p:spTree>
    <p:extLst>
      <p:ext uri="{BB962C8B-B14F-4D97-AF65-F5344CB8AC3E}">
        <p14:creationId xmlns:p14="http://schemas.microsoft.com/office/powerpoint/2010/main" val="4242707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7E65501-A634-48C2-83F0-990EDA5331A2}" type="slidenum">
              <a:rPr lang="en-AU" smtClean="0"/>
              <a:t>38</a:t>
            </a:fld>
            <a:endParaRPr lang="en-AU"/>
          </a:p>
        </p:txBody>
      </p:sp>
    </p:spTree>
    <p:extLst>
      <p:ext uri="{BB962C8B-B14F-4D97-AF65-F5344CB8AC3E}">
        <p14:creationId xmlns:p14="http://schemas.microsoft.com/office/powerpoint/2010/main" val="4075657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7E65501-A634-48C2-83F0-990EDA5331A2}" type="slidenum">
              <a:rPr lang="en-AU" smtClean="0"/>
              <a:t>39</a:t>
            </a:fld>
            <a:endParaRPr lang="en-AU"/>
          </a:p>
        </p:txBody>
      </p:sp>
    </p:spTree>
    <p:extLst>
      <p:ext uri="{BB962C8B-B14F-4D97-AF65-F5344CB8AC3E}">
        <p14:creationId xmlns:p14="http://schemas.microsoft.com/office/powerpoint/2010/main" val="3678538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7E65501-A634-48C2-83F0-990EDA5331A2}" type="slidenum">
              <a:rPr lang="en-AU" smtClean="0"/>
              <a:t>40</a:t>
            </a:fld>
            <a:endParaRPr lang="en-AU"/>
          </a:p>
        </p:txBody>
      </p:sp>
    </p:spTree>
    <p:extLst>
      <p:ext uri="{BB962C8B-B14F-4D97-AF65-F5344CB8AC3E}">
        <p14:creationId xmlns:p14="http://schemas.microsoft.com/office/powerpoint/2010/main" val="3555666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EE8-1A7B-4A49-B4B7-F0941817EA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C4AF207-3E03-46F6-BF11-050EBE4E1E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80ADF12-3660-44E9-89AD-86B0C07F91CB}"/>
              </a:ext>
            </a:extLst>
          </p:cNvPr>
          <p:cNvSpPr>
            <a:spLocks noGrp="1"/>
          </p:cNvSpPr>
          <p:nvPr>
            <p:ph type="dt" sz="half" idx="10"/>
          </p:nvPr>
        </p:nvSpPr>
        <p:spPr/>
        <p:txBody>
          <a:bodyPr/>
          <a:lstStyle/>
          <a:p>
            <a:fld id="{803951B1-3FAC-48CA-8DC7-80994F236A07}" type="datetimeFigureOut">
              <a:rPr lang="en-AU" smtClean="0"/>
              <a:t>13/03/2020</a:t>
            </a:fld>
            <a:endParaRPr lang="en-AU"/>
          </a:p>
        </p:txBody>
      </p:sp>
      <p:sp>
        <p:nvSpPr>
          <p:cNvPr id="5" name="Footer Placeholder 4">
            <a:extLst>
              <a:ext uri="{FF2B5EF4-FFF2-40B4-BE49-F238E27FC236}">
                <a16:creationId xmlns:a16="http://schemas.microsoft.com/office/drawing/2014/main" id="{BA314B23-2492-4229-B24A-6BEE86C230C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A28CCC4-F12C-4E7F-A5E5-36D1BF613398}"/>
              </a:ext>
            </a:extLst>
          </p:cNvPr>
          <p:cNvSpPr>
            <a:spLocks noGrp="1"/>
          </p:cNvSpPr>
          <p:nvPr>
            <p:ph type="sldNum" sz="quarter" idx="12"/>
          </p:nvPr>
        </p:nvSpPr>
        <p:spPr/>
        <p:txBody>
          <a:bodyPr/>
          <a:lstStyle/>
          <a:p>
            <a:fld id="{EF9C8F48-6CD9-4A7F-A108-9AF8A2504E80}" type="slidenum">
              <a:rPr lang="en-AU" smtClean="0"/>
              <a:t>‹#›</a:t>
            </a:fld>
            <a:endParaRPr lang="en-AU"/>
          </a:p>
        </p:txBody>
      </p:sp>
    </p:spTree>
    <p:extLst>
      <p:ext uri="{BB962C8B-B14F-4D97-AF65-F5344CB8AC3E}">
        <p14:creationId xmlns:p14="http://schemas.microsoft.com/office/powerpoint/2010/main" val="4290689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E0C2-2F24-42C8-A2C5-90836F1010C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EBA9F97-6AF5-4EC0-8222-4B6E0210DF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4C2C2FE-651B-468F-9824-74887B0092CF}"/>
              </a:ext>
            </a:extLst>
          </p:cNvPr>
          <p:cNvSpPr>
            <a:spLocks noGrp="1"/>
          </p:cNvSpPr>
          <p:nvPr>
            <p:ph type="dt" sz="half" idx="10"/>
          </p:nvPr>
        </p:nvSpPr>
        <p:spPr/>
        <p:txBody>
          <a:bodyPr/>
          <a:lstStyle/>
          <a:p>
            <a:fld id="{803951B1-3FAC-48CA-8DC7-80994F236A07}" type="datetimeFigureOut">
              <a:rPr lang="en-AU" smtClean="0"/>
              <a:t>13/03/2020</a:t>
            </a:fld>
            <a:endParaRPr lang="en-AU"/>
          </a:p>
        </p:txBody>
      </p:sp>
      <p:sp>
        <p:nvSpPr>
          <p:cNvPr id="5" name="Footer Placeholder 4">
            <a:extLst>
              <a:ext uri="{FF2B5EF4-FFF2-40B4-BE49-F238E27FC236}">
                <a16:creationId xmlns:a16="http://schemas.microsoft.com/office/drawing/2014/main" id="{29BFA037-BF4F-495D-81AD-2D4C8872270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EB2A2DA-2B23-4955-AB27-BED3E22426E0}"/>
              </a:ext>
            </a:extLst>
          </p:cNvPr>
          <p:cNvSpPr>
            <a:spLocks noGrp="1"/>
          </p:cNvSpPr>
          <p:nvPr>
            <p:ph type="sldNum" sz="quarter" idx="12"/>
          </p:nvPr>
        </p:nvSpPr>
        <p:spPr/>
        <p:txBody>
          <a:bodyPr/>
          <a:lstStyle/>
          <a:p>
            <a:fld id="{EF9C8F48-6CD9-4A7F-A108-9AF8A2504E80}" type="slidenum">
              <a:rPr lang="en-AU" smtClean="0"/>
              <a:t>‹#›</a:t>
            </a:fld>
            <a:endParaRPr lang="en-AU"/>
          </a:p>
        </p:txBody>
      </p:sp>
    </p:spTree>
    <p:extLst>
      <p:ext uri="{BB962C8B-B14F-4D97-AF65-F5344CB8AC3E}">
        <p14:creationId xmlns:p14="http://schemas.microsoft.com/office/powerpoint/2010/main" val="2149679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C478DA-D8CE-440C-A682-9B95FB7F076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4E3C6C9-4A15-4F1C-A5D8-277B4F61F8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E10170D-FD5F-4C08-948D-427E4339E714}"/>
              </a:ext>
            </a:extLst>
          </p:cNvPr>
          <p:cNvSpPr>
            <a:spLocks noGrp="1"/>
          </p:cNvSpPr>
          <p:nvPr>
            <p:ph type="dt" sz="half" idx="10"/>
          </p:nvPr>
        </p:nvSpPr>
        <p:spPr/>
        <p:txBody>
          <a:bodyPr/>
          <a:lstStyle/>
          <a:p>
            <a:fld id="{803951B1-3FAC-48CA-8DC7-80994F236A07}" type="datetimeFigureOut">
              <a:rPr lang="en-AU" smtClean="0"/>
              <a:t>13/03/2020</a:t>
            </a:fld>
            <a:endParaRPr lang="en-AU"/>
          </a:p>
        </p:txBody>
      </p:sp>
      <p:sp>
        <p:nvSpPr>
          <p:cNvPr id="5" name="Footer Placeholder 4">
            <a:extLst>
              <a:ext uri="{FF2B5EF4-FFF2-40B4-BE49-F238E27FC236}">
                <a16:creationId xmlns:a16="http://schemas.microsoft.com/office/drawing/2014/main" id="{BE6654FF-3109-43B9-AC0F-146BCAF3FF0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04689DE-28EA-4EAD-8961-0D647296A4A0}"/>
              </a:ext>
            </a:extLst>
          </p:cNvPr>
          <p:cNvSpPr>
            <a:spLocks noGrp="1"/>
          </p:cNvSpPr>
          <p:nvPr>
            <p:ph type="sldNum" sz="quarter" idx="12"/>
          </p:nvPr>
        </p:nvSpPr>
        <p:spPr/>
        <p:txBody>
          <a:bodyPr/>
          <a:lstStyle/>
          <a:p>
            <a:fld id="{EF9C8F48-6CD9-4A7F-A108-9AF8A2504E80}" type="slidenum">
              <a:rPr lang="en-AU" smtClean="0"/>
              <a:t>‹#›</a:t>
            </a:fld>
            <a:endParaRPr lang="en-AU"/>
          </a:p>
        </p:txBody>
      </p:sp>
    </p:spTree>
    <p:extLst>
      <p:ext uri="{BB962C8B-B14F-4D97-AF65-F5344CB8AC3E}">
        <p14:creationId xmlns:p14="http://schemas.microsoft.com/office/powerpoint/2010/main" val="1416097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0EFBC10-DD53-45B9-8315-896D43CDAD31}"/>
              </a:ext>
            </a:extLst>
          </p:cNvPr>
          <p:cNvSpPr>
            <a:spLocks noGrp="1"/>
          </p:cNvSpPr>
          <p:nvPr>
            <p:ph type="sldNum" sz="quarter" idx="12"/>
          </p:nvPr>
        </p:nvSpPr>
        <p:spPr>
          <a:xfrm>
            <a:off x="9437029" y="6463647"/>
            <a:ext cx="2743200" cy="366183"/>
          </a:xfrm>
        </p:spPr>
        <p:txBody>
          <a:bodyPr/>
          <a:lstStyle/>
          <a:p>
            <a:fld id="{E15FE201-2BD7-4CA2-886F-57265F451A03}" type="slidenum">
              <a:rPr lang="en-AU" smtClean="0"/>
              <a:t>‹#›</a:t>
            </a:fld>
            <a:endParaRPr lang="en-AU" dirty="0"/>
          </a:p>
        </p:txBody>
      </p:sp>
      <p:pic>
        <p:nvPicPr>
          <p:cNvPr id="7" name="Picture 6">
            <a:extLst>
              <a:ext uri="{FF2B5EF4-FFF2-40B4-BE49-F238E27FC236}">
                <a16:creationId xmlns:a16="http://schemas.microsoft.com/office/drawing/2014/main" id="{07DB4D93-F127-47E7-ABD0-D77795033E9E}"/>
              </a:ext>
            </a:extLst>
          </p:cNvPr>
          <p:cNvPicPr>
            <a:picLocks noChangeAspect="1"/>
          </p:cNvPicPr>
          <p:nvPr userDrawn="1"/>
        </p:nvPicPr>
        <p:blipFill rotWithShape="1">
          <a:blip r:embed="rId2"/>
          <a:srcRect t="815" b="-1"/>
          <a:stretch/>
        </p:blipFill>
        <p:spPr>
          <a:xfrm>
            <a:off x="-11771" y="-8323"/>
            <a:ext cx="12192000" cy="2084671"/>
          </a:xfrm>
          <a:prstGeom prst="rect">
            <a:avLst/>
          </a:prstGeom>
        </p:spPr>
      </p:pic>
      <p:sp>
        <p:nvSpPr>
          <p:cNvPr id="16" name="TextBox 15">
            <a:extLst>
              <a:ext uri="{FF2B5EF4-FFF2-40B4-BE49-F238E27FC236}">
                <a16:creationId xmlns:a16="http://schemas.microsoft.com/office/drawing/2014/main" id="{1EC992F2-39C1-4589-BEC9-508E580017C9}"/>
              </a:ext>
            </a:extLst>
          </p:cNvPr>
          <p:cNvSpPr txBox="1"/>
          <p:nvPr userDrawn="1"/>
        </p:nvSpPr>
        <p:spPr>
          <a:xfrm>
            <a:off x="8430885" y="2022403"/>
            <a:ext cx="3899139" cy="338554"/>
          </a:xfrm>
          <a:prstGeom prst="rect">
            <a:avLst/>
          </a:prstGeom>
          <a:noFill/>
        </p:spPr>
        <p:txBody>
          <a:bodyPr wrap="square" rtlCol="0">
            <a:spAutoFit/>
          </a:bodyPr>
          <a:lstStyle/>
          <a:p>
            <a:r>
              <a:rPr lang="en-AU" sz="1600" b="1" dirty="0"/>
              <a:t>Centre for Ore Deposit and Earth Sciences</a:t>
            </a:r>
          </a:p>
        </p:txBody>
      </p:sp>
      <p:pic>
        <p:nvPicPr>
          <p:cNvPr id="17" name="Picture 16">
            <a:extLst>
              <a:ext uri="{FF2B5EF4-FFF2-40B4-BE49-F238E27FC236}">
                <a16:creationId xmlns:a16="http://schemas.microsoft.com/office/drawing/2014/main" id="{3FEB179E-C1DB-41AC-AD51-D22110B048CD}"/>
              </a:ext>
            </a:extLst>
          </p:cNvPr>
          <p:cNvPicPr>
            <a:picLocks noChangeAspect="1"/>
          </p:cNvPicPr>
          <p:nvPr userDrawn="1"/>
        </p:nvPicPr>
        <p:blipFill rotWithShape="1">
          <a:blip r:embed="rId3"/>
          <a:srcRect l="6772" t="18117" r="10109" b="20238"/>
          <a:stretch/>
        </p:blipFill>
        <p:spPr>
          <a:xfrm>
            <a:off x="111214" y="125923"/>
            <a:ext cx="2672039" cy="722580"/>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4EAE0E07-8AD7-45B8-9A40-B755BFAE656E}"/>
              </a:ext>
            </a:extLst>
          </p:cNvPr>
          <p:cNvGrpSpPr/>
          <p:nvPr userDrawn="1"/>
        </p:nvGrpSpPr>
        <p:grpSpPr>
          <a:xfrm>
            <a:off x="0" y="5819825"/>
            <a:ext cx="12192000" cy="24243"/>
            <a:chOff x="0" y="4765701"/>
            <a:chExt cx="9144000" cy="18182"/>
          </a:xfrm>
        </p:grpSpPr>
        <p:cxnSp>
          <p:nvCxnSpPr>
            <p:cNvPr id="15" name="Straight Connector 14">
              <a:extLst>
                <a:ext uri="{FF2B5EF4-FFF2-40B4-BE49-F238E27FC236}">
                  <a16:creationId xmlns:a16="http://schemas.microsoft.com/office/drawing/2014/main" id="{BB5F3418-25D3-40F9-BF53-059145742F22}"/>
                </a:ext>
              </a:extLst>
            </p:cNvPr>
            <p:cNvCxnSpPr/>
            <p:nvPr userDrawn="1"/>
          </p:nvCxnSpPr>
          <p:spPr>
            <a:xfrm>
              <a:off x="0" y="4783883"/>
              <a:ext cx="9143488" cy="0"/>
            </a:xfrm>
            <a:prstGeom prst="line">
              <a:avLst/>
            </a:prstGeom>
            <a:ln w="15875">
              <a:solidFill>
                <a:schemeClr val="tx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3F06594-C2CA-46D9-8687-DAEF34E741D1}"/>
                </a:ext>
              </a:extLst>
            </p:cNvPr>
            <p:cNvCxnSpPr/>
            <p:nvPr userDrawn="1"/>
          </p:nvCxnSpPr>
          <p:spPr>
            <a:xfrm>
              <a:off x="0" y="4765701"/>
              <a:ext cx="9144000" cy="0"/>
            </a:xfrm>
            <a:prstGeom prst="line">
              <a:avLst/>
            </a:prstGeom>
            <a:ln w="12700">
              <a:solidFill>
                <a:srgbClr val="C6002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161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01FEA-1F5C-4B9B-BA00-A8F767752DD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AA3FE91-5B27-4051-9964-7F17C4B90E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11E0F7D-BBD3-4343-B332-E765CB866896}"/>
              </a:ext>
            </a:extLst>
          </p:cNvPr>
          <p:cNvSpPr>
            <a:spLocks noGrp="1"/>
          </p:cNvSpPr>
          <p:nvPr>
            <p:ph type="dt" sz="half" idx="10"/>
          </p:nvPr>
        </p:nvSpPr>
        <p:spPr/>
        <p:txBody>
          <a:bodyPr/>
          <a:lstStyle/>
          <a:p>
            <a:fld id="{803951B1-3FAC-48CA-8DC7-80994F236A07}" type="datetimeFigureOut">
              <a:rPr lang="en-AU" smtClean="0"/>
              <a:t>13/03/2020</a:t>
            </a:fld>
            <a:endParaRPr lang="en-AU"/>
          </a:p>
        </p:txBody>
      </p:sp>
      <p:sp>
        <p:nvSpPr>
          <p:cNvPr id="5" name="Footer Placeholder 4">
            <a:extLst>
              <a:ext uri="{FF2B5EF4-FFF2-40B4-BE49-F238E27FC236}">
                <a16:creationId xmlns:a16="http://schemas.microsoft.com/office/drawing/2014/main" id="{228B2A9D-2BAE-4225-A72B-D40B9E7C419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D69F440-9C0F-420F-A0E6-00C4E9BE1179}"/>
              </a:ext>
            </a:extLst>
          </p:cNvPr>
          <p:cNvSpPr>
            <a:spLocks noGrp="1"/>
          </p:cNvSpPr>
          <p:nvPr>
            <p:ph type="sldNum" sz="quarter" idx="12"/>
          </p:nvPr>
        </p:nvSpPr>
        <p:spPr/>
        <p:txBody>
          <a:bodyPr/>
          <a:lstStyle/>
          <a:p>
            <a:fld id="{EF9C8F48-6CD9-4A7F-A108-9AF8A2504E80}" type="slidenum">
              <a:rPr lang="en-AU" smtClean="0"/>
              <a:t>‹#›</a:t>
            </a:fld>
            <a:endParaRPr lang="en-AU"/>
          </a:p>
        </p:txBody>
      </p:sp>
    </p:spTree>
    <p:extLst>
      <p:ext uri="{BB962C8B-B14F-4D97-AF65-F5344CB8AC3E}">
        <p14:creationId xmlns:p14="http://schemas.microsoft.com/office/powerpoint/2010/main" val="3265144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235B-D9AD-4620-961E-0EBC8D0C14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28EEF37-A238-4912-8FC1-12305BEFEA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8CA440-A080-43A8-A480-427DB98DDE4E}"/>
              </a:ext>
            </a:extLst>
          </p:cNvPr>
          <p:cNvSpPr>
            <a:spLocks noGrp="1"/>
          </p:cNvSpPr>
          <p:nvPr>
            <p:ph type="dt" sz="half" idx="10"/>
          </p:nvPr>
        </p:nvSpPr>
        <p:spPr/>
        <p:txBody>
          <a:bodyPr/>
          <a:lstStyle/>
          <a:p>
            <a:fld id="{803951B1-3FAC-48CA-8DC7-80994F236A07}" type="datetimeFigureOut">
              <a:rPr lang="en-AU" smtClean="0"/>
              <a:t>13/03/2020</a:t>
            </a:fld>
            <a:endParaRPr lang="en-AU"/>
          </a:p>
        </p:txBody>
      </p:sp>
      <p:sp>
        <p:nvSpPr>
          <p:cNvPr id="5" name="Footer Placeholder 4">
            <a:extLst>
              <a:ext uri="{FF2B5EF4-FFF2-40B4-BE49-F238E27FC236}">
                <a16:creationId xmlns:a16="http://schemas.microsoft.com/office/drawing/2014/main" id="{8C4F8D51-420E-4CF3-B5E6-85D4571659E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AD920B9-ED23-465F-950D-887F704814D1}"/>
              </a:ext>
            </a:extLst>
          </p:cNvPr>
          <p:cNvSpPr>
            <a:spLocks noGrp="1"/>
          </p:cNvSpPr>
          <p:nvPr>
            <p:ph type="sldNum" sz="quarter" idx="12"/>
          </p:nvPr>
        </p:nvSpPr>
        <p:spPr/>
        <p:txBody>
          <a:bodyPr/>
          <a:lstStyle/>
          <a:p>
            <a:fld id="{EF9C8F48-6CD9-4A7F-A108-9AF8A2504E80}" type="slidenum">
              <a:rPr lang="en-AU" smtClean="0"/>
              <a:t>‹#›</a:t>
            </a:fld>
            <a:endParaRPr lang="en-AU"/>
          </a:p>
        </p:txBody>
      </p:sp>
    </p:spTree>
    <p:extLst>
      <p:ext uri="{BB962C8B-B14F-4D97-AF65-F5344CB8AC3E}">
        <p14:creationId xmlns:p14="http://schemas.microsoft.com/office/powerpoint/2010/main" val="2162020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00F79-0F1A-4A28-A124-03877AD324B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6B91EF5-1B78-4787-8EE5-7B22482B1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DE7DF5F1-1703-43A1-B8A9-3C8E9158E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05BFA30-72DA-4D62-9138-9CA632B41D9F}"/>
              </a:ext>
            </a:extLst>
          </p:cNvPr>
          <p:cNvSpPr>
            <a:spLocks noGrp="1"/>
          </p:cNvSpPr>
          <p:nvPr>
            <p:ph type="dt" sz="half" idx="10"/>
          </p:nvPr>
        </p:nvSpPr>
        <p:spPr/>
        <p:txBody>
          <a:bodyPr/>
          <a:lstStyle/>
          <a:p>
            <a:fld id="{803951B1-3FAC-48CA-8DC7-80994F236A07}" type="datetimeFigureOut">
              <a:rPr lang="en-AU" smtClean="0"/>
              <a:t>13/03/2020</a:t>
            </a:fld>
            <a:endParaRPr lang="en-AU"/>
          </a:p>
        </p:txBody>
      </p:sp>
      <p:sp>
        <p:nvSpPr>
          <p:cNvPr id="6" name="Footer Placeholder 5">
            <a:extLst>
              <a:ext uri="{FF2B5EF4-FFF2-40B4-BE49-F238E27FC236}">
                <a16:creationId xmlns:a16="http://schemas.microsoft.com/office/drawing/2014/main" id="{FE46A63A-938F-44E0-8F49-E651F3AC6B3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53C0146-AC7B-4EC6-B2C1-9D7A74F2B4C8}"/>
              </a:ext>
            </a:extLst>
          </p:cNvPr>
          <p:cNvSpPr>
            <a:spLocks noGrp="1"/>
          </p:cNvSpPr>
          <p:nvPr>
            <p:ph type="sldNum" sz="quarter" idx="12"/>
          </p:nvPr>
        </p:nvSpPr>
        <p:spPr/>
        <p:txBody>
          <a:bodyPr/>
          <a:lstStyle/>
          <a:p>
            <a:fld id="{EF9C8F48-6CD9-4A7F-A108-9AF8A2504E80}" type="slidenum">
              <a:rPr lang="en-AU" smtClean="0"/>
              <a:t>‹#›</a:t>
            </a:fld>
            <a:endParaRPr lang="en-AU"/>
          </a:p>
        </p:txBody>
      </p:sp>
    </p:spTree>
    <p:extLst>
      <p:ext uri="{BB962C8B-B14F-4D97-AF65-F5344CB8AC3E}">
        <p14:creationId xmlns:p14="http://schemas.microsoft.com/office/powerpoint/2010/main" val="148711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BDA28-FFE9-4786-9DCD-BC93035EB57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9316373-384C-405A-85D9-D2447111DF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3A4709-7178-4F02-968E-A22670E793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8A80572-8063-436D-B6A5-F0A4193F24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FF0EB8-945C-4486-B091-12FCD504AB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2251359-E733-4045-8A39-B3D2558B961B}"/>
              </a:ext>
            </a:extLst>
          </p:cNvPr>
          <p:cNvSpPr>
            <a:spLocks noGrp="1"/>
          </p:cNvSpPr>
          <p:nvPr>
            <p:ph type="dt" sz="half" idx="10"/>
          </p:nvPr>
        </p:nvSpPr>
        <p:spPr/>
        <p:txBody>
          <a:bodyPr/>
          <a:lstStyle/>
          <a:p>
            <a:fld id="{803951B1-3FAC-48CA-8DC7-80994F236A07}" type="datetimeFigureOut">
              <a:rPr lang="en-AU" smtClean="0"/>
              <a:t>13/03/2020</a:t>
            </a:fld>
            <a:endParaRPr lang="en-AU"/>
          </a:p>
        </p:txBody>
      </p:sp>
      <p:sp>
        <p:nvSpPr>
          <p:cNvPr id="8" name="Footer Placeholder 7">
            <a:extLst>
              <a:ext uri="{FF2B5EF4-FFF2-40B4-BE49-F238E27FC236}">
                <a16:creationId xmlns:a16="http://schemas.microsoft.com/office/drawing/2014/main" id="{EE12A25B-317E-4742-94D4-D3D403A90F6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9C4DF87-12CB-468A-AC4C-E44D025DF7F2}"/>
              </a:ext>
            </a:extLst>
          </p:cNvPr>
          <p:cNvSpPr>
            <a:spLocks noGrp="1"/>
          </p:cNvSpPr>
          <p:nvPr>
            <p:ph type="sldNum" sz="quarter" idx="12"/>
          </p:nvPr>
        </p:nvSpPr>
        <p:spPr/>
        <p:txBody>
          <a:bodyPr/>
          <a:lstStyle/>
          <a:p>
            <a:fld id="{EF9C8F48-6CD9-4A7F-A108-9AF8A2504E80}" type="slidenum">
              <a:rPr lang="en-AU" smtClean="0"/>
              <a:t>‹#›</a:t>
            </a:fld>
            <a:endParaRPr lang="en-AU"/>
          </a:p>
        </p:txBody>
      </p:sp>
    </p:spTree>
    <p:extLst>
      <p:ext uri="{BB962C8B-B14F-4D97-AF65-F5344CB8AC3E}">
        <p14:creationId xmlns:p14="http://schemas.microsoft.com/office/powerpoint/2010/main" val="553511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A3931-5199-49F6-8446-5CFBD9E8C3F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7B1440A-F80E-4AD4-9A43-9E5584C920A6}"/>
              </a:ext>
            </a:extLst>
          </p:cNvPr>
          <p:cNvSpPr>
            <a:spLocks noGrp="1"/>
          </p:cNvSpPr>
          <p:nvPr>
            <p:ph type="dt" sz="half" idx="10"/>
          </p:nvPr>
        </p:nvSpPr>
        <p:spPr/>
        <p:txBody>
          <a:bodyPr/>
          <a:lstStyle/>
          <a:p>
            <a:fld id="{803951B1-3FAC-48CA-8DC7-80994F236A07}" type="datetimeFigureOut">
              <a:rPr lang="en-AU" smtClean="0"/>
              <a:t>13/03/2020</a:t>
            </a:fld>
            <a:endParaRPr lang="en-AU"/>
          </a:p>
        </p:txBody>
      </p:sp>
      <p:sp>
        <p:nvSpPr>
          <p:cNvPr id="4" name="Footer Placeholder 3">
            <a:extLst>
              <a:ext uri="{FF2B5EF4-FFF2-40B4-BE49-F238E27FC236}">
                <a16:creationId xmlns:a16="http://schemas.microsoft.com/office/drawing/2014/main" id="{623BA5A6-6804-4EBD-BE1A-F05DB00FFC5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28DF506-FDF3-4915-9F1D-D2AEA45FC16D}"/>
              </a:ext>
            </a:extLst>
          </p:cNvPr>
          <p:cNvSpPr>
            <a:spLocks noGrp="1"/>
          </p:cNvSpPr>
          <p:nvPr>
            <p:ph type="sldNum" sz="quarter" idx="12"/>
          </p:nvPr>
        </p:nvSpPr>
        <p:spPr/>
        <p:txBody>
          <a:bodyPr/>
          <a:lstStyle/>
          <a:p>
            <a:fld id="{EF9C8F48-6CD9-4A7F-A108-9AF8A2504E80}" type="slidenum">
              <a:rPr lang="en-AU" smtClean="0"/>
              <a:t>‹#›</a:t>
            </a:fld>
            <a:endParaRPr lang="en-AU"/>
          </a:p>
        </p:txBody>
      </p:sp>
    </p:spTree>
    <p:extLst>
      <p:ext uri="{BB962C8B-B14F-4D97-AF65-F5344CB8AC3E}">
        <p14:creationId xmlns:p14="http://schemas.microsoft.com/office/powerpoint/2010/main" val="4101610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8ABDCB-18C8-480C-9A43-7FBBBF0B427E}"/>
              </a:ext>
            </a:extLst>
          </p:cNvPr>
          <p:cNvSpPr>
            <a:spLocks noGrp="1"/>
          </p:cNvSpPr>
          <p:nvPr>
            <p:ph type="dt" sz="half" idx="10"/>
          </p:nvPr>
        </p:nvSpPr>
        <p:spPr/>
        <p:txBody>
          <a:bodyPr/>
          <a:lstStyle/>
          <a:p>
            <a:fld id="{803951B1-3FAC-48CA-8DC7-80994F236A07}" type="datetimeFigureOut">
              <a:rPr lang="en-AU" smtClean="0"/>
              <a:t>13/03/2020</a:t>
            </a:fld>
            <a:endParaRPr lang="en-AU"/>
          </a:p>
        </p:txBody>
      </p:sp>
      <p:sp>
        <p:nvSpPr>
          <p:cNvPr id="3" name="Footer Placeholder 2">
            <a:extLst>
              <a:ext uri="{FF2B5EF4-FFF2-40B4-BE49-F238E27FC236}">
                <a16:creationId xmlns:a16="http://schemas.microsoft.com/office/drawing/2014/main" id="{0CF11067-A68C-4F2E-8DFD-C86871D0B16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663D652-9E28-4077-8555-F5B3545AE729}"/>
              </a:ext>
            </a:extLst>
          </p:cNvPr>
          <p:cNvSpPr>
            <a:spLocks noGrp="1"/>
          </p:cNvSpPr>
          <p:nvPr>
            <p:ph type="sldNum" sz="quarter" idx="12"/>
          </p:nvPr>
        </p:nvSpPr>
        <p:spPr/>
        <p:txBody>
          <a:bodyPr/>
          <a:lstStyle/>
          <a:p>
            <a:fld id="{EF9C8F48-6CD9-4A7F-A108-9AF8A2504E80}" type="slidenum">
              <a:rPr lang="en-AU" smtClean="0"/>
              <a:t>‹#›</a:t>
            </a:fld>
            <a:endParaRPr lang="en-AU"/>
          </a:p>
        </p:txBody>
      </p:sp>
    </p:spTree>
    <p:extLst>
      <p:ext uri="{BB962C8B-B14F-4D97-AF65-F5344CB8AC3E}">
        <p14:creationId xmlns:p14="http://schemas.microsoft.com/office/powerpoint/2010/main" val="219213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6332B-0693-4FBC-9FC1-D78682CB33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5E8D822-571D-4BAE-B64F-4862C929DD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69BF3FE-4DC8-4B7D-B0A9-CD4CF7DE5A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61FA2-9569-47A9-8D29-1FA5777464A9}"/>
              </a:ext>
            </a:extLst>
          </p:cNvPr>
          <p:cNvSpPr>
            <a:spLocks noGrp="1"/>
          </p:cNvSpPr>
          <p:nvPr>
            <p:ph type="dt" sz="half" idx="10"/>
          </p:nvPr>
        </p:nvSpPr>
        <p:spPr/>
        <p:txBody>
          <a:bodyPr/>
          <a:lstStyle/>
          <a:p>
            <a:fld id="{803951B1-3FAC-48CA-8DC7-80994F236A07}" type="datetimeFigureOut">
              <a:rPr lang="en-AU" smtClean="0"/>
              <a:t>13/03/2020</a:t>
            </a:fld>
            <a:endParaRPr lang="en-AU"/>
          </a:p>
        </p:txBody>
      </p:sp>
      <p:sp>
        <p:nvSpPr>
          <p:cNvPr id="6" name="Footer Placeholder 5">
            <a:extLst>
              <a:ext uri="{FF2B5EF4-FFF2-40B4-BE49-F238E27FC236}">
                <a16:creationId xmlns:a16="http://schemas.microsoft.com/office/drawing/2014/main" id="{E2005C12-46DD-4D60-85AB-E1303AEFE62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596654C-47EA-4E7D-8EF3-C927B45FC12C}"/>
              </a:ext>
            </a:extLst>
          </p:cNvPr>
          <p:cNvSpPr>
            <a:spLocks noGrp="1"/>
          </p:cNvSpPr>
          <p:nvPr>
            <p:ph type="sldNum" sz="quarter" idx="12"/>
          </p:nvPr>
        </p:nvSpPr>
        <p:spPr/>
        <p:txBody>
          <a:bodyPr/>
          <a:lstStyle/>
          <a:p>
            <a:fld id="{EF9C8F48-6CD9-4A7F-A108-9AF8A2504E80}" type="slidenum">
              <a:rPr lang="en-AU" smtClean="0"/>
              <a:t>‹#›</a:t>
            </a:fld>
            <a:endParaRPr lang="en-AU"/>
          </a:p>
        </p:txBody>
      </p:sp>
    </p:spTree>
    <p:extLst>
      <p:ext uri="{BB962C8B-B14F-4D97-AF65-F5344CB8AC3E}">
        <p14:creationId xmlns:p14="http://schemas.microsoft.com/office/powerpoint/2010/main" val="2229697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E82D-0778-4E09-B495-43C64EBF2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584F36E-E0F3-4833-9C60-9BBD2D730C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5A3AB53-29CF-422A-B0C2-C267420385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F01A7F-7657-48D2-9445-E6B830F95EA6}"/>
              </a:ext>
            </a:extLst>
          </p:cNvPr>
          <p:cNvSpPr>
            <a:spLocks noGrp="1"/>
          </p:cNvSpPr>
          <p:nvPr>
            <p:ph type="dt" sz="half" idx="10"/>
          </p:nvPr>
        </p:nvSpPr>
        <p:spPr/>
        <p:txBody>
          <a:bodyPr/>
          <a:lstStyle/>
          <a:p>
            <a:fld id="{803951B1-3FAC-48CA-8DC7-80994F236A07}" type="datetimeFigureOut">
              <a:rPr lang="en-AU" smtClean="0"/>
              <a:t>13/03/2020</a:t>
            </a:fld>
            <a:endParaRPr lang="en-AU"/>
          </a:p>
        </p:txBody>
      </p:sp>
      <p:sp>
        <p:nvSpPr>
          <p:cNvPr id="6" name="Footer Placeholder 5">
            <a:extLst>
              <a:ext uri="{FF2B5EF4-FFF2-40B4-BE49-F238E27FC236}">
                <a16:creationId xmlns:a16="http://schemas.microsoft.com/office/drawing/2014/main" id="{BE901521-9D61-466E-95D4-8670E6940A4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5AEA4CF-96A6-40AF-8A34-38E9E9311BD8}"/>
              </a:ext>
            </a:extLst>
          </p:cNvPr>
          <p:cNvSpPr>
            <a:spLocks noGrp="1"/>
          </p:cNvSpPr>
          <p:nvPr>
            <p:ph type="sldNum" sz="quarter" idx="12"/>
          </p:nvPr>
        </p:nvSpPr>
        <p:spPr/>
        <p:txBody>
          <a:bodyPr/>
          <a:lstStyle/>
          <a:p>
            <a:fld id="{EF9C8F48-6CD9-4A7F-A108-9AF8A2504E80}" type="slidenum">
              <a:rPr lang="en-AU" smtClean="0"/>
              <a:t>‹#›</a:t>
            </a:fld>
            <a:endParaRPr lang="en-AU"/>
          </a:p>
        </p:txBody>
      </p:sp>
    </p:spTree>
    <p:extLst>
      <p:ext uri="{BB962C8B-B14F-4D97-AF65-F5344CB8AC3E}">
        <p14:creationId xmlns:p14="http://schemas.microsoft.com/office/powerpoint/2010/main" val="3714484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E3AFB5-473F-4722-AAD6-BDCA2F203B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AEC259A-6405-4DF7-8DD2-207B89DA07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9C3F19B-57CC-45BA-B979-07F5BC95A4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3951B1-3FAC-48CA-8DC7-80994F236A07}" type="datetimeFigureOut">
              <a:rPr lang="en-AU" smtClean="0"/>
              <a:t>13/03/2020</a:t>
            </a:fld>
            <a:endParaRPr lang="en-AU"/>
          </a:p>
        </p:txBody>
      </p:sp>
      <p:sp>
        <p:nvSpPr>
          <p:cNvPr id="5" name="Footer Placeholder 4">
            <a:extLst>
              <a:ext uri="{FF2B5EF4-FFF2-40B4-BE49-F238E27FC236}">
                <a16:creationId xmlns:a16="http://schemas.microsoft.com/office/drawing/2014/main" id="{D16770BF-333B-4D60-9EBB-34BEEA54B4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E0B6F71-E088-47F4-98B8-709F7A8B9D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C8F48-6CD9-4A7F-A108-9AF8A2504E80}" type="slidenum">
              <a:rPr lang="en-AU" smtClean="0"/>
              <a:t>‹#›</a:t>
            </a:fld>
            <a:endParaRPr lang="en-AU"/>
          </a:p>
        </p:txBody>
      </p:sp>
    </p:spTree>
    <p:extLst>
      <p:ext uri="{BB962C8B-B14F-4D97-AF65-F5344CB8AC3E}">
        <p14:creationId xmlns:p14="http://schemas.microsoft.com/office/powerpoint/2010/main" val="1279242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idx="4294967295"/>
          </p:nvPr>
        </p:nvSpPr>
        <p:spPr>
          <a:xfrm>
            <a:off x="302640" y="3036975"/>
            <a:ext cx="11889361" cy="1164167"/>
          </a:xfrm>
        </p:spPr>
        <p:txBody>
          <a:bodyPr>
            <a:normAutofit fontScale="90000"/>
          </a:bodyPr>
          <a:lstStyle/>
          <a:p>
            <a:r>
              <a:rPr lang="en-CA" sz="5067" b="1" dirty="0">
                <a:latin typeface="+mn-lt"/>
              </a:rPr>
              <a:t>Measuring Orebody Variability from Geochemical Analyses </a:t>
            </a:r>
          </a:p>
        </p:txBody>
      </p:sp>
      <p:sp>
        <p:nvSpPr>
          <p:cNvPr id="11" name="Subtitle 2"/>
          <p:cNvSpPr txBox="1">
            <a:spLocks/>
          </p:cNvSpPr>
          <p:nvPr/>
        </p:nvSpPr>
        <p:spPr>
          <a:xfrm>
            <a:off x="302640" y="4273481"/>
            <a:ext cx="6719249" cy="815975"/>
          </a:xfrm>
          <a:prstGeom prst="rect">
            <a:avLst/>
          </a:prstGeom>
        </p:spPr>
        <p:txBody>
          <a:bodyPr vert="horz" lIns="121920" tIns="60960" rIns="121920" bIns="6096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CA" sz="3733" b="1" dirty="0">
                <a:solidFill>
                  <a:srgbClr val="C00000"/>
                </a:solidFill>
              </a:rPr>
              <a:t>Scott Halley</a:t>
            </a:r>
          </a:p>
        </p:txBody>
      </p:sp>
      <p:sp>
        <p:nvSpPr>
          <p:cNvPr id="4" name="Subtitle 2">
            <a:extLst>
              <a:ext uri="{FF2B5EF4-FFF2-40B4-BE49-F238E27FC236}">
                <a16:creationId xmlns:a16="http://schemas.microsoft.com/office/drawing/2014/main" id="{BD13F6C4-0F32-414C-9CE0-CB2AD1841117}"/>
              </a:ext>
            </a:extLst>
          </p:cNvPr>
          <p:cNvSpPr txBox="1">
            <a:spLocks/>
          </p:cNvSpPr>
          <p:nvPr/>
        </p:nvSpPr>
        <p:spPr>
          <a:xfrm>
            <a:off x="302641" y="5966814"/>
            <a:ext cx="11508360" cy="815975"/>
          </a:xfrm>
          <a:prstGeom prst="rect">
            <a:avLst/>
          </a:prstGeom>
        </p:spPr>
        <p:txBody>
          <a:bodyPr vert="horz" lIns="121920" tIns="60960" rIns="121920" bIns="6096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CA" sz="3733" b="1" dirty="0">
                <a:solidFill>
                  <a:srgbClr val="C00000"/>
                </a:solidFill>
              </a:rPr>
              <a:t>Master of Economic Geology Short Course: </a:t>
            </a:r>
            <a:r>
              <a:rPr lang="en-CA" sz="3733" b="1" dirty="0" err="1">
                <a:solidFill>
                  <a:srgbClr val="C00000"/>
                </a:solidFill>
              </a:rPr>
              <a:t>Geometallurgy</a:t>
            </a:r>
            <a:r>
              <a:rPr lang="en-CA" sz="3733" b="1" dirty="0">
                <a:solidFill>
                  <a:srgbClr val="C00000"/>
                </a:solidFill>
              </a:rPr>
              <a:t> </a:t>
            </a:r>
          </a:p>
          <a:p>
            <a:pPr algn="l"/>
            <a:r>
              <a:rPr lang="en-CA" sz="3733" b="1" dirty="0">
                <a:solidFill>
                  <a:srgbClr val="C00000"/>
                </a:solidFill>
              </a:rPr>
              <a:t>November 4 – 15, 2019</a:t>
            </a:r>
          </a:p>
        </p:txBody>
      </p:sp>
    </p:spTree>
    <p:extLst>
      <p:ext uri="{BB962C8B-B14F-4D97-AF65-F5344CB8AC3E}">
        <p14:creationId xmlns:p14="http://schemas.microsoft.com/office/powerpoint/2010/main" val="232264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2376B0-6A22-4390-A2D8-B49F30E900BA}"/>
              </a:ext>
            </a:extLst>
          </p:cNvPr>
          <p:cNvPicPr>
            <a:picLocks noChangeAspect="1"/>
          </p:cNvPicPr>
          <p:nvPr/>
        </p:nvPicPr>
        <p:blipFill>
          <a:blip r:embed="rId2"/>
          <a:stretch>
            <a:fillRect/>
          </a:stretch>
        </p:blipFill>
        <p:spPr>
          <a:xfrm>
            <a:off x="2789766" y="2517624"/>
            <a:ext cx="6477000" cy="4038600"/>
          </a:xfrm>
          <a:prstGeom prst="rect">
            <a:avLst/>
          </a:prstGeom>
        </p:spPr>
      </p:pic>
      <p:sp>
        <p:nvSpPr>
          <p:cNvPr id="3" name="TextBox 2">
            <a:extLst>
              <a:ext uri="{FF2B5EF4-FFF2-40B4-BE49-F238E27FC236}">
                <a16:creationId xmlns:a16="http://schemas.microsoft.com/office/drawing/2014/main" id="{C32E0F0D-5BD3-4308-81B9-267A78F30693}"/>
              </a:ext>
            </a:extLst>
          </p:cNvPr>
          <p:cNvSpPr txBox="1"/>
          <p:nvPr/>
        </p:nvSpPr>
        <p:spPr>
          <a:xfrm>
            <a:off x="485369" y="190534"/>
            <a:ext cx="11382479" cy="1292662"/>
          </a:xfrm>
          <a:prstGeom prst="rect">
            <a:avLst/>
          </a:prstGeom>
          <a:noFill/>
        </p:spPr>
        <p:txBody>
          <a:bodyPr wrap="square" rtlCol="0">
            <a:spAutoFit/>
          </a:bodyPr>
          <a:lstStyle/>
          <a:p>
            <a:r>
              <a:rPr lang="en-US" sz="2400" b="1" dirty="0"/>
              <a:t>Classifying rock compositions from 4 acid digest ICP-MS analyses; Case study</a:t>
            </a:r>
          </a:p>
          <a:p>
            <a:r>
              <a:rPr lang="en-US" dirty="0"/>
              <a:t>In magnetite-bearing melts, as magnetite crystallizes and fractionates, melts evolve to lower V/Sc. Most melts follow this trajectory. There is a window in P-T-H2O space where hornblende crystallizes before magnetite; these melts evolve to higher V/Sc ratios with fractionation of hornblende. The ratio trends to higher values in more oxidized melts. </a:t>
            </a:r>
          </a:p>
        </p:txBody>
      </p:sp>
      <p:sp>
        <p:nvSpPr>
          <p:cNvPr id="4" name="Freeform: Shape 3">
            <a:extLst>
              <a:ext uri="{FF2B5EF4-FFF2-40B4-BE49-F238E27FC236}">
                <a16:creationId xmlns:a16="http://schemas.microsoft.com/office/drawing/2014/main" id="{9459DB1B-B6A2-42DD-926C-03769A346F75}"/>
              </a:ext>
            </a:extLst>
          </p:cNvPr>
          <p:cNvSpPr/>
          <p:nvPr/>
        </p:nvSpPr>
        <p:spPr>
          <a:xfrm>
            <a:off x="4567162" y="5041295"/>
            <a:ext cx="3952724" cy="827315"/>
          </a:xfrm>
          <a:custGeom>
            <a:avLst/>
            <a:gdLst>
              <a:gd name="connsiteX0" fmla="*/ 3952724 w 3952724"/>
              <a:gd name="connsiteY0" fmla="*/ 0 h 827315"/>
              <a:gd name="connsiteX1" fmla="*/ 2888343 w 3952724"/>
              <a:gd name="connsiteY1" fmla="*/ 14515 h 827315"/>
              <a:gd name="connsiteX2" fmla="*/ 2172305 w 3952724"/>
              <a:gd name="connsiteY2" fmla="*/ 43543 h 827315"/>
              <a:gd name="connsiteX3" fmla="*/ 1499809 w 3952724"/>
              <a:gd name="connsiteY3" fmla="*/ 116115 h 827315"/>
              <a:gd name="connsiteX4" fmla="*/ 938590 w 3952724"/>
              <a:gd name="connsiteY4" fmla="*/ 237067 h 827315"/>
              <a:gd name="connsiteX5" fmla="*/ 532190 w 3952724"/>
              <a:gd name="connsiteY5" fmla="*/ 449943 h 827315"/>
              <a:gd name="connsiteX6" fmla="*/ 0 w 3952724"/>
              <a:gd name="connsiteY6" fmla="*/ 827315 h 82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724" h="827315">
                <a:moveTo>
                  <a:pt x="3952724" y="0"/>
                </a:moveTo>
                <a:lnTo>
                  <a:pt x="2888343" y="14515"/>
                </a:lnTo>
                <a:cubicBezTo>
                  <a:pt x="2591607" y="21772"/>
                  <a:pt x="2403727" y="26610"/>
                  <a:pt x="2172305" y="43543"/>
                </a:cubicBezTo>
                <a:cubicBezTo>
                  <a:pt x="1940883" y="60476"/>
                  <a:pt x="1705428" y="83861"/>
                  <a:pt x="1499809" y="116115"/>
                </a:cubicBezTo>
                <a:cubicBezTo>
                  <a:pt x="1294190" y="148369"/>
                  <a:pt x="1099860" y="181429"/>
                  <a:pt x="938590" y="237067"/>
                </a:cubicBezTo>
                <a:cubicBezTo>
                  <a:pt x="777320" y="292705"/>
                  <a:pt x="688622" y="351568"/>
                  <a:pt x="532190" y="449943"/>
                </a:cubicBezTo>
                <a:cubicBezTo>
                  <a:pt x="375758" y="548318"/>
                  <a:pt x="187879" y="687816"/>
                  <a:pt x="0" y="827315"/>
                </a:cubicBezTo>
              </a:path>
            </a:pathLst>
          </a:custGeom>
          <a:noFill/>
          <a:ln w="190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Shape 4">
            <a:extLst>
              <a:ext uri="{FF2B5EF4-FFF2-40B4-BE49-F238E27FC236}">
                <a16:creationId xmlns:a16="http://schemas.microsoft.com/office/drawing/2014/main" id="{6F33696A-3776-4CBB-AFEF-890AE6F21DD3}"/>
              </a:ext>
            </a:extLst>
          </p:cNvPr>
          <p:cNvSpPr/>
          <p:nvPr/>
        </p:nvSpPr>
        <p:spPr>
          <a:xfrm>
            <a:off x="4165600" y="3822095"/>
            <a:ext cx="2660952" cy="1088572"/>
          </a:xfrm>
          <a:custGeom>
            <a:avLst/>
            <a:gdLst>
              <a:gd name="connsiteX0" fmla="*/ 2660952 w 2660952"/>
              <a:gd name="connsiteY0" fmla="*/ 1088572 h 1088572"/>
              <a:gd name="connsiteX1" fmla="*/ 1867505 w 2660952"/>
              <a:gd name="connsiteY1" fmla="*/ 1078895 h 1088572"/>
              <a:gd name="connsiteX2" fmla="*/ 1311124 w 2660952"/>
              <a:gd name="connsiteY2" fmla="*/ 1049867 h 1088572"/>
              <a:gd name="connsiteX3" fmla="*/ 962781 w 2660952"/>
              <a:gd name="connsiteY3" fmla="*/ 948267 h 1088572"/>
              <a:gd name="connsiteX4" fmla="*/ 599924 w 2660952"/>
              <a:gd name="connsiteY4" fmla="*/ 735391 h 1088572"/>
              <a:gd name="connsiteX5" fmla="*/ 285448 w 2660952"/>
              <a:gd name="connsiteY5" fmla="*/ 406400 h 1088572"/>
              <a:gd name="connsiteX6" fmla="*/ 0 w 2660952"/>
              <a:gd name="connsiteY6" fmla="*/ 0 h 108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0952" h="1088572">
                <a:moveTo>
                  <a:pt x="2660952" y="1088572"/>
                </a:moveTo>
                <a:lnTo>
                  <a:pt x="1867505" y="1078895"/>
                </a:lnTo>
                <a:cubicBezTo>
                  <a:pt x="1642534" y="1072444"/>
                  <a:pt x="1461911" y="1071638"/>
                  <a:pt x="1311124" y="1049867"/>
                </a:cubicBezTo>
                <a:cubicBezTo>
                  <a:pt x="1160337" y="1028096"/>
                  <a:pt x="1081314" y="1000680"/>
                  <a:pt x="962781" y="948267"/>
                </a:cubicBezTo>
                <a:cubicBezTo>
                  <a:pt x="844248" y="895854"/>
                  <a:pt x="712813" y="825702"/>
                  <a:pt x="599924" y="735391"/>
                </a:cubicBezTo>
                <a:cubicBezTo>
                  <a:pt x="487035" y="645080"/>
                  <a:pt x="385435" y="528965"/>
                  <a:pt x="285448" y="406400"/>
                </a:cubicBezTo>
                <a:cubicBezTo>
                  <a:pt x="185461" y="283835"/>
                  <a:pt x="92730" y="141917"/>
                  <a:pt x="0" y="0"/>
                </a:cubicBezTo>
              </a:path>
            </a:pathLst>
          </a:custGeom>
          <a:noFill/>
          <a:ln w="190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7E88FB66-02E2-4E7E-90D2-B7A267EF81CF}"/>
              </a:ext>
            </a:extLst>
          </p:cNvPr>
          <p:cNvSpPr txBox="1"/>
          <p:nvPr/>
        </p:nvSpPr>
        <p:spPr>
          <a:xfrm>
            <a:off x="3438483" y="2882016"/>
            <a:ext cx="3574111" cy="307777"/>
          </a:xfrm>
          <a:prstGeom prst="rect">
            <a:avLst/>
          </a:prstGeom>
          <a:noFill/>
        </p:spPr>
        <p:txBody>
          <a:bodyPr wrap="square" rtlCol="0">
            <a:spAutoFit/>
          </a:bodyPr>
          <a:lstStyle/>
          <a:p>
            <a:r>
              <a:rPr lang="en-AU" sz="1400" b="1" dirty="0"/>
              <a:t>Fractional Crystallization of Fe-silicates</a:t>
            </a:r>
          </a:p>
        </p:txBody>
      </p:sp>
      <p:sp>
        <p:nvSpPr>
          <p:cNvPr id="7" name="TextBox 6">
            <a:extLst>
              <a:ext uri="{FF2B5EF4-FFF2-40B4-BE49-F238E27FC236}">
                <a16:creationId xmlns:a16="http://schemas.microsoft.com/office/drawing/2014/main" id="{CCB96D69-14F7-46D9-BD53-04B3F4EF83B3}"/>
              </a:ext>
            </a:extLst>
          </p:cNvPr>
          <p:cNvSpPr txBox="1"/>
          <p:nvPr/>
        </p:nvSpPr>
        <p:spPr>
          <a:xfrm>
            <a:off x="3315491" y="5868610"/>
            <a:ext cx="3574111" cy="307777"/>
          </a:xfrm>
          <a:prstGeom prst="rect">
            <a:avLst/>
          </a:prstGeom>
          <a:noFill/>
        </p:spPr>
        <p:txBody>
          <a:bodyPr wrap="square" rtlCol="0">
            <a:spAutoFit/>
          </a:bodyPr>
          <a:lstStyle/>
          <a:p>
            <a:r>
              <a:rPr lang="en-AU" sz="1400" b="1" dirty="0"/>
              <a:t>Fractional Crystallization of Magnetite</a:t>
            </a:r>
          </a:p>
        </p:txBody>
      </p:sp>
      <p:sp>
        <p:nvSpPr>
          <p:cNvPr id="8" name="Freeform: Shape 7">
            <a:extLst>
              <a:ext uri="{FF2B5EF4-FFF2-40B4-BE49-F238E27FC236}">
                <a16:creationId xmlns:a16="http://schemas.microsoft.com/office/drawing/2014/main" id="{9FC3C543-BADE-4A8B-ABEE-F7978A21C46E}"/>
              </a:ext>
            </a:extLst>
          </p:cNvPr>
          <p:cNvSpPr/>
          <p:nvPr/>
        </p:nvSpPr>
        <p:spPr>
          <a:xfrm>
            <a:off x="3701143" y="3580190"/>
            <a:ext cx="1305987" cy="1104152"/>
          </a:xfrm>
          <a:custGeom>
            <a:avLst/>
            <a:gdLst>
              <a:gd name="connsiteX0" fmla="*/ 1146628 w 1305987"/>
              <a:gd name="connsiteY0" fmla="*/ 0 h 1104152"/>
              <a:gd name="connsiteX1" fmla="*/ 1272419 w 1305987"/>
              <a:gd name="connsiteY1" fmla="*/ 290286 h 1104152"/>
              <a:gd name="connsiteX2" fmla="*/ 1301447 w 1305987"/>
              <a:gd name="connsiteY2" fmla="*/ 657981 h 1104152"/>
              <a:gd name="connsiteX3" fmla="*/ 1195009 w 1305987"/>
              <a:gd name="connsiteY3" fmla="*/ 924077 h 1104152"/>
              <a:gd name="connsiteX4" fmla="*/ 1001486 w 1305987"/>
              <a:gd name="connsiteY4" fmla="*/ 1054705 h 1104152"/>
              <a:gd name="connsiteX5" fmla="*/ 783771 w 1305987"/>
              <a:gd name="connsiteY5" fmla="*/ 1103086 h 1104152"/>
              <a:gd name="connsiteX6" fmla="*/ 561219 w 1305987"/>
              <a:gd name="connsiteY6" fmla="*/ 1078896 h 1104152"/>
              <a:gd name="connsiteX7" fmla="*/ 328990 w 1305987"/>
              <a:gd name="connsiteY7" fmla="*/ 977296 h 1104152"/>
              <a:gd name="connsiteX8" fmla="*/ 154819 w 1305987"/>
              <a:gd name="connsiteY8" fmla="*/ 764420 h 1104152"/>
              <a:gd name="connsiteX9" fmla="*/ 33867 w 1305987"/>
              <a:gd name="connsiteY9" fmla="*/ 314477 h 1104152"/>
              <a:gd name="connsiteX10" fmla="*/ 0 w 1305987"/>
              <a:gd name="connsiteY10" fmla="*/ 149981 h 110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5987" h="1104152">
                <a:moveTo>
                  <a:pt x="1146628" y="0"/>
                </a:moveTo>
                <a:cubicBezTo>
                  <a:pt x="1196622" y="90311"/>
                  <a:pt x="1246616" y="180623"/>
                  <a:pt x="1272419" y="290286"/>
                </a:cubicBezTo>
                <a:cubicBezTo>
                  <a:pt x="1298222" y="399949"/>
                  <a:pt x="1314349" y="552349"/>
                  <a:pt x="1301447" y="657981"/>
                </a:cubicBezTo>
                <a:cubicBezTo>
                  <a:pt x="1288545" y="763613"/>
                  <a:pt x="1245002" y="857956"/>
                  <a:pt x="1195009" y="924077"/>
                </a:cubicBezTo>
                <a:cubicBezTo>
                  <a:pt x="1145016" y="990198"/>
                  <a:pt x="1070026" y="1024870"/>
                  <a:pt x="1001486" y="1054705"/>
                </a:cubicBezTo>
                <a:cubicBezTo>
                  <a:pt x="932946" y="1084540"/>
                  <a:pt x="857149" y="1099054"/>
                  <a:pt x="783771" y="1103086"/>
                </a:cubicBezTo>
                <a:cubicBezTo>
                  <a:pt x="710393" y="1107118"/>
                  <a:pt x="637016" y="1099861"/>
                  <a:pt x="561219" y="1078896"/>
                </a:cubicBezTo>
                <a:cubicBezTo>
                  <a:pt x="485422" y="1057931"/>
                  <a:pt x="396723" y="1029709"/>
                  <a:pt x="328990" y="977296"/>
                </a:cubicBezTo>
                <a:cubicBezTo>
                  <a:pt x="261257" y="924883"/>
                  <a:pt x="204006" y="874890"/>
                  <a:pt x="154819" y="764420"/>
                </a:cubicBezTo>
                <a:cubicBezTo>
                  <a:pt x="105632" y="653950"/>
                  <a:pt x="59670" y="416884"/>
                  <a:pt x="33867" y="314477"/>
                </a:cubicBezTo>
                <a:cubicBezTo>
                  <a:pt x="8064" y="212071"/>
                  <a:pt x="4032" y="181026"/>
                  <a:pt x="0" y="149981"/>
                </a:cubicBezTo>
              </a:path>
            </a:pathLst>
          </a:custGeom>
          <a:noFill/>
          <a:ln w="28575">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AA8101CE-3449-47C6-AE42-B1A1CFE453B7}"/>
              </a:ext>
            </a:extLst>
          </p:cNvPr>
          <p:cNvSpPr txBox="1"/>
          <p:nvPr/>
        </p:nvSpPr>
        <p:spPr>
          <a:xfrm>
            <a:off x="4945775" y="3426301"/>
            <a:ext cx="3574111" cy="307777"/>
          </a:xfrm>
          <a:prstGeom prst="rect">
            <a:avLst/>
          </a:prstGeom>
          <a:noFill/>
        </p:spPr>
        <p:txBody>
          <a:bodyPr wrap="square" rtlCol="0">
            <a:spAutoFit/>
          </a:bodyPr>
          <a:lstStyle/>
          <a:p>
            <a:r>
              <a:rPr lang="en-AU" sz="1400" b="1" dirty="0"/>
              <a:t>Field of porphyry Cu magmas</a:t>
            </a:r>
          </a:p>
        </p:txBody>
      </p:sp>
    </p:spTree>
    <p:extLst>
      <p:ext uri="{BB962C8B-B14F-4D97-AF65-F5344CB8AC3E}">
        <p14:creationId xmlns:p14="http://schemas.microsoft.com/office/powerpoint/2010/main" val="3959920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C5F6B4-09FE-4EEF-A223-DE754F905379}"/>
              </a:ext>
            </a:extLst>
          </p:cNvPr>
          <p:cNvPicPr>
            <a:picLocks noChangeAspect="1"/>
          </p:cNvPicPr>
          <p:nvPr/>
        </p:nvPicPr>
        <p:blipFill>
          <a:blip r:embed="rId2"/>
          <a:stretch>
            <a:fillRect/>
          </a:stretch>
        </p:blipFill>
        <p:spPr>
          <a:xfrm>
            <a:off x="2862262" y="2648101"/>
            <a:ext cx="6467475" cy="4019550"/>
          </a:xfrm>
          <a:prstGeom prst="rect">
            <a:avLst/>
          </a:prstGeom>
        </p:spPr>
      </p:pic>
      <p:sp>
        <p:nvSpPr>
          <p:cNvPr id="3" name="TextBox 2">
            <a:extLst>
              <a:ext uri="{FF2B5EF4-FFF2-40B4-BE49-F238E27FC236}">
                <a16:creationId xmlns:a16="http://schemas.microsoft.com/office/drawing/2014/main" id="{3FD7BE8C-B007-4670-BC35-7174138E4DE7}"/>
              </a:ext>
            </a:extLst>
          </p:cNvPr>
          <p:cNvSpPr txBox="1"/>
          <p:nvPr/>
        </p:nvSpPr>
        <p:spPr>
          <a:xfrm>
            <a:off x="485369" y="190534"/>
            <a:ext cx="11382479" cy="1292662"/>
          </a:xfrm>
          <a:prstGeom prst="rect">
            <a:avLst/>
          </a:prstGeom>
          <a:noFill/>
        </p:spPr>
        <p:txBody>
          <a:bodyPr wrap="square" rtlCol="0">
            <a:spAutoFit/>
          </a:bodyPr>
          <a:lstStyle/>
          <a:p>
            <a:r>
              <a:rPr lang="en-US" sz="2400" b="1" dirty="0"/>
              <a:t>Classifying rock compositions from 4 acid digest ICP-MS analyses; Case study</a:t>
            </a:r>
          </a:p>
          <a:p>
            <a:r>
              <a:rPr lang="en-US" dirty="0"/>
              <a:t>All of these melts plot on a spectrum from high Sr-low Y  to low Sr – high Y. This maps a transition from hydrous melting at high pressure where garnet is stable in the source region, all the plagioclase melts and high water content lowers the plagioclase liquidus, to low pressure melting where plagioclase is fractionating. </a:t>
            </a:r>
          </a:p>
        </p:txBody>
      </p:sp>
      <p:sp>
        <p:nvSpPr>
          <p:cNvPr id="4" name="Freeform: Shape 3">
            <a:extLst>
              <a:ext uri="{FF2B5EF4-FFF2-40B4-BE49-F238E27FC236}">
                <a16:creationId xmlns:a16="http://schemas.microsoft.com/office/drawing/2014/main" id="{CF3F6E31-574F-4D81-9772-4D6105E9FB08}"/>
              </a:ext>
            </a:extLst>
          </p:cNvPr>
          <p:cNvSpPr/>
          <p:nvPr/>
        </p:nvSpPr>
        <p:spPr>
          <a:xfrm>
            <a:off x="4226076" y="4291389"/>
            <a:ext cx="3993848" cy="1664305"/>
          </a:xfrm>
          <a:custGeom>
            <a:avLst/>
            <a:gdLst>
              <a:gd name="connsiteX0" fmla="*/ 0 w 2650671"/>
              <a:gd name="connsiteY0" fmla="*/ 0 h 1447800"/>
              <a:gd name="connsiteX1" fmla="*/ 185057 w 2650671"/>
              <a:gd name="connsiteY1" fmla="*/ 484414 h 1447800"/>
              <a:gd name="connsiteX2" fmla="*/ 446314 w 2650671"/>
              <a:gd name="connsiteY2" fmla="*/ 821871 h 1447800"/>
              <a:gd name="connsiteX3" fmla="*/ 778329 w 2650671"/>
              <a:gd name="connsiteY3" fmla="*/ 1083129 h 1447800"/>
              <a:gd name="connsiteX4" fmla="*/ 1306286 w 2650671"/>
              <a:gd name="connsiteY4" fmla="*/ 1295400 h 1447800"/>
              <a:gd name="connsiteX5" fmla="*/ 1915886 w 2650671"/>
              <a:gd name="connsiteY5" fmla="*/ 1382486 h 1447800"/>
              <a:gd name="connsiteX6" fmla="*/ 2650671 w 2650671"/>
              <a:gd name="connsiteY6"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0671" h="1447800">
                <a:moveTo>
                  <a:pt x="0" y="0"/>
                </a:moveTo>
                <a:cubicBezTo>
                  <a:pt x="55335" y="173718"/>
                  <a:pt x="110671" y="347436"/>
                  <a:pt x="185057" y="484414"/>
                </a:cubicBezTo>
                <a:cubicBezTo>
                  <a:pt x="259443" y="621393"/>
                  <a:pt x="347435" y="722085"/>
                  <a:pt x="446314" y="821871"/>
                </a:cubicBezTo>
                <a:cubicBezTo>
                  <a:pt x="545193" y="921657"/>
                  <a:pt x="635000" y="1004208"/>
                  <a:pt x="778329" y="1083129"/>
                </a:cubicBezTo>
                <a:cubicBezTo>
                  <a:pt x="921658" y="1162051"/>
                  <a:pt x="1116693" y="1245507"/>
                  <a:pt x="1306286" y="1295400"/>
                </a:cubicBezTo>
                <a:cubicBezTo>
                  <a:pt x="1495879" y="1345293"/>
                  <a:pt x="1691822" y="1357086"/>
                  <a:pt x="1915886" y="1382486"/>
                </a:cubicBezTo>
                <a:cubicBezTo>
                  <a:pt x="2139950" y="1407886"/>
                  <a:pt x="2395310" y="1427843"/>
                  <a:pt x="2650671" y="1447800"/>
                </a:cubicBezTo>
              </a:path>
            </a:pathLst>
          </a:custGeom>
          <a:noFill/>
          <a:ln w="28575">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B7F89FD1-7E99-4ED0-9F99-BA5FE0A03C2A}"/>
              </a:ext>
            </a:extLst>
          </p:cNvPr>
          <p:cNvSpPr txBox="1"/>
          <p:nvPr/>
        </p:nvSpPr>
        <p:spPr>
          <a:xfrm>
            <a:off x="4151747" y="3229139"/>
            <a:ext cx="3574111" cy="307777"/>
          </a:xfrm>
          <a:prstGeom prst="rect">
            <a:avLst/>
          </a:prstGeom>
          <a:noFill/>
        </p:spPr>
        <p:txBody>
          <a:bodyPr wrap="square" rtlCol="0">
            <a:spAutoFit/>
          </a:bodyPr>
          <a:lstStyle/>
          <a:p>
            <a:r>
              <a:rPr lang="en-AU" sz="1400" b="1" dirty="0"/>
              <a:t>High pressure melting of HBL-bearing source</a:t>
            </a:r>
          </a:p>
        </p:txBody>
      </p:sp>
      <p:sp>
        <p:nvSpPr>
          <p:cNvPr id="6" name="TextBox 5">
            <a:extLst>
              <a:ext uri="{FF2B5EF4-FFF2-40B4-BE49-F238E27FC236}">
                <a16:creationId xmlns:a16="http://schemas.microsoft.com/office/drawing/2014/main" id="{2DF026F7-5306-4AEE-BC20-9500AD42F30E}"/>
              </a:ext>
            </a:extLst>
          </p:cNvPr>
          <p:cNvSpPr txBox="1"/>
          <p:nvPr/>
        </p:nvSpPr>
        <p:spPr>
          <a:xfrm>
            <a:off x="7360020" y="5492559"/>
            <a:ext cx="1719808" cy="307777"/>
          </a:xfrm>
          <a:prstGeom prst="rect">
            <a:avLst/>
          </a:prstGeom>
          <a:noFill/>
        </p:spPr>
        <p:txBody>
          <a:bodyPr wrap="square" rtlCol="0">
            <a:spAutoFit/>
          </a:bodyPr>
          <a:lstStyle/>
          <a:p>
            <a:r>
              <a:rPr lang="en-AU" sz="1400" b="1" dirty="0"/>
              <a:t>Mid-crustal melting</a:t>
            </a:r>
          </a:p>
        </p:txBody>
      </p:sp>
      <p:sp>
        <p:nvSpPr>
          <p:cNvPr id="7" name="Freeform: Shape 6">
            <a:extLst>
              <a:ext uri="{FF2B5EF4-FFF2-40B4-BE49-F238E27FC236}">
                <a16:creationId xmlns:a16="http://schemas.microsoft.com/office/drawing/2014/main" id="{ADF65F47-F43D-4F52-9444-E229713C1010}"/>
              </a:ext>
            </a:extLst>
          </p:cNvPr>
          <p:cNvSpPr/>
          <p:nvPr/>
        </p:nvSpPr>
        <p:spPr>
          <a:xfrm rot="21183623">
            <a:off x="3602519" y="3986590"/>
            <a:ext cx="818742" cy="1422400"/>
          </a:xfrm>
          <a:custGeom>
            <a:avLst/>
            <a:gdLst>
              <a:gd name="connsiteX0" fmla="*/ 698548 w 818742"/>
              <a:gd name="connsiteY0" fmla="*/ 0 h 1249401"/>
              <a:gd name="connsiteX1" fmla="*/ 800148 w 818742"/>
              <a:gd name="connsiteY1" fmla="*/ 440267 h 1249401"/>
              <a:gd name="connsiteX2" fmla="*/ 809824 w 818742"/>
              <a:gd name="connsiteY2" fmla="*/ 730553 h 1249401"/>
              <a:gd name="connsiteX3" fmla="*/ 703386 w 818742"/>
              <a:gd name="connsiteY3" fmla="*/ 1141791 h 1249401"/>
              <a:gd name="connsiteX4" fmla="*/ 505024 w 818742"/>
              <a:gd name="connsiteY4" fmla="*/ 1248229 h 1249401"/>
              <a:gd name="connsiteX5" fmla="*/ 248605 w 818742"/>
              <a:gd name="connsiteY5" fmla="*/ 1170820 h 1249401"/>
              <a:gd name="connsiteX6" fmla="*/ 98624 w 818742"/>
              <a:gd name="connsiteY6" fmla="*/ 798286 h 1249401"/>
              <a:gd name="connsiteX7" fmla="*/ 21214 w 818742"/>
              <a:gd name="connsiteY7" fmla="*/ 425753 h 1249401"/>
              <a:gd name="connsiteX8" fmla="*/ 1862 w 818742"/>
              <a:gd name="connsiteY8" fmla="*/ 116115 h 1249401"/>
              <a:gd name="connsiteX9" fmla="*/ 1862 w 818742"/>
              <a:gd name="connsiteY9" fmla="*/ 48381 h 12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8742" h="1249401">
                <a:moveTo>
                  <a:pt x="698548" y="0"/>
                </a:moveTo>
                <a:cubicBezTo>
                  <a:pt x="740075" y="159254"/>
                  <a:pt x="781602" y="318508"/>
                  <a:pt x="800148" y="440267"/>
                </a:cubicBezTo>
                <a:cubicBezTo>
                  <a:pt x="818694" y="562026"/>
                  <a:pt x="825951" y="613632"/>
                  <a:pt x="809824" y="730553"/>
                </a:cubicBezTo>
                <a:cubicBezTo>
                  <a:pt x="793697" y="847474"/>
                  <a:pt x="754186" y="1055512"/>
                  <a:pt x="703386" y="1141791"/>
                </a:cubicBezTo>
                <a:cubicBezTo>
                  <a:pt x="652586" y="1228070"/>
                  <a:pt x="580821" y="1243391"/>
                  <a:pt x="505024" y="1248229"/>
                </a:cubicBezTo>
                <a:cubicBezTo>
                  <a:pt x="429227" y="1253067"/>
                  <a:pt x="316338" y="1245810"/>
                  <a:pt x="248605" y="1170820"/>
                </a:cubicBezTo>
                <a:cubicBezTo>
                  <a:pt x="180872" y="1095830"/>
                  <a:pt x="136522" y="922464"/>
                  <a:pt x="98624" y="798286"/>
                </a:cubicBezTo>
                <a:cubicBezTo>
                  <a:pt x="60726" y="674108"/>
                  <a:pt x="37341" y="539448"/>
                  <a:pt x="21214" y="425753"/>
                </a:cubicBezTo>
                <a:cubicBezTo>
                  <a:pt x="5087" y="312058"/>
                  <a:pt x="5087" y="179010"/>
                  <a:pt x="1862" y="116115"/>
                </a:cubicBezTo>
                <a:cubicBezTo>
                  <a:pt x="-1363" y="53220"/>
                  <a:pt x="249" y="50800"/>
                  <a:pt x="1862" y="48381"/>
                </a:cubicBezTo>
              </a:path>
            </a:pathLst>
          </a:custGeom>
          <a:noFill/>
          <a:ln w="1905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C3F80D58-A29B-499E-8FD9-B24D4BA142DB}"/>
              </a:ext>
            </a:extLst>
          </p:cNvPr>
          <p:cNvSpPr txBox="1"/>
          <p:nvPr/>
        </p:nvSpPr>
        <p:spPr>
          <a:xfrm>
            <a:off x="4504192" y="4363138"/>
            <a:ext cx="3574111" cy="307777"/>
          </a:xfrm>
          <a:prstGeom prst="rect">
            <a:avLst/>
          </a:prstGeom>
          <a:noFill/>
        </p:spPr>
        <p:txBody>
          <a:bodyPr wrap="square" rtlCol="0">
            <a:spAutoFit/>
          </a:bodyPr>
          <a:lstStyle/>
          <a:p>
            <a:r>
              <a:rPr lang="en-AU" sz="1400" b="1" dirty="0"/>
              <a:t>Field of porphyry Cu magmas</a:t>
            </a:r>
          </a:p>
        </p:txBody>
      </p:sp>
    </p:spTree>
    <p:extLst>
      <p:ext uri="{BB962C8B-B14F-4D97-AF65-F5344CB8AC3E}">
        <p14:creationId xmlns:p14="http://schemas.microsoft.com/office/powerpoint/2010/main" val="3550987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7DA672-490D-4646-99F2-4F6AB7933C7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65480" y="885826"/>
            <a:ext cx="4534672" cy="5263394"/>
          </a:xfrm>
          <a:prstGeom prst="rect">
            <a:avLst/>
          </a:prstGeom>
          <a:ln>
            <a:solidFill>
              <a:schemeClr val="tx1"/>
            </a:solidFill>
          </a:ln>
        </p:spPr>
      </p:pic>
      <p:sp>
        <p:nvSpPr>
          <p:cNvPr id="19" name="TextBox 18">
            <a:extLst>
              <a:ext uri="{FF2B5EF4-FFF2-40B4-BE49-F238E27FC236}">
                <a16:creationId xmlns:a16="http://schemas.microsoft.com/office/drawing/2014/main" id="{9AAE1EBA-7EBB-4AF1-8B06-D56D62E94DC1}"/>
              </a:ext>
            </a:extLst>
          </p:cNvPr>
          <p:cNvSpPr txBox="1"/>
          <p:nvPr/>
        </p:nvSpPr>
        <p:spPr>
          <a:xfrm>
            <a:off x="485369" y="190534"/>
            <a:ext cx="11382479" cy="461665"/>
          </a:xfrm>
          <a:prstGeom prst="rect">
            <a:avLst/>
          </a:prstGeom>
          <a:noFill/>
        </p:spPr>
        <p:txBody>
          <a:bodyPr wrap="square" rtlCol="0">
            <a:spAutoFit/>
          </a:bodyPr>
          <a:lstStyle/>
          <a:p>
            <a:r>
              <a:rPr lang="en-US" sz="2400" b="1" dirty="0"/>
              <a:t>Classifying rock compositions from 4 acid digest ICP-MS analyses; Case study</a:t>
            </a:r>
          </a:p>
        </p:txBody>
      </p:sp>
      <p:sp>
        <p:nvSpPr>
          <p:cNvPr id="20" name="TextBox 19">
            <a:extLst>
              <a:ext uri="{FF2B5EF4-FFF2-40B4-BE49-F238E27FC236}">
                <a16:creationId xmlns:a16="http://schemas.microsoft.com/office/drawing/2014/main" id="{620CE8B1-E473-47FE-9B2E-80AC53900393}"/>
              </a:ext>
            </a:extLst>
          </p:cNvPr>
          <p:cNvSpPr txBox="1"/>
          <p:nvPr/>
        </p:nvSpPr>
        <p:spPr>
          <a:xfrm>
            <a:off x="614438" y="1369451"/>
            <a:ext cx="5026781" cy="1754326"/>
          </a:xfrm>
          <a:prstGeom prst="rect">
            <a:avLst/>
          </a:prstGeom>
          <a:noFill/>
        </p:spPr>
        <p:txBody>
          <a:bodyPr wrap="square" rtlCol="0">
            <a:spAutoFit/>
          </a:bodyPr>
          <a:lstStyle/>
          <a:p>
            <a:r>
              <a:rPr lang="en-US" dirty="0"/>
              <a:t>This plot shows the classified rock compositions as a cross section. The red and pink </a:t>
            </a:r>
            <a:r>
              <a:rPr lang="en-US" dirty="0" err="1"/>
              <a:t>colours</a:t>
            </a:r>
            <a:r>
              <a:rPr lang="en-US" dirty="0"/>
              <a:t> are intrusions. The green, blue, yellow and orange are volcaniclastics. The volcaniclastics can be correlated from hole to hole and define volcanic stratigraphy.</a:t>
            </a:r>
          </a:p>
          <a:p>
            <a:endParaRPr lang="en-AU" dirty="0"/>
          </a:p>
        </p:txBody>
      </p:sp>
      <p:grpSp>
        <p:nvGrpSpPr>
          <p:cNvPr id="29" name="Group 28">
            <a:extLst>
              <a:ext uri="{FF2B5EF4-FFF2-40B4-BE49-F238E27FC236}">
                <a16:creationId xmlns:a16="http://schemas.microsoft.com/office/drawing/2014/main" id="{F7CA3A16-6F09-40A1-A906-E4C607E4F385}"/>
              </a:ext>
            </a:extLst>
          </p:cNvPr>
          <p:cNvGrpSpPr/>
          <p:nvPr/>
        </p:nvGrpSpPr>
        <p:grpSpPr>
          <a:xfrm>
            <a:off x="6104490" y="1461105"/>
            <a:ext cx="4842910" cy="5207609"/>
            <a:chOff x="6104490" y="1461105"/>
            <a:chExt cx="4842910" cy="5207609"/>
          </a:xfrm>
        </p:grpSpPr>
        <p:sp>
          <p:nvSpPr>
            <p:cNvPr id="3" name="Freeform: Shape 2">
              <a:extLst>
                <a:ext uri="{FF2B5EF4-FFF2-40B4-BE49-F238E27FC236}">
                  <a16:creationId xmlns:a16="http://schemas.microsoft.com/office/drawing/2014/main" id="{3685772F-E603-49AA-9C48-407AB49329BE}"/>
                </a:ext>
              </a:extLst>
            </p:cNvPr>
            <p:cNvSpPr/>
            <p:nvPr/>
          </p:nvSpPr>
          <p:spPr>
            <a:xfrm>
              <a:off x="7531100" y="1503181"/>
              <a:ext cx="3368675" cy="974907"/>
            </a:xfrm>
            <a:custGeom>
              <a:avLst/>
              <a:gdLst>
                <a:gd name="connsiteX0" fmla="*/ 0 w 3368675"/>
                <a:gd name="connsiteY0" fmla="*/ 974907 h 974907"/>
                <a:gd name="connsiteX1" fmla="*/ 339725 w 3368675"/>
                <a:gd name="connsiteY1" fmla="*/ 873307 h 974907"/>
                <a:gd name="connsiteX2" fmla="*/ 555625 w 3368675"/>
                <a:gd name="connsiteY2" fmla="*/ 727257 h 974907"/>
                <a:gd name="connsiteX3" fmla="*/ 774700 w 3368675"/>
                <a:gd name="connsiteY3" fmla="*/ 555807 h 974907"/>
                <a:gd name="connsiteX4" fmla="*/ 1435100 w 3368675"/>
                <a:gd name="connsiteY4" fmla="*/ 327207 h 974907"/>
                <a:gd name="connsiteX5" fmla="*/ 2092325 w 3368675"/>
                <a:gd name="connsiteY5" fmla="*/ 120832 h 974907"/>
                <a:gd name="connsiteX6" fmla="*/ 2286000 w 3368675"/>
                <a:gd name="connsiteY6" fmla="*/ 182 h 974907"/>
                <a:gd name="connsiteX7" fmla="*/ 2860675 w 3368675"/>
                <a:gd name="connsiteY7" fmla="*/ 146232 h 974907"/>
                <a:gd name="connsiteX8" fmla="*/ 3368675 w 3368675"/>
                <a:gd name="connsiteY8" fmla="*/ 301807 h 97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675" h="974907">
                  <a:moveTo>
                    <a:pt x="0" y="974907"/>
                  </a:moveTo>
                  <a:cubicBezTo>
                    <a:pt x="123560" y="944744"/>
                    <a:pt x="247121" y="914582"/>
                    <a:pt x="339725" y="873307"/>
                  </a:cubicBezTo>
                  <a:cubicBezTo>
                    <a:pt x="432329" y="832032"/>
                    <a:pt x="483129" y="780174"/>
                    <a:pt x="555625" y="727257"/>
                  </a:cubicBezTo>
                  <a:cubicBezTo>
                    <a:pt x="628121" y="674340"/>
                    <a:pt x="628121" y="622482"/>
                    <a:pt x="774700" y="555807"/>
                  </a:cubicBezTo>
                  <a:cubicBezTo>
                    <a:pt x="921279" y="489132"/>
                    <a:pt x="1215496" y="399703"/>
                    <a:pt x="1435100" y="327207"/>
                  </a:cubicBezTo>
                  <a:cubicBezTo>
                    <a:pt x="1654704" y="254711"/>
                    <a:pt x="1950508" y="175336"/>
                    <a:pt x="2092325" y="120832"/>
                  </a:cubicBezTo>
                  <a:cubicBezTo>
                    <a:pt x="2234142" y="66328"/>
                    <a:pt x="2157942" y="-4051"/>
                    <a:pt x="2286000" y="182"/>
                  </a:cubicBezTo>
                  <a:cubicBezTo>
                    <a:pt x="2414058" y="4415"/>
                    <a:pt x="2680229" y="95961"/>
                    <a:pt x="2860675" y="146232"/>
                  </a:cubicBezTo>
                  <a:cubicBezTo>
                    <a:pt x="3041121" y="196503"/>
                    <a:pt x="3204898" y="249155"/>
                    <a:pt x="3368675" y="30180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reeform: Shape 3">
              <a:extLst>
                <a:ext uri="{FF2B5EF4-FFF2-40B4-BE49-F238E27FC236}">
                  <a16:creationId xmlns:a16="http://schemas.microsoft.com/office/drawing/2014/main" id="{9B67C9AE-DA9D-4F05-BEB9-8C73C93B0054}"/>
                </a:ext>
              </a:extLst>
            </p:cNvPr>
            <p:cNvSpPr/>
            <p:nvPr/>
          </p:nvSpPr>
          <p:spPr>
            <a:xfrm>
              <a:off x="7537450" y="1782842"/>
              <a:ext cx="3365500" cy="1031796"/>
            </a:xfrm>
            <a:custGeom>
              <a:avLst/>
              <a:gdLst>
                <a:gd name="connsiteX0" fmla="*/ 0 w 3365500"/>
                <a:gd name="connsiteY0" fmla="*/ 1031796 h 1031796"/>
                <a:gd name="connsiteX1" fmla="*/ 349250 w 3365500"/>
                <a:gd name="connsiteY1" fmla="*/ 863521 h 1031796"/>
                <a:gd name="connsiteX2" fmla="*/ 774700 w 3365500"/>
                <a:gd name="connsiteY2" fmla="*/ 590471 h 1031796"/>
                <a:gd name="connsiteX3" fmla="*/ 1181100 w 3365500"/>
                <a:gd name="connsiteY3" fmla="*/ 425371 h 1031796"/>
                <a:gd name="connsiteX4" fmla="*/ 1511300 w 3365500"/>
                <a:gd name="connsiteY4" fmla="*/ 345996 h 1031796"/>
                <a:gd name="connsiteX5" fmla="*/ 2143125 w 3365500"/>
                <a:gd name="connsiteY5" fmla="*/ 85646 h 1031796"/>
                <a:gd name="connsiteX6" fmla="*/ 2282825 w 3365500"/>
                <a:gd name="connsiteY6" fmla="*/ 15796 h 1031796"/>
                <a:gd name="connsiteX7" fmla="*/ 2486025 w 3365500"/>
                <a:gd name="connsiteY7" fmla="*/ 12621 h 1031796"/>
                <a:gd name="connsiteX8" fmla="*/ 2854325 w 3365500"/>
                <a:gd name="connsiteY8" fmla="*/ 3096 h 1031796"/>
                <a:gd name="connsiteX9" fmla="*/ 3124200 w 3365500"/>
                <a:gd name="connsiteY9" fmla="*/ 72946 h 1031796"/>
                <a:gd name="connsiteX10" fmla="*/ 3365500 w 3365500"/>
                <a:gd name="connsiteY10" fmla="*/ 123746 h 103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5500" h="1031796">
                  <a:moveTo>
                    <a:pt x="0" y="1031796"/>
                  </a:moveTo>
                  <a:cubicBezTo>
                    <a:pt x="110066" y="984435"/>
                    <a:pt x="220133" y="937075"/>
                    <a:pt x="349250" y="863521"/>
                  </a:cubicBezTo>
                  <a:cubicBezTo>
                    <a:pt x="478367" y="789967"/>
                    <a:pt x="636058" y="663496"/>
                    <a:pt x="774700" y="590471"/>
                  </a:cubicBezTo>
                  <a:cubicBezTo>
                    <a:pt x="913342" y="517446"/>
                    <a:pt x="1058333" y="466117"/>
                    <a:pt x="1181100" y="425371"/>
                  </a:cubicBezTo>
                  <a:cubicBezTo>
                    <a:pt x="1303867" y="384625"/>
                    <a:pt x="1350962" y="402617"/>
                    <a:pt x="1511300" y="345996"/>
                  </a:cubicBezTo>
                  <a:cubicBezTo>
                    <a:pt x="1671638" y="289375"/>
                    <a:pt x="2014538" y="140679"/>
                    <a:pt x="2143125" y="85646"/>
                  </a:cubicBezTo>
                  <a:cubicBezTo>
                    <a:pt x="2271712" y="30613"/>
                    <a:pt x="2225675" y="27967"/>
                    <a:pt x="2282825" y="15796"/>
                  </a:cubicBezTo>
                  <a:cubicBezTo>
                    <a:pt x="2339975" y="3625"/>
                    <a:pt x="2486025" y="12621"/>
                    <a:pt x="2486025" y="12621"/>
                  </a:cubicBezTo>
                  <a:cubicBezTo>
                    <a:pt x="2581275" y="10504"/>
                    <a:pt x="2747963" y="-6958"/>
                    <a:pt x="2854325" y="3096"/>
                  </a:cubicBezTo>
                  <a:cubicBezTo>
                    <a:pt x="2960687" y="13150"/>
                    <a:pt x="3039004" y="52838"/>
                    <a:pt x="3124200" y="72946"/>
                  </a:cubicBezTo>
                  <a:cubicBezTo>
                    <a:pt x="3209396" y="93054"/>
                    <a:pt x="3287448" y="108400"/>
                    <a:pt x="3365500" y="12374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Shape 5">
              <a:extLst>
                <a:ext uri="{FF2B5EF4-FFF2-40B4-BE49-F238E27FC236}">
                  <a16:creationId xmlns:a16="http://schemas.microsoft.com/office/drawing/2014/main" id="{72E30CD6-681D-4B3E-A2E2-6917D874C6A0}"/>
                </a:ext>
              </a:extLst>
            </p:cNvPr>
            <p:cNvSpPr/>
            <p:nvPr/>
          </p:nvSpPr>
          <p:spPr>
            <a:xfrm>
              <a:off x="7543800" y="2948368"/>
              <a:ext cx="3365499" cy="1244220"/>
            </a:xfrm>
            <a:custGeom>
              <a:avLst/>
              <a:gdLst>
                <a:gd name="connsiteX0" fmla="*/ 0 w 3365499"/>
                <a:gd name="connsiteY0" fmla="*/ 1244220 h 1244220"/>
                <a:gd name="connsiteX1" fmla="*/ 962025 w 3365499"/>
                <a:gd name="connsiteY1" fmla="*/ 898145 h 1244220"/>
                <a:gd name="connsiteX2" fmla="*/ 1308100 w 3365499"/>
                <a:gd name="connsiteY2" fmla="*/ 752095 h 1244220"/>
                <a:gd name="connsiteX3" fmla="*/ 2263775 w 3365499"/>
                <a:gd name="connsiteY3" fmla="*/ 377445 h 1244220"/>
                <a:gd name="connsiteX4" fmla="*/ 2670175 w 3365499"/>
                <a:gd name="connsiteY4" fmla="*/ 259970 h 1244220"/>
                <a:gd name="connsiteX5" fmla="*/ 3270250 w 3365499"/>
                <a:gd name="connsiteY5" fmla="*/ 28195 h 1244220"/>
                <a:gd name="connsiteX6" fmla="*/ 3355975 w 3365499"/>
                <a:gd name="connsiteY6" fmla="*/ 12320 h 124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5499" h="1244220">
                  <a:moveTo>
                    <a:pt x="0" y="1244220"/>
                  </a:moveTo>
                  <a:lnTo>
                    <a:pt x="962025" y="898145"/>
                  </a:lnTo>
                  <a:cubicBezTo>
                    <a:pt x="1180042" y="816124"/>
                    <a:pt x="1308100" y="752095"/>
                    <a:pt x="1308100" y="752095"/>
                  </a:cubicBezTo>
                  <a:lnTo>
                    <a:pt x="2263775" y="377445"/>
                  </a:lnTo>
                  <a:cubicBezTo>
                    <a:pt x="2490787" y="295424"/>
                    <a:pt x="2502429" y="318178"/>
                    <a:pt x="2670175" y="259970"/>
                  </a:cubicBezTo>
                  <a:cubicBezTo>
                    <a:pt x="2837921" y="201762"/>
                    <a:pt x="3155950" y="69470"/>
                    <a:pt x="3270250" y="28195"/>
                  </a:cubicBezTo>
                  <a:cubicBezTo>
                    <a:pt x="3384550" y="-13080"/>
                    <a:pt x="3370262" y="-380"/>
                    <a:pt x="3355975" y="123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Shape 6">
              <a:extLst>
                <a:ext uri="{FF2B5EF4-FFF2-40B4-BE49-F238E27FC236}">
                  <a16:creationId xmlns:a16="http://schemas.microsoft.com/office/drawing/2014/main" id="{6E832744-657E-45AC-877C-FD1A6DDB0D6B}"/>
                </a:ext>
              </a:extLst>
            </p:cNvPr>
            <p:cNvSpPr/>
            <p:nvPr/>
          </p:nvSpPr>
          <p:spPr>
            <a:xfrm>
              <a:off x="7543800" y="3043238"/>
              <a:ext cx="3368675" cy="1260475"/>
            </a:xfrm>
            <a:custGeom>
              <a:avLst/>
              <a:gdLst>
                <a:gd name="connsiteX0" fmla="*/ 0 w 3368675"/>
                <a:gd name="connsiteY0" fmla="*/ 1260475 h 1260475"/>
                <a:gd name="connsiteX1" fmla="*/ 676275 w 3368675"/>
                <a:gd name="connsiteY1" fmla="*/ 1069975 h 1260475"/>
                <a:gd name="connsiteX2" fmla="*/ 1028700 w 3368675"/>
                <a:gd name="connsiteY2" fmla="*/ 895350 h 1260475"/>
                <a:gd name="connsiteX3" fmla="*/ 1327150 w 3368675"/>
                <a:gd name="connsiteY3" fmla="*/ 781050 h 1260475"/>
                <a:gd name="connsiteX4" fmla="*/ 2009775 w 3368675"/>
                <a:gd name="connsiteY4" fmla="*/ 463550 h 1260475"/>
                <a:gd name="connsiteX5" fmla="*/ 2435225 w 3368675"/>
                <a:gd name="connsiteY5" fmla="*/ 412750 h 1260475"/>
                <a:gd name="connsiteX6" fmla="*/ 2740025 w 3368675"/>
                <a:gd name="connsiteY6" fmla="*/ 320675 h 1260475"/>
                <a:gd name="connsiteX7" fmla="*/ 3368675 w 3368675"/>
                <a:gd name="connsiteY7" fmla="*/ 0 h 126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8675" h="1260475">
                  <a:moveTo>
                    <a:pt x="0" y="1260475"/>
                  </a:moveTo>
                  <a:cubicBezTo>
                    <a:pt x="252412" y="1195652"/>
                    <a:pt x="504825" y="1130829"/>
                    <a:pt x="676275" y="1069975"/>
                  </a:cubicBezTo>
                  <a:cubicBezTo>
                    <a:pt x="847725" y="1009121"/>
                    <a:pt x="920221" y="943504"/>
                    <a:pt x="1028700" y="895350"/>
                  </a:cubicBezTo>
                  <a:cubicBezTo>
                    <a:pt x="1137179" y="847196"/>
                    <a:pt x="1163638" y="853017"/>
                    <a:pt x="1327150" y="781050"/>
                  </a:cubicBezTo>
                  <a:cubicBezTo>
                    <a:pt x="1490662" y="709083"/>
                    <a:pt x="1825096" y="524933"/>
                    <a:pt x="2009775" y="463550"/>
                  </a:cubicBezTo>
                  <a:cubicBezTo>
                    <a:pt x="2194454" y="402167"/>
                    <a:pt x="2313517" y="436562"/>
                    <a:pt x="2435225" y="412750"/>
                  </a:cubicBezTo>
                  <a:cubicBezTo>
                    <a:pt x="2556933" y="388938"/>
                    <a:pt x="2584450" y="389467"/>
                    <a:pt x="2740025" y="320675"/>
                  </a:cubicBezTo>
                  <a:cubicBezTo>
                    <a:pt x="2895600" y="251883"/>
                    <a:pt x="3132137" y="125941"/>
                    <a:pt x="3368675"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Shape 7">
              <a:extLst>
                <a:ext uri="{FF2B5EF4-FFF2-40B4-BE49-F238E27FC236}">
                  <a16:creationId xmlns:a16="http://schemas.microsoft.com/office/drawing/2014/main" id="{43DE64FD-CA0E-4756-B285-617048408F42}"/>
                </a:ext>
              </a:extLst>
            </p:cNvPr>
            <p:cNvSpPr/>
            <p:nvPr/>
          </p:nvSpPr>
          <p:spPr>
            <a:xfrm>
              <a:off x="7543800" y="3484563"/>
              <a:ext cx="3403600" cy="1362075"/>
            </a:xfrm>
            <a:custGeom>
              <a:avLst/>
              <a:gdLst>
                <a:gd name="connsiteX0" fmla="*/ 0 w 3403600"/>
                <a:gd name="connsiteY0" fmla="*/ 1362075 h 1362075"/>
                <a:gd name="connsiteX1" fmla="*/ 917575 w 3403600"/>
                <a:gd name="connsiteY1" fmla="*/ 1085850 h 1362075"/>
                <a:gd name="connsiteX2" fmla="*/ 1546225 w 3403600"/>
                <a:gd name="connsiteY2" fmla="*/ 819150 h 1362075"/>
                <a:gd name="connsiteX3" fmla="*/ 1993900 w 3403600"/>
                <a:gd name="connsiteY3" fmla="*/ 644525 h 1362075"/>
                <a:gd name="connsiteX4" fmla="*/ 2238375 w 3403600"/>
                <a:gd name="connsiteY4" fmla="*/ 349250 h 1362075"/>
                <a:gd name="connsiteX5" fmla="*/ 2495550 w 3403600"/>
                <a:gd name="connsiteY5" fmla="*/ 149225 h 1362075"/>
                <a:gd name="connsiteX6" fmla="*/ 2698750 w 3403600"/>
                <a:gd name="connsiteY6" fmla="*/ 139700 h 1362075"/>
                <a:gd name="connsiteX7" fmla="*/ 2895600 w 3403600"/>
                <a:gd name="connsiteY7" fmla="*/ 165100 h 1362075"/>
                <a:gd name="connsiteX8" fmla="*/ 3403600 w 3403600"/>
                <a:gd name="connsiteY8" fmla="*/ 0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600" h="1362075">
                  <a:moveTo>
                    <a:pt x="0" y="1362075"/>
                  </a:moveTo>
                  <a:cubicBezTo>
                    <a:pt x="329935" y="1269206"/>
                    <a:pt x="659871" y="1176337"/>
                    <a:pt x="917575" y="1085850"/>
                  </a:cubicBezTo>
                  <a:cubicBezTo>
                    <a:pt x="1175279" y="995363"/>
                    <a:pt x="1366838" y="892704"/>
                    <a:pt x="1546225" y="819150"/>
                  </a:cubicBezTo>
                  <a:cubicBezTo>
                    <a:pt x="1725613" y="745596"/>
                    <a:pt x="1878542" y="722842"/>
                    <a:pt x="1993900" y="644525"/>
                  </a:cubicBezTo>
                  <a:cubicBezTo>
                    <a:pt x="2109258" y="566208"/>
                    <a:pt x="2154767" y="431800"/>
                    <a:pt x="2238375" y="349250"/>
                  </a:cubicBezTo>
                  <a:cubicBezTo>
                    <a:pt x="2321983" y="266700"/>
                    <a:pt x="2418821" y="184150"/>
                    <a:pt x="2495550" y="149225"/>
                  </a:cubicBezTo>
                  <a:cubicBezTo>
                    <a:pt x="2572279" y="114300"/>
                    <a:pt x="2632075" y="137054"/>
                    <a:pt x="2698750" y="139700"/>
                  </a:cubicBezTo>
                  <a:cubicBezTo>
                    <a:pt x="2765425" y="142346"/>
                    <a:pt x="2778125" y="188383"/>
                    <a:pt x="2895600" y="165100"/>
                  </a:cubicBezTo>
                  <a:cubicBezTo>
                    <a:pt x="3013075" y="141817"/>
                    <a:pt x="3208337" y="70908"/>
                    <a:pt x="340360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Shape 8">
              <a:extLst>
                <a:ext uri="{FF2B5EF4-FFF2-40B4-BE49-F238E27FC236}">
                  <a16:creationId xmlns:a16="http://schemas.microsoft.com/office/drawing/2014/main" id="{C1FB6117-BE10-4FC6-AA2E-035ABB3FB050}"/>
                </a:ext>
              </a:extLst>
            </p:cNvPr>
            <p:cNvSpPr/>
            <p:nvPr/>
          </p:nvSpPr>
          <p:spPr>
            <a:xfrm>
              <a:off x="7581900" y="4144069"/>
              <a:ext cx="3324225" cy="874019"/>
            </a:xfrm>
            <a:custGeom>
              <a:avLst/>
              <a:gdLst>
                <a:gd name="connsiteX0" fmla="*/ 0 w 3324225"/>
                <a:gd name="connsiteY0" fmla="*/ 874019 h 874019"/>
                <a:gd name="connsiteX1" fmla="*/ 1285875 w 3324225"/>
                <a:gd name="connsiteY1" fmla="*/ 499369 h 874019"/>
                <a:gd name="connsiteX2" fmla="*/ 1778000 w 3324225"/>
                <a:gd name="connsiteY2" fmla="*/ 416819 h 874019"/>
                <a:gd name="connsiteX3" fmla="*/ 2168525 w 3324225"/>
                <a:gd name="connsiteY3" fmla="*/ 385069 h 874019"/>
                <a:gd name="connsiteX4" fmla="*/ 2432050 w 3324225"/>
                <a:gd name="connsiteY4" fmla="*/ 175519 h 874019"/>
                <a:gd name="connsiteX5" fmla="*/ 2597150 w 3324225"/>
                <a:gd name="connsiteY5" fmla="*/ 7244 h 874019"/>
                <a:gd name="connsiteX6" fmla="*/ 2765425 w 3324225"/>
                <a:gd name="connsiteY6" fmla="*/ 42169 h 874019"/>
                <a:gd name="connsiteX7" fmla="*/ 2911475 w 3324225"/>
                <a:gd name="connsiteY7" fmla="*/ 146944 h 874019"/>
                <a:gd name="connsiteX8" fmla="*/ 3324225 w 3324225"/>
                <a:gd name="connsiteY8" fmla="*/ 29469 h 8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4225" h="874019">
                  <a:moveTo>
                    <a:pt x="0" y="874019"/>
                  </a:moveTo>
                  <a:cubicBezTo>
                    <a:pt x="494771" y="724794"/>
                    <a:pt x="989542" y="575569"/>
                    <a:pt x="1285875" y="499369"/>
                  </a:cubicBezTo>
                  <a:cubicBezTo>
                    <a:pt x="1582208" y="423169"/>
                    <a:pt x="1630892" y="435869"/>
                    <a:pt x="1778000" y="416819"/>
                  </a:cubicBezTo>
                  <a:cubicBezTo>
                    <a:pt x="1925108" y="397769"/>
                    <a:pt x="2059517" y="425286"/>
                    <a:pt x="2168525" y="385069"/>
                  </a:cubicBezTo>
                  <a:cubicBezTo>
                    <a:pt x="2277533" y="344852"/>
                    <a:pt x="2360612" y="238490"/>
                    <a:pt x="2432050" y="175519"/>
                  </a:cubicBezTo>
                  <a:cubicBezTo>
                    <a:pt x="2503488" y="112548"/>
                    <a:pt x="2541588" y="29469"/>
                    <a:pt x="2597150" y="7244"/>
                  </a:cubicBezTo>
                  <a:cubicBezTo>
                    <a:pt x="2652712" y="-14981"/>
                    <a:pt x="2713038" y="18886"/>
                    <a:pt x="2765425" y="42169"/>
                  </a:cubicBezTo>
                  <a:cubicBezTo>
                    <a:pt x="2817813" y="65452"/>
                    <a:pt x="2818342" y="149061"/>
                    <a:pt x="2911475" y="146944"/>
                  </a:cubicBezTo>
                  <a:cubicBezTo>
                    <a:pt x="3004608" y="144827"/>
                    <a:pt x="3164416" y="87148"/>
                    <a:pt x="3324225" y="2946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Shape 9">
              <a:extLst>
                <a:ext uri="{FF2B5EF4-FFF2-40B4-BE49-F238E27FC236}">
                  <a16:creationId xmlns:a16="http://schemas.microsoft.com/office/drawing/2014/main" id="{C2C15A1C-4645-498D-A6A6-104075DF16BB}"/>
                </a:ext>
              </a:extLst>
            </p:cNvPr>
            <p:cNvSpPr/>
            <p:nvPr/>
          </p:nvSpPr>
          <p:spPr>
            <a:xfrm>
              <a:off x="7715250" y="4522788"/>
              <a:ext cx="3181350" cy="869950"/>
            </a:xfrm>
            <a:custGeom>
              <a:avLst/>
              <a:gdLst>
                <a:gd name="connsiteX0" fmla="*/ 0 w 3181350"/>
                <a:gd name="connsiteY0" fmla="*/ 869950 h 869950"/>
                <a:gd name="connsiteX1" fmla="*/ 701675 w 3181350"/>
                <a:gd name="connsiteY1" fmla="*/ 644525 h 869950"/>
                <a:gd name="connsiteX2" fmla="*/ 1181100 w 3181350"/>
                <a:gd name="connsiteY2" fmla="*/ 523875 h 869950"/>
                <a:gd name="connsiteX3" fmla="*/ 1431925 w 3181350"/>
                <a:gd name="connsiteY3" fmla="*/ 460375 h 869950"/>
                <a:gd name="connsiteX4" fmla="*/ 1762125 w 3181350"/>
                <a:gd name="connsiteY4" fmla="*/ 482600 h 869950"/>
                <a:gd name="connsiteX5" fmla="*/ 1946275 w 3181350"/>
                <a:gd name="connsiteY5" fmla="*/ 536575 h 869950"/>
                <a:gd name="connsiteX6" fmla="*/ 2168525 w 3181350"/>
                <a:gd name="connsiteY6" fmla="*/ 628650 h 869950"/>
                <a:gd name="connsiteX7" fmla="*/ 2298700 w 3181350"/>
                <a:gd name="connsiteY7" fmla="*/ 561975 h 869950"/>
                <a:gd name="connsiteX8" fmla="*/ 2384425 w 3181350"/>
                <a:gd name="connsiteY8" fmla="*/ 346075 h 869950"/>
                <a:gd name="connsiteX9" fmla="*/ 2451100 w 3181350"/>
                <a:gd name="connsiteY9" fmla="*/ 104775 h 869950"/>
                <a:gd name="connsiteX10" fmla="*/ 2527300 w 3181350"/>
                <a:gd name="connsiteY10" fmla="*/ 28575 h 869950"/>
                <a:gd name="connsiteX11" fmla="*/ 2689225 w 3181350"/>
                <a:gd name="connsiteY11" fmla="*/ 57150 h 869950"/>
                <a:gd name="connsiteX12" fmla="*/ 2825750 w 3181350"/>
                <a:gd name="connsiteY12" fmla="*/ 111125 h 869950"/>
                <a:gd name="connsiteX13" fmla="*/ 3181350 w 3181350"/>
                <a:gd name="connsiteY13" fmla="*/ 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1350" h="869950">
                  <a:moveTo>
                    <a:pt x="0" y="869950"/>
                  </a:moveTo>
                  <a:cubicBezTo>
                    <a:pt x="252412" y="786077"/>
                    <a:pt x="504825" y="702204"/>
                    <a:pt x="701675" y="644525"/>
                  </a:cubicBezTo>
                  <a:cubicBezTo>
                    <a:pt x="898525" y="586846"/>
                    <a:pt x="1181100" y="523875"/>
                    <a:pt x="1181100" y="523875"/>
                  </a:cubicBezTo>
                  <a:cubicBezTo>
                    <a:pt x="1302808" y="493183"/>
                    <a:pt x="1335087" y="467254"/>
                    <a:pt x="1431925" y="460375"/>
                  </a:cubicBezTo>
                  <a:cubicBezTo>
                    <a:pt x="1528763" y="453496"/>
                    <a:pt x="1676400" y="469900"/>
                    <a:pt x="1762125" y="482600"/>
                  </a:cubicBezTo>
                  <a:cubicBezTo>
                    <a:pt x="1847850" y="495300"/>
                    <a:pt x="1878542" y="512233"/>
                    <a:pt x="1946275" y="536575"/>
                  </a:cubicBezTo>
                  <a:cubicBezTo>
                    <a:pt x="2014008" y="560917"/>
                    <a:pt x="2109788" y="624417"/>
                    <a:pt x="2168525" y="628650"/>
                  </a:cubicBezTo>
                  <a:cubicBezTo>
                    <a:pt x="2227262" y="632883"/>
                    <a:pt x="2262717" y="609071"/>
                    <a:pt x="2298700" y="561975"/>
                  </a:cubicBezTo>
                  <a:cubicBezTo>
                    <a:pt x="2334683" y="514879"/>
                    <a:pt x="2359025" y="422275"/>
                    <a:pt x="2384425" y="346075"/>
                  </a:cubicBezTo>
                  <a:cubicBezTo>
                    <a:pt x="2409825" y="269875"/>
                    <a:pt x="2427288" y="157692"/>
                    <a:pt x="2451100" y="104775"/>
                  </a:cubicBezTo>
                  <a:cubicBezTo>
                    <a:pt x="2474912" y="51858"/>
                    <a:pt x="2487613" y="36512"/>
                    <a:pt x="2527300" y="28575"/>
                  </a:cubicBezTo>
                  <a:cubicBezTo>
                    <a:pt x="2566987" y="20638"/>
                    <a:pt x="2639483" y="43392"/>
                    <a:pt x="2689225" y="57150"/>
                  </a:cubicBezTo>
                  <a:cubicBezTo>
                    <a:pt x="2738967" y="70908"/>
                    <a:pt x="2743729" y="120650"/>
                    <a:pt x="2825750" y="111125"/>
                  </a:cubicBezTo>
                  <a:cubicBezTo>
                    <a:pt x="2907771" y="101600"/>
                    <a:pt x="3044560" y="50800"/>
                    <a:pt x="318135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516409F0-58FC-4CB1-976B-E7EF08E3F2E0}"/>
                </a:ext>
              </a:extLst>
            </p:cNvPr>
            <p:cNvSpPr txBox="1"/>
            <p:nvPr/>
          </p:nvSpPr>
          <p:spPr>
            <a:xfrm>
              <a:off x="6583644" y="5972175"/>
              <a:ext cx="381836" cy="246221"/>
            </a:xfrm>
            <a:prstGeom prst="rect">
              <a:avLst/>
            </a:prstGeom>
            <a:noFill/>
          </p:spPr>
          <p:txBody>
            <a:bodyPr wrap="none" rtlCol="0">
              <a:spAutoFit/>
            </a:bodyPr>
            <a:lstStyle/>
            <a:p>
              <a:r>
                <a:rPr lang="en-AU" sz="1000" b="1" dirty="0"/>
                <a:t>600</a:t>
              </a:r>
            </a:p>
          </p:txBody>
        </p:sp>
        <p:sp>
          <p:nvSpPr>
            <p:cNvPr id="22" name="TextBox 21">
              <a:extLst>
                <a:ext uri="{FF2B5EF4-FFF2-40B4-BE49-F238E27FC236}">
                  <a16:creationId xmlns:a16="http://schemas.microsoft.com/office/drawing/2014/main" id="{FF5CBD13-7188-4D9C-9CA4-AC1A7CA6F423}"/>
                </a:ext>
              </a:extLst>
            </p:cNvPr>
            <p:cNvSpPr txBox="1"/>
            <p:nvPr/>
          </p:nvSpPr>
          <p:spPr>
            <a:xfrm>
              <a:off x="6562308" y="3708399"/>
              <a:ext cx="447558" cy="246221"/>
            </a:xfrm>
            <a:prstGeom prst="rect">
              <a:avLst/>
            </a:prstGeom>
            <a:noFill/>
          </p:spPr>
          <p:txBody>
            <a:bodyPr wrap="none" rtlCol="0">
              <a:spAutoFit/>
            </a:bodyPr>
            <a:lstStyle/>
            <a:p>
              <a:r>
                <a:rPr lang="en-AU" sz="1000" b="1" dirty="0"/>
                <a:t>1000</a:t>
              </a:r>
            </a:p>
          </p:txBody>
        </p:sp>
        <p:sp>
          <p:nvSpPr>
            <p:cNvPr id="23" name="TextBox 22">
              <a:extLst>
                <a:ext uri="{FF2B5EF4-FFF2-40B4-BE49-F238E27FC236}">
                  <a16:creationId xmlns:a16="http://schemas.microsoft.com/office/drawing/2014/main" id="{74DDC4B4-2959-4263-8863-291089979406}"/>
                </a:ext>
              </a:extLst>
            </p:cNvPr>
            <p:cNvSpPr txBox="1"/>
            <p:nvPr/>
          </p:nvSpPr>
          <p:spPr>
            <a:xfrm>
              <a:off x="6550783" y="1461105"/>
              <a:ext cx="447558" cy="246221"/>
            </a:xfrm>
            <a:prstGeom prst="rect">
              <a:avLst/>
            </a:prstGeom>
            <a:noFill/>
          </p:spPr>
          <p:txBody>
            <a:bodyPr wrap="none" rtlCol="0">
              <a:spAutoFit/>
            </a:bodyPr>
            <a:lstStyle/>
            <a:p>
              <a:r>
                <a:rPr lang="en-AU" sz="1000" b="1" dirty="0"/>
                <a:t>1400</a:t>
              </a:r>
            </a:p>
          </p:txBody>
        </p:sp>
        <p:sp>
          <p:nvSpPr>
            <p:cNvPr id="24" name="TextBox 23">
              <a:extLst>
                <a:ext uri="{FF2B5EF4-FFF2-40B4-BE49-F238E27FC236}">
                  <a16:creationId xmlns:a16="http://schemas.microsoft.com/office/drawing/2014/main" id="{FE18A419-7990-4C12-8C6A-CA73516E0FA3}"/>
                </a:ext>
              </a:extLst>
            </p:cNvPr>
            <p:cNvSpPr txBox="1"/>
            <p:nvPr/>
          </p:nvSpPr>
          <p:spPr>
            <a:xfrm>
              <a:off x="7828519" y="6213928"/>
              <a:ext cx="513282" cy="246221"/>
            </a:xfrm>
            <a:prstGeom prst="rect">
              <a:avLst/>
            </a:prstGeom>
            <a:noFill/>
          </p:spPr>
          <p:txBody>
            <a:bodyPr wrap="none" rtlCol="0">
              <a:spAutoFit/>
            </a:bodyPr>
            <a:lstStyle/>
            <a:p>
              <a:r>
                <a:rPr lang="en-AU" sz="1000" b="1" dirty="0"/>
                <a:t>35000</a:t>
              </a:r>
            </a:p>
          </p:txBody>
        </p:sp>
        <p:sp>
          <p:nvSpPr>
            <p:cNvPr id="25" name="TextBox 24">
              <a:extLst>
                <a:ext uri="{FF2B5EF4-FFF2-40B4-BE49-F238E27FC236}">
                  <a16:creationId xmlns:a16="http://schemas.microsoft.com/office/drawing/2014/main" id="{E24FA8F7-A263-4D00-9623-722AC01F06E1}"/>
                </a:ext>
              </a:extLst>
            </p:cNvPr>
            <p:cNvSpPr txBox="1"/>
            <p:nvPr/>
          </p:nvSpPr>
          <p:spPr>
            <a:xfrm>
              <a:off x="8958681" y="6213929"/>
              <a:ext cx="513282" cy="246221"/>
            </a:xfrm>
            <a:prstGeom prst="rect">
              <a:avLst/>
            </a:prstGeom>
            <a:noFill/>
          </p:spPr>
          <p:txBody>
            <a:bodyPr wrap="none" rtlCol="0">
              <a:spAutoFit/>
            </a:bodyPr>
            <a:lstStyle/>
            <a:p>
              <a:r>
                <a:rPr lang="en-AU" sz="1000" b="1" dirty="0"/>
                <a:t>35200</a:t>
              </a:r>
            </a:p>
          </p:txBody>
        </p:sp>
        <p:sp>
          <p:nvSpPr>
            <p:cNvPr id="26" name="TextBox 25">
              <a:extLst>
                <a:ext uri="{FF2B5EF4-FFF2-40B4-BE49-F238E27FC236}">
                  <a16:creationId xmlns:a16="http://schemas.microsoft.com/office/drawing/2014/main" id="{0E179F89-8056-4699-BCBF-B8397DA49521}"/>
                </a:ext>
              </a:extLst>
            </p:cNvPr>
            <p:cNvSpPr txBox="1"/>
            <p:nvPr/>
          </p:nvSpPr>
          <p:spPr>
            <a:xfrm>
              <a:off x="10088843" y="6213930"/>
              <a:ext cx="513282" cy="246221"/>
            </a:xfrm>
            <a:prstGeom prst="rect">
              <a:avLst/>
            </a:prstGeom>
            <a:noFill/>
          </p:spPr>
          <p:txBody>
            <a:bodyPr wrap="none" rtlCol="0">
              <a:spAutoFit/>
            </a:bodyPr>
            <a:lstStyle/>
            <a:p>
              <a:r>
                <a:rPr lang="en-AU" sz="1000" b="1" dirty="0"/>
                <a:t>35400</a:t>
              </a:r>
            </a:p>
          </p:txBody>
        </p:sp>
        <p:sp>
          <p:nvSpPr>
            <p:cNvPr id="27" name="TextBox 26">
              <a:extLst>
                <a:ext uri="{FF2B5EF4-FFF2-40B4-BE49-F238E27FC236}">
                  <a16:creationId xmlns:a16="http://schemas.microsoft.com/office/drawing/2014/main" id="{BA46E441-11DD-4284-A7D5-ABA44CDB1246}"/>
                </a:ext>
              </a:extLst>
            </p:cNvPr>
            <p:cNvSpPr txBox="1"/>
            <p:nvPr/>
          </p:nvSpPr>
          <p:spPr>
            <a:xfrm>
              <a:off x="6104490" y="3043238"/>
              <a:ext cx="681597" cy="246221"/>
            </a:xfrm>
            <a:prstGeom prst="rect">
              <a:avLst/>
            </a:prstGeom>
            <a:noFill/>
          </p:spPr>
          <p:txBody>
            <a:bodyPr wrap="none" rtlCol="0">
              <a:spAutoFit/>
            </a:bodyPr>
            <a:lstStyle/>
            <a:p>
              <a:r>
                <a:rPr lang="en-AU" sz="1000" b="1" dirty="0"/>
                <a:t>Elevation</a:t>
              </a:r>
            </a:p>
          </p:txBody>
        </p:sp>
        <p:sp>
          <p:nvSpPr>
            <p:cNvPr id="28" name="TextBox 27">
              <a:extLst>
                <a:ext uri="{FF2B5EF4-FFF2-40B4-BE49-F238E27FC236}">
                  <a16:creationId xmlns:a16="http://schemas.microsoft.com/office/drawing/2014/main" id="{C6D1DD9F-E6FE-4BA2-9BE2-2B3B70AF1ED2}"/>
                </a:ext>
              </a:extLst>
            </p:cNvPr>
            <p:cNvSpPr txBox="1"/>
            <p:nvPr/>
          </p:nvSpPr>
          <p:spPr>
            <a:xfrm>
              <a:off x="8958681" y="6422493"/>
              <a:ext cx="405880" cy="246221"/>
            </a:xfrm>
            <a:prstGeom prst="rect">
              <a:avLst/>
            </a:prstGeom>
            <a:noFill/>
          </p:spPr>
          <p:txBody>
            <a:bodyPr wrap="none" rtlCol="0">
              <a:spAutoFit/>
            </a:bodyPr>
            <a:lstStyle/>
            <a:p>
              <a:r>
                <a:rPr lang="en-AU" sz="1000" b="1" dirty="0"/>
                <a:t>East</a:t>
              </a:r>
            </a:p>
          </p:txBody>
        </p:sp>
      </p:grpSp>
    </p:spTree>
    <p:extLst>
      <p:ext uri="{BB962C8B-B14F-4D97-AF65-F5344CB8AC3E}">
        <p14:creationId xmlns:p14="http://schemas.microsoft.com/office/powerpoint/2010/main" val="34097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412E73-14CB-407F-A30B-7C8C5743D126}"/>
              </a:ext>
            </a:extLst>
          </p:cNvPr>
          <p:cNvSpPr txBox="1"/>
          <p:nvPr/>
        </p:nvSpPr>
        <p:spPr>
          <a:xfrm>
            <a:off x="630512" y="577582"/>
            <a:ext cx="10879317" cy="3970318"/>
          </a:xfrm>
          <a:prstGeom prst="rect">
            <a:avLst/>
          </a:prstGeom>
          <a:noFill/>
        </p:spPr>
        <p:txBody>
          <a:bodyPr wrap="square" rtlCol="0">
            <a:spAutoFit/>
          </a:bodyPr>
          <a:lstStyle/>
          <a:p>
            <a:r>
              <a:rPr lang="en-US" sz="3600" b="1" dirty="0"/>
              <a:t>Conclusions</a:t>
            </a:r>
          </a:p>
          <a:p>
            <a:endParaRPr lang="en-US" sz="2400" b="1" dirty="0"/>
          </a:p>
          <a:p>
            <a:r>
              <a:rPr lang="en-US" sz="2400" dirty="0"/>
              <a:t>It is difficult to consistently log lithology, especially in very altered rocks.</a:t>
            </a:r>
          </a:p>
          <a:p>
            <a:endParaRPr lang="en-US" sz="2400" dirty="0"/>
          </a:p>
          <a:p>
            <a:r>
              <a:rPr lang="en-US" sz="2400" dirty="0"/>
              <a:t>Immobile trace element chemistry provides quantitative data that can significantly improve the accuracy and consistence of logging; </a:t>
            </a:r>
            <a:r>
              <a:rPr lang="en-US" sz="2400" i="1" dirty="0"/>
              <a:t>note, this is an aid to logging, it does not replace logging.</a:t>
            </a:r>
            <a:endParaRPr lang="en-US" sz="2400" dirty="0"/>
          </a:p>
          <a:p>
            <a:endParaRPr lang="en-US" sz="2400" dirty="0"/>
          </a:p>
          <a:p>
            <a:r>
              <a:rPr lang="en-US" sz="2400" dirty="0"/>
              <a:t>Consistent logging will lead to better geological interpretations, more reliable resource models, and better classification of ore-types.</a:t>
            </a:r>
          </a:p>
        </p:txBody>
      </p:sp>
    </p:spTree>
    <p:extLst>
      <p:ext uri="{BB962C8B-B14F-4D97-AF65-F5344CB8AC3E}">
        <p14:creationId xmlns:p14="http://schemas.microsoft.com/office/powerpoint/2010/main" val="1788846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idx="4294967295"/>
          </p:nvPr>
        </p:nvSpPr>
        <p:spPr>
          <a:xfrm>
            <a:off x="302640" y="3036975"/>
            <a:ext cx="11889361" cy="1164167"/>
          </a:xfrm>
        </p:spPr>
        <p:txBody>
          <a:bodyPr>
            <a:normAutofit fontScale="90000"/>
          </a:bodyPr>
          <a:lstStyle/>
          <a:p>
            <a:r>
              <a:rPr lang="en-CA" sz="5067" b="1" dirty="0">
                <a:latin typeface="+mn-lt"/>
              </a:rPr>
              <a:t>Classifying alteration mineralogy from major elements</a:t>
            </a:r>
          </a:p>
        </p:txBody>
      </p:sp>
      <p:sp>
        <p:nvSpPr>
          <p:cNvPr id="4" name="Subtitle 2">
            <a:extLst>
              <a:ext uri="{FF2B5EF4-FFF2-40B4-BE49-F238E27FC236}">
                <a16:creationId xmlns:a16="http://schemas.microsoft.com/office/drawing/2014/main" id="{BD13F6C4-0F32-414C-9CE0-CB2AD1841117}"/>
              </a:ext>
            </a:extLst>
          </p:cNvPr>
          <p:cNvSpPr txBox="1">
            <a:spLocks/>
          </p:cNvSpPr>
          <p:nvPr/>
        </p:nvSpPr>
        <p:spPr>
          <a:xfrm>
            <a:off x="302641" y="5966814"/>
            <a:ext cx="11508360" cy="815975"/>
          </a:xfrm>
          <a:prstGeom prst="rect">
            <a:avLst/>
          </a:prstGeom>
        </p:spPr>
        <p:txBody>
          <a:bodyPr vert="horz" lIns="121920" tIns="60960" rIns="121920" bIns="6096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CA" sz="3733" b="1" dirty="0">
                <a:solidFill>
                  <a:srgbClr val="C00000"/>
                </a:solidFill>
              </a:rPr>
              <a:t>Master of Economic Geology Short Course: </a:t>
            </a:r>
            <a:r>
              <a:rPr lang="en-CA" sz="3733" b="1" dirty="0" err="1">
                <a:solidFill>
                  <a:srgbClr val="C00000"/>
                </a:solidFill>
              </a:rPr>
              <a:t>Geometallurgy</a:t>
            </a:r>
            <a:r>
              <a:rPr lang="en-CA" sz="3733" b="1" dirty="0">
                <a:solidFill>
                  <a:srgbClr val="C00000"/>
                </a:solidFill>
              </a:rPr>
              <a:t> </a:t>
            </a:r>
          </a:p>
          <a:p>
            <a:pPr algn="l"/>
            <a:r>
              <a:rPr lang="en-CA" sz="3733" b="1" dirty="0">
                <a:solidFill>
                  <a:srgbClr val="C00000"/>
                </a:solidFill>
              </a:rPr>
              <a:t>November 4 – 15, 2019</a:t>
            </a:r>
          </a:p>
        </p:txBody>
      </p:sp>
    </p:spTree>
    <p:extLst>
      <p:ext uri="{BB962C8B-B14F-4D97-AF65-F5344CB8AC3E}">
        <p14:creationId xmlns:p14="http://schemas.microsoft.com/office/powerpoint/2010/main" val="2851507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412E73-14CB-407F-A30B-7C8C5743D126}"/>
              </a:ext>
            </a:extLst>
          </p:cNvPr>
          <p:cNvSpPr txBox="1"/>
          <p:nvPr/>
        </p:nvSpPr>
        <p:spPr>
          <a:xfrm>
            <a:off x="630512" y="577582"/>
            <a:ext cx="10879317" cy="5940088"/>
          </a:xfrm>
          <a:prstGeom prst="rect">
            <a:avLst/>
          </a:prstGeom>
          <a:noFill/>
        </p:spPr>
        <p:txBody>
          <a:bodyPr wrap="square" rtlCol="0">
            <a:spAutoFit/>
          </a:bodyPr>
          <a:lstStyle/>
          <a:p>
            <a:r>
              <a:rPr lang="en-US" sz="4400" b="1" dirty="0"/>
              <a:t>Introduction</a:t>
            </a:r>
          </a:p>
          <a:p>
            <a:endParaRPr lang="en-US" sz="2400" b="1" dirty="0"/>
          </a:p>
          <a:p>
            <a:r>
              <a:rPr lang="en-US" sz="2400" dirty="0"/>
              <a:t>Resource geologists tend to focus on </a:t>
            </a:r>
            <a:r>
              <a:rPr lang="en-US" sz="2400" dirty="0" err="1"/>
              <a:t>tonnes</a:t>
            </a:r>
            <a:r>
              <a:rPr lang="en-US" sz="2400" dirty="0"/>
              <a:t> and grade.</a:t>
            </a:r>
          </a:p>
          <a:p>
            <a:endParaRPr lang="en-US" sz="2400" dirty="0"/>
          </a:p>
          <a:p>
            <a:r>
              <a:rPr lang="en-US" sz="2400" dirty="0"/>
              <a:t>Orebodies are </a:t>
            </a:r>
            <a:r>
              <a:rPr lang="en-US" sz="2400" i="1" dirty="0"/>
              <a:t>never</a:t>
            </a:r>
            <a:r>
              <a:rPr lang="en-US" sz="2400" dirty="0"/>
              <a:t> homogenous.</a:t>
            </a:r>
          </a:p>
          <a:p>
            <a:endParaRPr lang="en-US" sz="2400" dirty="0"/>
          </a:p>
          <a:p>
            <a:r>
              <a:rPr lang="en-US" sz="2400" dirty="0"/>
              <a:t>Variable gangue mineralogy causes a range of Bond work index, power consumption for crushing and grinding, variable mill throughput rates, hence variable cash-flow.</a:t>
            </a:r>
          </a:p>
          <a:p>
            <a:endParaRPr lang="en-US" sz="2400" dirty="0"/>
          </a:p>
          <a:p>
            <a:r>
              <a:rPr lang="en-US" sz="2400" dirty="0"/>
              <a:t>Variable sulfide mineralogy affects recoveries of economic metals.</a:t>
            </a:r>
          </a:p>
          <a:p>
            <a:endParaRPr lang="en-US" sz="2400" dirty="0"/>
          </a:p>
          <a:p>
            <a:r>
              <a:rPr lang="en-US" sz="2400" dirty="0"/>
              <a:t>Resource geologists </a:t>
            </a:r>
            <a:r>
              <a:rPr lang="en-US" sz="2400" i="1" dirty="0"/>
              <a:t>should</a:t>
            </a:r>
            <a:r>
              <a:rPr lang="en-US" sz="2400" dirty="0"/>
              <a:t> be routinely collecting data that maps the silicate gangue and sulfides spatially, so that engineers and </a:t>
            </a:r>
            <a:r>
              <a:rPr lang="en-US" sz="2400" dirty="0" err="1"/>
              <a:t>mets</a:t>
            </a:r>
            <a:r>
              <a:rPr lang="en-US" sz="2400" dirty="0"/>
              <a:t> can test and predict the full range of variability in the orebody. </a:t>
            </a:r>
          </a:p>
          <a:p>
            <a:r>
              <a:rPr lang="en-US" sz="2400" dirty="0"/>
              <a:t> </a:t>
            </a:r>
          </a:p>
        </p:txBody>
      </p:sp>
    </p:spTree>
    <p:extLst>
      <p:ext uri="{BB962C8B-B14F-4D97-AF65-F5344CB8AC3E}">
        <p14:creationId xmlns:p14="http://schemas.microsoft.com/office/powerpoint/2010/main" val="3529048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E3F494-296B-46AD-B649-84A8CC86E353}"/>
              </a:ext>
            </a:extLst>
          </p:cNvPr>
          <p:cNvSpPr txBox="1"/>
          <p:nvPr/>
        </p:nvSpPr>
        <p:spPr>
          <a:xfrm>
            <a:off x="4051868" y="802764"/>
            <a:ext cx="6801221" cy="646331"/>
          </a:xfrm>
          <a:prstGeom prst="rect">
            <a:avLst/>
          </a:prstGeom>
          <a:noFill/>
        </p:spPr>
        <p:txBody>
          <a:bodyPr wrap="none" rtlCol="0">
            <a:spAutoFit/>
          </a:bodyPr>
          <a:lstStyle/>
          <a:p>
            <a:r>
              <a:rPr lang="en-AU" sz="3600" b="1" dirty="0"/>
              <a:t>Alteration Mineralogy from Assays</a:t>
            </a:r>
          </a:p>
        </p:txBody>
      </p:sp>
      <p:pic>
        <p:nvPicPr>
          <p:cNvPr id="8" name="Picture 7" descr="A close up of a stone wall&#10;&#10;Description automatically generated">
            <a:extLst>
              <a:ext uri="{FF2B5EF4-FFF2-40B4-BE49-F238E27FC236}">
                <a16:creationId xmlns:a16="http://schemas.microsoft.com/office/drawing/2014/main" id="{4883B7EC-2BAC-4C21-B5DF-C94FC047C5D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16200000">
            <a:off x="-2149536" y="2149536"/>
            <a:ext cx="6897491" cy="2598420"/>
          </a:xfrm>
          <a:prstGeom prst="rect">
            <a:avLst/>
          </a:prstGeom>
        </p:spPr>
      </p:pic>
      <p:pic>
        <p:nvPicPr>
          <p:cNvPr id="7" name="Picture 6">
            <a:extLst>
              <a:ext uri="{FF2B5EF4-FFF2-40B4-BE49-F238E27FC236}">
                <a16:creationId xmlns:a16="http://schemas.microsoft.com/office/drawing/2014/main" id="{5879A120-12AF-447B-876C-46CA1674D07F}"/>
              </a:ext>
            </a:extLst>
          </p:cNvPr>
          <p:cNvPicPr>
            <a:picLocks noChangeAspect="1"/>
          </p:cNvPicPr>
          <p:nvPr/>
        </p:nvPicPr>
        <p:blipFill>
          <a:blip r:embed="rId3"/>
          <a:stretch>
            <a:fillRect/>
          </a:stretch>
        </p:blipFill>
        <p:spPr>
          <a:xfrm>
            <a:off x="4697046" y="1767790"/>
            <a:ext cx="5940000" cy="4037910"/>
          </a:xfrm>
          <a:prstGeom prst="rect">
            <a:avLst/>
          </a:prstGeom>
        </p:spPr>
      </p:pic>
      <p:sp>
        <p:nvSpPr>
          <p:cNvPr id="9" name="Oval 8">
            <a:extLst>
              <a:ext uri="{FF2B5EF4-FFF2-40B4-BE49-F238E27FC236}">
                <a16:creationId xmlns:a16="http://schemas.microsoft.com/office/drawing/2014/main" id="{F13609AB-9643-496C-A1C7-2E467113316C}"/>
              </a:ext>
            </a:extLst>
          </p:cNvPr>
          <p:cNvSpPr/>
          <p:nvPr/>
        </p:nvSpPr>
        <p:spPr>
          <a:xfrm>
            <a:off x="6088743" y="3913461"/>
            <a:ext cx="1155560" cy="77372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FC9DE672-3DCD-4EA3-9BD1-44F466E4ACA2}"/>
              </a:ext>
            </a:extLst>
          </p:cNvPr>
          <p:cNvSpPr/>
          <p:nvPr/>
        </p:nvSpPr>
        <p:spPr>
          <a:xfrm>
            <a:off x="5340141" y="3978775"/>
            <a:ext cx="311499" cy="70840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a:extLst>
              <a:ext uri="{FF2B5EF4-FFF2-40B4-BE49-F238E27FC236}">
                <a16:creationId xmlns:a16="http://schemas.microsoft.com/office/drawing/2014/main" id="{276C7881-3CF9-4D2A-9018-35C9AFB1380C}"/>
              </a:ext>
            </a:extLst>
          </p:cNvPr>
          <p:cNvSpPr/>
          <p:nvPr/>
        </p:nvSpPr>
        <p:spPr>
          <a:xfrm>
            <a:off x="5340141" y="4538032"/>
            <a:ext cx="311499" cy="70840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1BD26649-0CA1-423D-BBD0-F2568A647032}"/>
              </a:ext>
            </a:extLst>
          </p:cNvPr>
          <p:cNvSpPr txBox="1"/>
          <p:nvPr/>
        </p:nvSpPr>
        <p:spPr>
          <a:xfrm>
            <a:off x="7108651" y="3786745"/>
            <a:ext cx="2026389" cy="276999"/>
          </a:xfrm>
          <a:prstGeom prst="rect">
            <a:avLst/>
          </a:prstGeom>
          <a:noFill/>
        </p:spPr>
        <p:txBody>
          <a:bodyPr wrap="none" rtlCol="0">
            <a:spAutoFit/>
          </a:bodyPr>
          <a:lstStyle/>
          <a:p>
            <a:r>
              <a:rPr lang="en-AU" sz="1200" b="1" dirty="0"/>
              <a:t>Gold with potassic alteration</a:t>
            </a:r>
          </a:p>
        </p:txBody>
      </p:sp>
      <p:sp>
        <p:nvSpPr>
          <p:cNvPr id="13" name="TextBox 12">
            <a:extLst>
              <a:ext uri="{FF2B5EF4-FFF2-40B4-BE49-F238E27FC236}">
                <a16:creationId xmlns:a16="http://schemas.microsoft.com/office/drawing/2014/main" id="{439E706A-A94A-45AF-8EC0-5B56A26975B5}"/>
              </a:ext>
            </a:extLst>
          </p:cNvPr>
          <p:cNvSpPr txBox="1"/>
          <p:nvPr/>
        </p:nvSpPr>
        <p:spPr>
          <a:xfrm>
            <a:off x="3642276" y="4090821"/>
            <a:ext cx="1635063" cy="276999"/>
          </a:xfrm>
          <a:prstGeom prst="rect">
            <a:avLst/>
          </a:prstGeom>
          <a:solidFill>
            <a:schemeClr val="bg1"/>
          </a:solidFill>
        </p:spPr>
        <p:txBody>
          <a:bodyPr wrap="none" rtlCol="0">
            <a:spAutoFit/>
          </a:bodyPr>
          <a:lstStyle/>
          <a:p>
            <a:r>
              <a:rPr lang="en-AU" sz="1200" b="1" dirty="0"/>
              <a:t>Gold with intense illite</a:t>
            </a:r>
          </a:p>
        </p:txBody>
      </p:sp>
      <p:sp>
        <p:nvSpPr>
          <p:cNvPr id="14" name="TextBox 13">
            <a:extLst>
              <a:ext uri="{FF2B5EF4-FFF2-40B4-BE49-F238E27FC236}">
                <a16:creationId xmlns:a16="http://schemas.microsoft.com/office/drawing/2014/main" id="{6F454B74-53C7-48B0-85C2-27835D87B154}"/>
              </a:ext>
            </a:extLst>
          </p:cNvPr>
          <p:cNvSpPr txBox="1"/>
          <p:nvPr/>
        </p:nvSpPr>
        <p:spPr>
          <a:xfrm>
            <a:off x="3642277" y="4753736"/>
            <a:ext cx="1491874" cy="461665"/>
          </a:xfrm>
          <a:prstGeom prst="rect">
            <a:avLst/>
          </a:prstGeom>
          <a:solidFill>
            <a:schemeClr val="bg1"/>
          </a:solidFill>
        </p:spPr>
        <p:txBody>
          <a:bodyPr wrap="square" rtlCol="0">
            <a:spAutoFit/>
          </a:bodyPr>
          <a:lstStyle/>
          <a:p>
            <a:r>
              <a:rPr lang="en-AU" sz="1200" b="1" dirty="0"/>
              <a:t>Gold with intense clay alteration</a:t>
            </a:r>
          </a:p>
        </p:txBody>
      </p:sp>
      <p:sp>
        <p:nvSpPr>
          <p:cNvPr id="15" name="TextBox 14">
            <a:extLst>
              <a:ext uri="{FF2B5EF4-FFF2-40B4-BE49-F238E27FC236}">
                <a16:creationId xmlns:a16="http://schemas.microsoft.com/office/drawing/2014/main" id="{26ABFFD2-CCD6-4CFD-B9AC-52C1DD6FFAF2}"/>
              </a:ext>
            </a:extLst>
          </p:cNvPr>
          <p:cNvSpPr txBox="1"/>
          <p:nvPr/>
        </p:nvSpPr>
        <p:spPr>
          <a:xfrm>
            <a:off x="6954883" y="2420209"/>
            <a:ext cx="1848006" cy="338554"/>
          </a:xfrm>
          <a:prstGeom prst="rect">
            <a:avLst/>
          </a:prstGeom>
          <a:solidFill>
            <a:schemeClr val="bg1"/>
          </a:solidFill>
        </p:spPr>
        <p:txBody>
          <a:bodyPr wrap="none" rtlCol="0">
            <a:spAutoFit/>
          </a:bodyPr>
          <a:lstStyle/>
          <a:p>
            <a:r>
              <a:rPr lang="en-AU" sz="1600" b="1" dirty="0"/>
              <a:t>Gold assays &gt;0.5g/t</a:t>
            </a:r>
          </a:p>
        </p:txBody>
      </p:sp>
      <p:sp>
        <p:nvSpPr>
          <p:cNvPr id="2" name="TextBox 1">
            <a:extLst>
              <a:ext uri="{FF2B5EF4-FFF2-40B4-BE49-F238E27FC236}">
                <a16:creationId xmlns:a16="http://schemas.microsoft.com/office/drawing/2014/main" id="{1DF85D86-B5CE-4AAE-8A97-9806E114BFF1}"/>
              </a:ext>
            </a:extLst>
          </p:cNvPr>
          <p:cNvSpPr txBox="1"/>
          <p:nvPr/>
        </p:nvSpPr>
        <p:spPr>
          <a:xfrm>
            <a:off x="2831960" y="5832142"/>
            <a:ext cx="8824685" cy="830997"/>
          </a:xfrm>
          <a:prstGeom prst="rect">
            <a:avLst/>
          </a:prstGeom>
          <a:noFill/>
        </p:spPr>
        <p:txBody>
          <a:bodyPr wrap="square" rtlCol="0">
            <a:spAutoFit/>
          </a:bodyPr>
          <a:lstStyle/>
          <a:p>
            <a:r>
              <a:rPr lang="en-US" sz="1200" dirty="0"/>
              <a:t>This one figure highlights the issue. This is a data set from an intermediate sulfidation epithermal system. These assays are a subset of the data, with Au &gt; 0.5ppm. In this example, most of the gold is associated with illite (low Na/Al, K/Al &gt;0.2). Some is with smectite and kaolinite (low Na/Al, K/Al &lt;0.2). Some of the gold is with potassic alteration (abundant relict albite). How do the physical rock properties of these gangue zones vary? How are these gangue types distributed spatially?</a:t>
            </a:r>
            <a:endParaRPr lang="en-AU" sz="1200" dirty="0"/>
          </a:p>
        </p:txBody>
      </p:sp>
    </p:spTree>
    <p:extLst>
      <p:ext uri="{BB962C8B-B14F-4D97-AF65-F5344CB8AC3E}">
        <p14:creationId xmlns:p14="http://schemas.microsoft.com/office/powerpoint/2010/main" val="1068574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8A98B-FF49-4E4E-BAD8-CEDEC5EAC32D}"/>
              </a:ext>
            </a:extLst>
          </p:cNvPr>
          <p:cNvPicPr>
            <a:picLocks noChangeAspect="1"/>
          </p:cNvPicPr>
          <p:nvPr/>
        </p:nvPicPr>
        <p:blipFill>
          <a:blip r:embed="rId2"/>
          <a:stretch>
            <a:fillRect/>
          </a:stretch>
        </p:blipFill>
        <p:spPr>
          <a:xfrm>
            <a:off x="1739900" y="2628866"/>
            <a:ext cx="6477000" cy="4038600"/>
          </a:xfrm>
          <a:prstGeom prst="rect">
            <a:avLst/>
          </a:prstGeom>
        </p:spPr>
      </p:pic>
      <p:sp>
        <p:nvSpPr>
          <p:cNvPr id="3" name="TextBox 2">
            <a:extLst>
              <a:ext uri="{FF2B5EF4-FFF2-40B4-BE49-F238E27FC236}">
                <a16:creationId xmlns:a16="http://schemas.microsoft.com/office/drawing/2014/main" id="{A989ACD4-5B3C-4502-9C71-C67F845D228D}"/>
              </a:ext>
            </a:extLst>
          </p:cNvPr>
          <p:cNvSpPr txBox="1"/>
          <p:nvPr/>
        </p:nvSpPr>
        <p:spPr>
          <a:xfrm>
            <a:off x="485369" y="190534"/>
            <a:ext cx="11382479" cy="1292662"/>
          </a:xfrm>
          <a:prstGeom prst="rect">
            <a:avLst/>
          </a:prstGeom>
          <a:noFill/>
        </p:spPr>
        <p:txBody>
          <a:bodyPr wrap="square" rtlCol="0">
            <a:spAutoFit/>
          </a:bodyPr>
          <a:lstStyle/>
          <a:p>
            <a:r>
              <a:rPr lang="en-US" sz="2400" b="1" dirty="0"/>
              <a:t>Classifying Alteration Mineralogy from 4 acid digest ICP-MS analyses; Case study</a:t>
            </a:r>
          </a:p>
          <a:p>
            <a:r>
              <a:rPr lang="en-US" dirty="0"/>
              <a:t>Plot Ca vs Mg. In this case study, there is a limestone unit which is partly replaced by dolomite. This plot shows a mixing trend between calcite and dolomite, and it also shows a mixing trend between calcite and silicate material (with low Ca and Mg)</a:t>
            </a:r>
          </a:p>
        </p:txBody>
      </p:sp>
      <p:pic>
        <p:nvPicPr>
          <p:cNvPr id="4" name="Picture 3">
            <a:extLst>
              <a:ext uri="{FF2B5EF4-FFF2-40B4-BE49-F238E27FC236}">
                <a16:creationId xmlns:a16="http://schemas.microsoft.com/office/drawing/2014/main" id="{2C468410-3225-4EAF-A2D5-C894741379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1544" y="3618820"/>
            <a:ext cx="981075" cy="2423962"/>
          </a:xfrm>
          <a:prstGeom prst="rect">
            <a:avLst/>
          </a:prstGeom>
        </p:spPr>
      </p:pic>
    </p:spTree>
    <p:extLst>
      <p:ext uri="{BB962C8B-B14F-4D97-AF65-F5344CB8AC3E}">
        <p14:creationId xmlns:p14="http://schemas.microsoft.com/office/powerpoint/2010/main" val="3083676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B61A44-25BC-4C7C-BFB2-47FC48C5C675}"/>
              </a:ext>
            </a:extLst>
          </p:cNvPr>
          <p:cNvPicPr>
            <a:picLocks noChangeAspect="1"/>
          </p:cNvPicPr>
          <p:nvPr/>
        </p:nvPicPr>
        <p:blipFill>
          <a:blip r:embed="rId2"/>
          <a:stretch>
            <a:fillRect/>
          </a:stretch>
        </p:blipFill>
        <p:spPr>
          <a:xfrm>
            <a:off x="2649462" y="2561166"/>
            <a:ext cx="6477000" cy="4038600"/>
          </a:xfrm>
          <a:prstGeom prst="rect">
            <a:avLst/>
          </a:prstGeom>
        </p:spPr>
      </p:pic>
      <p:sp>
        <p:nvSpPr>
          <p:cNvPr id="3" name="TextBox 2">
            <a:extLst>
              <a:ext uri="{FF2B5EF4-FFF2-40B4-BE49-F238E27FC236}">
                <a16:creationId xmlns:a16="http://schemas.microsoft.com/office/drawing/2014/main" id="{E9F07332-762B-4BC2-BB73-F2BD462220F0}"/>
              </a:ext>
            </a:extLst>
          </p:cNvPr>
          <p:cNvSpPr txBox="1"/>
          <p:nvPr/>
        </p:nvSpPr>
        <p:spPr>
          <a:xfrm>
            <a:off x="485369" y="190534"/>
            <a:ext cx="11382479" cy="1015663"/>
          </a:xfrm>
          <a:prstGeom prst="rect">
            <a:avLst/>
          </a:prstGeom>
          <a:noFill/>
        </p:spPr>
        <p:txBody>
          <a:bodyPr wrap="square" rtlCol="0">
            <a:spAutoFit/>
          </a:bodyPr>
          <a:lstStyle/>
          <a:p>
            <a:r>
              <a:rPr lang="en-US" sz="2400" b="1" dirty="0"/>
              <a:t>Classifying Alteration Mineralogy from 4 acid digest ICP-MS analyses; Case study</a:t>
            </a:r>
          </a:p>
          <a:p>
            <a:r>
              <a:rPr lang="en-US" dirty="0"/>
              <a:t>Plot Fe vs S. Samples with greater than 10% S (20 weight% pyrite) were classified as massive pyrite. Samples with &gt;10 % Fe, but no S were classified as gossan.</a:t>
            </a:r>
          </a:p>
        </p:txBody>
      </p:sp>
      <p:pic>
        <p:nvPicPr>
          <p:cNvPr id="4" name="Picture 3">
            <a:extLst>
              <a:ext uri="{FF2B5EF4-FFF2-40B4-BE49-F238E27FC236}">
                <a16:creationId xmlns:a16="http://schemas.microsoft.com/office/drawing/2014/main" id="{E489392F-EC7D-427A-BE0D-E00F0DB2DB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1544" y="3618820"/>
            <a:ext cx="981075" cy="2423962"/>
          </a:xfrm>
          <a:prstGeom prst="rect">
            <a:avLst/>
          </a:prstGeom>
        </p:spPr>
      </p:pic>
    </p:spTree>
    <p:extLst>
      <p:ext uri="{BB962C8B-B14F-4D97-AF65-F5344CB8AC3E}">
        <p14:creationId xmlns:p14="http://schemas.microsoft.com/office/powerpoint/2010/main" val="1257448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3E7AFB-4B92-4A38-9500-103A2779B9AE}"/>
              </a:ext>
            </a:extLst>
          </p:cNvPr>
          <p:cNvPicPr>
            <a:picLocks noChangeAspect="1"/>
          </p:cNvPicPr>
          <p:nvPr/>
        </p:nvPicPr>
        <p:blipFill>
          <a:blip r:embed="rId2"/>
          <a:stretch>
            <a:fillRect/>
          </a:stretch>
        </p:blipFill>
        <p:spPr>
          <a:xfrm>
            <a:off x="1165236" y="2718103"/>
            <a:ext cx="5940000" cy="4037910"/>
          </a:xfrm>
          <a:prstGeom prst="rect">
            <a:avLst/>
          </a:prstGeom>
        </p:spPr>
      </p:pic>
      <p:pic>
        <p:nvPicPr>
          <p:cNvPr id="6" name="Picture 5">
            <a:extLst>
              <a:ext uri="{FF2B5EF4-FFF2-40B4-BE49-F238E27FC236}">
                <a16:creationId xmlns:a16="http://schemas.microsoft.com/office/drawing/2014/main" id="{1F144105-0858-48F9-82AA-A5F0C1026001}"/>
              </a:ext>
            </a:extLst>
          </p:cNvPr>
          <p:cNvPicPr>
            <a:picLocks noChangeAspect="1"/>
          </p:cNvPicPr>
          <p:nvPr/>
        </p:nvPicPr>
        <p:blipFill>
          <a:blip r:embed="rId3"/>
          <a:stretch>
            <a:fillRect/>
          </a:stretch>
        </p:blipFill>
        <p:spPr>
          <a:xfrm>
            <a:off x="7160981" y="3438000"/>
            <a:ext cx="5031019" cy="3420000"/>
          </a:xfrm>
          <a:prstGeom prst="rect">
            <a:avLst/>
          </a:prstGeom>
        </p:spPr>
      </p:pic>
      <p:pic>
        <p:nvPicPr>
          <p:cNvPr id="3" name="Picture 2">
            <a:extLst>
              <a:ext uri="{FF2B5EF4-FFF2-40B4-BE49-F238E27FC236}">
                <a16:creationId xmlns:a16="http://schemas.microsoft.com/office/drawing/2014/main" id="{796B49CF-0714-4151-B50A-202419382F37}"/>
              </a:ext>
            </a:extLst>
          </p:cNvPr>
          <p:cNvPicPr>
            <a:picLocks noChangeAspect="1"/>
          </p:cNvPicPr>
          <p:nvPr/>
        </p:nvPicPr>
        <p:blipFill>
          <a:blip r:embed="rId4"/>
          <a:stretch>
            <a:fillRect/>
          </a:stretch>
        </p:blipFill>
        <p:spPr>
          <a:xfrm>
            <a:off x="7160981" y="0"/>
            <a:ext cx="5031019" cy="3420000"/>
          </a:xfrm>
          <a:prstGeom prst="rect">
            <a:avLst/>
          </a:prstGeom>
        </p:spPr>
      </p:pic>
      <p:sp>
        <p:nvSpPr>
          <p:cNvPr id="7" name="Oval 6">
            <a:extLst>
              <a:ext uri="{FF2B5EF4-FFF2-40B4-BE49-F238E27FC236}">
                <a16:creationId xmlns:a16="http://schemas.microsoft.com/office/drawing/2014/main" id="{22356B2D-9531-44A4-988C-E28C8378DB84}"/>
              </a:ext>
            </a:extLst>
          </p:cNvPr>
          <p:cNvSpPr/>
          <p:nvPr/>
        </p:nvSpPr>
        <p:spPr>
          <a:xfrm>
            <a:off x="2556933" y="4863774"/>
            <a:ext cx="1155560" cy="77372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BB92087D-CD37-4145-B780-90D31D18D739}"/>
              </a:ext>
            </a:extLst>
          </p:cNvPr>
          <p:cNvSpPr/>
          <p:nvPr/>
        </p:nvSpPr>
        <p:spPr>
          <a:xfrm>
            <a:off x="1808331" y="4929088"/>
            <a:ext cx="311499" cy="70840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a:extLst>
              <a:ext uri="{FF2B5EF4-FFF2-40B4-BE49-F238E27FC236}">
                <a16:creationId xmlns:a16="http://schemas.microsoft.com/office/drawing/2014/main" id="{1D061742-6F47-4A48-AD98-C5BAA845D1AD}"/>
              </a:ext>
            </a:extLst>
          </p:cNvPr>
          <p:cNvSpPr/>
          <p:nvPr/>
        </p:nvSpPr>
        <p:spPr>
          <a:xfrm>
            <a:off x="1808331" y="5488345"/>
            <a:ext cx="311499" cy="70840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FB5600A4-5AC5-4B6F-8D65-E1EB56ACCD86}"/>
              </a:ext>
            </a:extLst>
          </p:cNvPr>
          <p:cNvSpPr txBox="1"/>
          <p:nvPr/>
        </p:nvSpPr>
        <p:spPr>
          <a:xfrm>
            <a:off x="3576841" y="4737058"/>
            <a:ext cx="2026389" cy="276999"/>
          </a:xfrm>
          <a:prstGeom prst="rect">
            <a:avLst/>
          </a:prstGeom>
          <a:noFill/>
        </p:spPr>
        <p:txBody>
          <a:bodyPr wrap="none" rtlCol="0">
            <a:spAutoFit/>
          </a:bodyPr>
          <a:lstStyle/>
          <a:p>
            <a:r>
              <a:rPr lang="en-AU" sz="1200" b="1" dirty="0"/>
              <a:t>Gold with potassic alteration</a:t>
            </a:r>
          </a:p>
        </p:txBody>
      </p:sp>
      <p:sp>
        <p:nvSpPr>
          <p:cNvPr id="11" name="TextBox 10">
            <a:extLst>
              <a:ext uri="{FF2B5EF4-FFF2-40B4-BE49-F238E27FC236}">
                <a16:creationId xmlns:a16="http://schemas.microsoft.com/office/drawing/2014/main" id="{5D0A2155-0EAB-42EF-ABC3-7587FE5344A5}"/>
              </a:ext>
            </a:extLst>
          </p:cNvPr>
          <p:cNvSpPr txBox="1"/>
          <p:nvPr/>
        </p:nvSpPr>
        <p:spPr>
          <a:xfrm>
            <a:off x="110466" y="5041134"/>
            <a:ext cx="1635063" cy="276999"/>
          </a:xfrm>
          <a:prstGeom prst="rect">
            <a:avLst/>
          </a:prstGeom>
          <a:solidFill>
            <a:schemeClr val="bg1"/>
          </a:solidFill>
        </p:spPr>
        <p:txBody>
          <a:bodyPr wrap="none" rtlCol="0">
            <a:spAutoFit/>
          </a:bodyPr>
          <a:lstStyle/>
          <a:p>
            <a:r>
              <a:rPr lang="en-AU" sz="1200" b="1" dirty="0"/>
              <a:t>Gold with intense illite</a:t>
            </a:r>
          </a:p>
        </p:txBody>
      </p:sp>
      <p:sp>
        <p:nvSpPr>
          <p:cNvPr id="12" name="TextBox 11">
            <a:extLst>
              <a:ext uri="{FF2B5EF4-FFF2-40B4-BE49-F238E27FC236}">
                <a16:creationId xmlns:a16="http://schemas.microsoft.com/office/drawing/2014/main" id="{E287CDC7-D561-4928-A824-03D1DF2BF7BC}"/>
              </a:ext>
            </a:extLst>
          </p:cNvPr>
          <p:cNvSpPr txBox="1"/>
          <p:nvPr/>
        </p:nvSpPr>
        <p:spPr>
          <a:xfrm>
            <a:off x="110467" y="5704049"/>
            <a:ext cx="1491874" cy="461665"/>
          </a:xfrm>
          <a:prstGeom prst="rect">
            <a:avLst/>
          </a:prstGeom>
          <a:solidFill>
            <a:schemeClr val="bg1"/>
          </a:solidFill>
        </p:spPr>
        <p:txBody>
          <a:bodyPr wrap="square" rtlCol="0">
            <a:spAutoFit/>
          </a:bodyPr>
          <a:lstStyle/>
          <a:p>
            <a:r>
              <a:rPr lang="en-AU" sz="1200" b="1" dirty="0"/>
              <a:t>Gold with intense clay alteration</a:t>
            </a:r>
          </a:p>
        </p:txBody>
      </p:sp>
      <p:sp>
        <p:nvSpPr>
          <p:cNvPr id="13" name="TextBox 12">
            <a:extLst>
              <a:ext uri="{FF2B5EF4-FFF2-40B4-BE49-F238E27FC236}">
                <a16:creationId xmlns:a16="http://schemas.microsoft.com/office/drawing/2014/main" id="{1970C8E1-F774-42D3-9B92-DF6390FE6ABD}"/>
              </a:ext>
            </a:extLst>
          </p:cNvPr>
          <p:cNvSpPr txBox="1"/>
          <p:nvPr/>
        </p:nvSpPr>
        <p:spPr>
          <a:xfrm>
            <a:off x="3423073" y="3370522"/>
            <a:ext cx="1848006" cy="338554"/>
          </a:xfrm>
          <a:prstGeom prst="rect">
            <a:avLst/>
          </a:prstGeom>
          <a:solidFill>
            <a:schemeClr val="bg1"/>
          </a:solidFill>
        </p:spPr>
        <p:txBody>
          <a:bodyPr wrap="none" rtlCol="0">
            <a:spAutoFit/>
          </a:bodyPr>
          <a:lstStyle/>
          <a:p>
            <a:r>
              <a:rPr lang="en-AU" sz="1600" b="1" dirty="0"/>
              <a:t>Gold assays &gt;0.5g/t</a:t>
            </a:r>
          </a:p>
        </p:txBody>
      </p:sp>
      <p:sp>
        <p:nvSpPr>
          <p:cNvPr id="14" name="TextBox 13">
            <a:extLst>
              <a:ext uri="{FF2B5EF4-FFF2-40B4-BE49-F238E27FC236}">
                <a16:creationId xmlns:a16="http://schemas.microsoft.com/office/drawing/2014/main" id="{73338309-7868-4A92-A94A-6A2237C5B27E}"/>
              </a:ext>
            </a:extLst>
          </p:cNvPr>
          <p:cNvSpPr txBox="1"/>
          <p:nvPr/>
        </p:nvSpPr>
        <p:spPr>
          <a:xfrm>
            <a:off x="485369" y="190534"/>
            <a:ext cx="6418593" cy="2492990"/>
          </a:xfrm>
          <a:prstGeom prst="rect">
            <a:avLst/>
          </a:prstGeom>
          <a:noFill/>
        </p:spPr>
        <p:txBody>
          <a:bodyPr wrap="square" rtlCol="0">
            <a:spAutoFit/>
          </a:bodyPr>
          <a:lstStyle/>
          <a:p>
            <a:r>
              <a:rPr lang="en-US" sz="2400" b="1" dirty="0"/>
              <a:t>Classifying Alteration Mineralogy from 4 acid digest ICP-MS analyses; Case study</a:t>
            </a:r>
          </a:p>
          <a:p>
            <a:r>
              <a:rPr lang="en-US" dirty="0"/>
              <a:t>K/Al vs Na/Al molar ratio plot. Note the samples with intense Na depletion, plotting between the projected positions of muscovite and kaolinite. From this plot we cannot tell if the aluminous clay is kaolinite, dickite, smectite or even chlorite.</a:t>
            </a:r>
          </a:p>
          <a:p>
            <a:r>
              <a:rPr lang="en-US" b="1" dirty="0">
                <a:solidFill>
                  <a:srgbClr val="FF0000"/>
                </a:solidFill>
              </a:rPr>
              <a:t>Gold occurs with muscovite, clay or potassic (feldspar-rich) alteration; highly variable ore types!</a:t>
            </a:r>
          </a:p>
        </p:txBody>
      </p:sp>
      <p:pic>
        <p:nvPicPr>
          <p:cNvPr id="16" name="Picture 15">
            <a:extLst>
              <a:ext uri="{FF2B5EF4-FFF2-40B4-BE49-F238E27FC236}">
                <a16:creationId xmlns:a16="http://schemas.microsoft.com/office/drawing/2014/main" id="{9D285C1A-ED0E-4049-ADAC-ED7910C5BA6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912706" y="498019"/>
            <a:ext cx="981075" cy="2423962"/>
          </a:xfrm>
          <a:prstGeom prst="rect">
            <a:avLst/>
          </a:prstGeom>
        </p:spPr>
      </p:pic>
    </p:spTree>
    <p:extLst>
      <p:ext uri="{BB962C8B-B14F-4D97-AF65-F5344CB8AC3E}">
        <p14:creationId xmlns:p14="http://schemas.microsoft.com/office/powerpoint/2010/main" val="3735607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412E73-14CB-407F-A30B-7C8C5743D126}"/>
              </a:ext>
            </a:extLst>
          </p:cNvPr>
          <p:cNvSpPr txBox="1"/>
          <p:nvPr/>
        </p:nvSpPr>
        <p:spPr>
          <a:xfrm>
            <a:off x="630512" y="577582"/>
            <a:ext cx="10879317" cy="4462760"/>
          </a:xfrm>
          <a:prstGeom prst="rect">
            <a:avLst/>
          </a:prstGeom>
          <a:noFill/>
        </p:spPr>
        <p:txBody>
          <a:bodyPr wrap="square" rtlCol="0">
            <a:spAutoFit/>
          </a:bodyPr>
          <a:lstStyle/>
          <a:p>
            <a:r>
              <a:rPr lang="en-US" sz="4400" b="1" dirty="0"/>
              <a:t>Ore type Characterization</a:t>
            </a:r>
          </a:p>
          <a:p>
            <a:endParaRPr lang="en-US" sz="2400" b="1" dirty="0"/>
          </a:p>
          <a:p>
            <a:r>
              <a:rPr lang="en-US" sz="2400" dirty="0"/>
              <a:t>Orebodies are never homogenous.</a:t>
            </a:r>
          </a:p>
          <a:p>
            <a:r>
              <a:rPr lang="en-US" sz="2400" dirty="0"/>
              <a:t>Variability in </a:t>
            </a:r>
          </a:p>
          <a:p>
            <a:pPr marL="342900" indent="-342900">
              <a:buFont typeface="Arial" panose="020B0604020202020204" pitchFamily="34" charset="0"/>
              <a:buChar char="•"/>
            </a:pPr>
            <a:r>
              <a:rPr lang="en-US" sz="2400" dirty="0"/>
              <a:t>Host rock</a:t>
            </a:r>
          </a:p>
          <a:p>
            <a:pPr marL="342900" indent="-342900">
              <a:buFont typeface="Arial" panose="020B0604020202020204" pitchFamily="34" charset="0"/>
              <a:buChar char="•"/>
            </a:pPr>
            <a:r>
              <a:rPr lang="en-US" sz="2400" dirty="0"/>
              <a:t>Gangue mineralogy</a:t>
            </a:r>
          </a:p>
          <a:p>
            <a:pPr marL="342900" indent="-342900">
              <a:buFont typeface="Arial" panose="020B0604020202020204" pitchFamily="34" charset="0"/>
              <a:buChar char="•"/>
            </a:pPr>
            <a:r>
              <a:rPr lang="en-US" sz="2400" dirty="0"/>
              <a:t>Sulfide mineralogy</a:t>
            </a:r>
          </a:p>
          <a:p>
            <a:endParaRPr lang="en-US" sz="2400" dirty="0"/>
          </a:p>
          <a:p>
            <a:r>
              <a:rPr lang="en-US" sz="2400" dirty="0"/>
              <a:t>Need to define the variability so that</a:t>
            </a:r>
          </a:p>
          <a:p>
            <a:pPr marL="342900" indent="-342900">
              <a:buFont typeface="Arial" panose="020B0604020202020204" pitchFamily="34" charset="0"/>
              <a:buChar char="•"/>
            </a:pPr>
            <a:r>
              <a:rPr lang="en-US" sz="2400" dirty="0"/>
              <a:t>End-member ore types are selectively tested for metallurgical performance</a:t>
            </a:r>
          </a:p>
          <a:p>
            <a:pPr marL="342900" indent="-342900">
              <a:buFont typeface="Arial" panose="020B0604020202020204" pitchFamily="34" charset="0"/>
              <a:buChar char="•"/>
            </a:pPr>
            <a:r>
              <a:rPr lang="en-US" sz="2400" dirty="0"/>
              <a:t>Spatial distribution of ore types is included in the Resource model.</a:t>
            </a:r>
          </a:p>
        </p:txBody>
      </p:sp>
    </p:spTree>
    <p:extLst>
      <p:ext uri="{BB962C8B-B14F-4D97-AF65-F5344CB8AC3E}">
        <p14:creationId xmlns:p14="http://schemas.microsoft.com/office/powerpoint/2010/main" val="4274782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545944-2EDD-4859-9BED-B2BACF2987BF}"/>
              </a:ext>
            </a:extLst>
          </p:cNvPr>
          <p:cNvPicPr>
            <a:picLocks noChangeAspect="1"/>
          </p:cNvPicPr>
          <p:nvPr/>
        </p:nvPicPr>
        <p:blipFill>
          <a:blip r:embed="rId2"/>
          <a:stretch>
            <a:fillRect/>
          </a:stretch>
        </p:blipFill>
        <p:spPr>
          <a:xfrm>
            <a:off x="336000" y="2751916"/>
            <a:ext cx="5760000" cy="3915550"/>
          </a:xfrm>
          <a:prstGeom prst="rect">
            <a:avLst/>
          </a:prstGeom>
        </p:spPr>
      </p:pic>
      <p:pic>
        <p:nvPicPr>
          <p:cNvPr id="3" name="Picture 2">
            <a:extLst>
              <a:ext uri="{FF2B5EF4-FFF2-40B4-BE49-F238E27FC236}">
                <a16:creationId xmlns:a16="http://schemas.microsoft.com/office/drawing/2014/main" id="{6BAAD1A4-2B6E-4DC2-9C56-CA8738534D21}"/>
              </a:ext>
            </a:extLst>
          </p:cNvPr>
          <p:cNvPicPr>
            <a:picLocks noChangeAspect="1"/>
          </p:cNvPicPr>
          <p:nvPr/>
        </p:nvPicPr>
        <p:blipFill>
          <a:blip r:embed="rId3"/>
          <a:stretch>
            <a:fillRect/>
          </a:stretch>
        </p:blipFill>
        <p:spPr>
          <a:xfrm>
            <a:off x="7732320" y="3438001"/>
            <a:ext cx="4459680" cy="3420000"/>
          </a:xfrm>
          <a:prstGeom prst="rect">
            <a:avLst/>
          </a:prstGeom>
        </p:spPr>
      </p:pic>
      <p:pic>
        <p:nvPicPr>
          <p:cNvPr id="4" name="Picture 3">
            <a:extLst>
              <a:ext uri="{FF2B5EF4-FFF2-40B4-BE49-F238E27FC236}">
                <a16:creationId xmlns:a16="http://schemas.microsoft.com/office/drawing/2014/main" id="{908B08C3-A10A-4E63-83FE-2407F9EA594F}"/>
              </a:ext>
            </a:extLst>
          </p:cNvPr>
          <p:cNvPicPr>
            <a:picLocks noChangeAspect="1"/>
          </p:cNvPicPr>
          <p:nvPr/>
        </p:nvPicPr>
        <p:blipFill>
          <a:blip r:embed="rId4"/>
          <a:stretch>
            <a:fillRect/>
          </a:stretch>
        </p:blipFill>
        <p:spPr>
          <a:xfrm>
            <a:off x="7732320" y="0"/>
            <a:ext cx="4459680" cy="3420000"/>
          </a:xfrm>
          <a:prstGeom prst="rect">
            <a:avLst/>
          </a:prstGeom>
        </p:spPr>
      </p:pic>
      <p:pic>
        <p:nvPicPr>
          <p:cNvPr id="6" name="Picture 5">
            <a:extLst>
              <a:ext uri="{FF2B5EF4-FFF2-40B4-BE49-F238E27FC236}">
                <a16:creationId xmlns:a16="http://schemas.microsoft.com/office/drawing/2014/main" id="{201C3ADF-D77F-45A6-A597-A5B62696BF8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88944" y="3438001"/>
            <a:ext cx="981075" cy="2423962"/>
          </a:xfrm>
          <a:prstGeom prst="rect">
            <a:avLst/>
          </a:prstGeom>
        </p:spPr>
      </p:pic>
      <p:sp>
        <p:nvSpPr>
          <p:cNvPr id="7" name="TextBox 6">
            <a:extLst>
              <a:ext uri="{FF2B5EF4-FFF2-40B4-BE49-F238E27FC236}">
                <a16:creationId xmlns:a16="http://schemas.microsoft.com/office/drawing/2014/main" id="{3F9F349D-D1E2-4D62-B037-84CB428F0438}"/>
              </a:ext>
            </a:extLst>
          </p:cNvPr>
          <p:cNvSpPr txBox="1"/>
          <p:nvPr/>
        </p:nvSpPr>
        <p:spPr>
          <a:xfrm>
            <a:off x="485369" y="190534"/>
            <a:ext cx="7821641" cy="1938992"/>
          </a:xfrm>
          <a:prstGeom prst="rect">
            <a:avLst/>
          </a:prstGeom>
          <a:noFill/>
        </p:spPr>
        <p:txBody>
          <a:bodyPr wrap="square" rtlCol="0">
            <a:spAutoFit/>
          </a:bodyPr>
          <a:lstStyle/>
          <a:p>
            <a:r>
              <a:rPr lang="en-US" sz="2400" b="1" dirty="0"/>
              <a:t>Classifying Alteration Mineralogy from 4 acid digest ICP-MS analyses; Case study</a:t>
            </a:r>
          </a:p>
          <a:p>
            <a:r>
              <a:rPr lang="en-US" dirty="0"/>
              <a:t>What are the low Na-K clay minerals?</a:t>
            </a:r>
          </a:p>
          <a:p>
            <a:r>
              <a:rPr lang="en-US" dirty="0"/>
              <a:t>Ca-K-Na ternary plot. Na-depleted samples plot along the Ca-K join. Advanced argillic minerals will have no carbonate, and no Ca in smectite. The green points are illite-smectite+/- carbonate. Yellow points are dominantly kaolinite. </a:t>
            </a:r>
            <a:endParaRPr lang="en-US" b="1" dirty="0">
              <a:solidFill>
                <a:srgbClr val="FF0000"/>
              </a:solidFill>
            </a:endParaRPr>
          </a:p>
        </p:txBody>
      </p:sp>
    </p:spTree>
    <p:extLst>
      <p:ext uri="{BB962C8B-B14F-4D97-AF65-F5344CB8AC3E}">
        <p14:creationId xmlns:p14="http://schemas.microsoft.com/office/powerpoint/2010/main" val="2710166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6B4AF7-D617-4464-B65B-DCB02C79AF71}"/>
              </a:ext>
            </a:extLst>
          </p:cNvPr>
          <p:cNvPicPr>
            <a:picLocks noChangeAspect="1"/>
          </p:cNvPicPr>
          <p:nvPr/>
        </p:nvPicPr>
        <p:blipFill>
          <a:blip r:embed="rId2"/>
          <a:stretch>
            <a:fillRect/>
          </a:stretch>
        </p:blipFill>
        <p:spPr>
          <a:xfrm>
            <a:off x="6284832" y="2204471"/>
            <a:ext cx="5760000" cy="4401593"/>
          </a:xfrm>
          <a:prstGeom prst="rect">
            <a:avLst/>
          </a:prstGeom>
        </p:spPr>
      </p:pic>
      <p:pic>
        <p:nvPicPr>
          <p:cNvPr id="3" name="Picture 2">
            <a:extLst>
              <a:ext uri="{FF2B5EF4-FFF2-40B4-BE49-F238E27FC236}">
                <a16:creationId xmlns:a16="http://schemas.microsoft.com/office/drawing/2014/main" id="{E26363D5-B205-41DB-BFAC-641124C4DF72}"/>
              </a:ext>
            </a:extLst>
          </p:cNvPr>
          <p:cNvPicPr>
            <a:picLocks noChangeAspect="1"/>
          </p:cNvPicPr>
          <p:nvPr/>
        </p:nvPicPr>
        <p:blipFill>
          <a:blip r:embed="rId3"/>
          <a:stretch>
            <a:fillRect/>
          </a:stretch>
        </p:blipFill>
        <p:spPr>
          <a:xfrm>
            <a:off x="485834" y="2188886"/>
            <a:ext cx="5760000" cy="4417178"/>
          </a:xfrm>
          <a:prstGeom prst="rect">
            <a:avLst/>
          </a:prstGeom>
        </p:spPr>
      </p:pic>
      <p:pic>
        <p:nvPicPr>
          <p:cNvPr id="4" name="Picture 3">
            <a:extLst>
              <a:ext uri="{FF2B5EF4-FFF2-40B4-BE49-F238E27FC236}">
                <a16:creationId xmlns:a16="http://schemas.microsoft.com/office/drawing/2014/main" id="{9420DC7B-A43E-4B14-AF7A-DFEF77C060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55296" y="2873753"/>
            <a:ext cx="981075" cy="2423962"/>
          </a:xfrm>
          <a:prstGeom prst="rect">
            <a:avLst/>
          </a:prstGeom>
        </p:spPr>
      </p:pic>
      <p:sp>
        <p:nvSpPr>
          <p:cNvPr id="6" name="TextBox 5">
            <a:extLst>
              <a:ext uri="{FF2B5EF4-FFF2-40B4-BE49-F238E27FC236}">
                <a16:creationId xmlns:a16="http://schemas.microsoft.com/office/drawing/2014/main" id="{FAF0E3D8-105A-4715-924F-17C3DC49FFB3}"/>
              </a:ext>
            </a:extLst>
          </p:cNvPr>
          <p:cNvSpPr txBox="1"/>
          <p:nvPr/>
        </p:nvSpPr>
        <p:spPr>
          <a:xfrm>
            <a:off x="485369" y="190534"/>
            <a:ext cx="11126060" cy="1569660"/>
          </a:xfrm>
          <a:prstGeom prst="rect">
            <a:avLst/>
          </a:prstGeom>
          <a:noFill/>
        </p:spPr>
        <p:txBody>
          <a:bodyPr wrap="square" rtlCol="0">
            <a:spAutoFit/>
          </a:bodyPr>
          <a:lstStyle/>
          <a:p>
            <a:r>
              <a:rPr lang="en-US" sz="2400" b="1" dirty="0"/>
              <a:t>Classifying Alteration Mineralogy from 4 acid digest ICP-MS analyses; Case study</a:t>
            </a:r>
          </a:p>
          <a:p>
            <a:r>
              <a:rPr lang="en-US" dirty="0"/>
              <a:t>What are the low Na-K clay minerals?</a:t>
            </a:r>
          </a:p>
          <a:p>
            <a:r>
              <a:rPr lang="en-US" dirty="0"/>
              <a:t>Compare Ca-K-Na and Al-K-Mg ternary plot. Advanced argillic minerals have no Mg and plot along the K-Al join between muscovite and the Al-apex. The green points are depleted in Na but still have Ca and Mg; illite-smectite+/- carbonate. These classifications can now be plotted in 3D and modelled.</a:t>
            </a:r>
            <a:endParaRPr lang="en-US" b="1" dirty="0">
              <a:solidFill>
                <a:srgbClr val="FF0000"/>
              </a:solidFill>
            </a:endParaRPr>
          </a:p>
        </p:txBody>
      </p:sp>
    </p:spTree>
    <p:extLst>
      <p:ext uri="{BB962C8B-B14F-4D97-AF65-F5344CB8AC3E}">
        <p14:creationId xmlns:p14="http://schemas.microsoft.com/office/powerpoint/2010/main" val="1301791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BB6355-1FBB-4648-AAD5-5076C0EBB2E5}"/>
              </a:ext>
            </a:extLst>
          </p:cNvPr>
          <p:cNvPicPr>
            <a:picLocks noChangeAspect="1"/>
          </p:cNvPicPr>
          <p:nvPr/>
        </p:nvPicPr>
        <p:blipFill>
          <a:blip r:embed="rId2"/>
          <a:stretch>
            <a:fillRect/>
          </a:stretch>
        </p:blipFill>
        <p:spPr>
          <a:xfrm>
            <a:off x="1669142" y="1508877"/>
            <a:ext cx="9000000" cy="4991970"/>
          </a:xfrm>
          <a:prstGeom prst="rect">
            <a:avLst/>
          </a:prstGeom>
          <a:ln>
            <a:solidFill>
              <a:schemeClr val="tx1"/>
            </a:solidFill>
          </a:ln>
        </p:spPr>
      </p:pic>
      <p:sp>
        <p:nvSpPr>
          <p:cNvPr id="4" name="TextBox 3">
            <a:extLst>
              <a:ext uri="{FF2B5EF4-FFF2-40B4-BE49-F238E27FC236}">
                <a16:creationId xmlns:a16="http://schemas.microsoft.com/office/drawing/2014/main" id="{93AD3990-553E-4317-AE7F-342547ED10B9}"/>
              </a:ext>
            </a:extLst>
          </p:cNvPr>
          <p:cNvSpPr txBox="1"/>
          <p:nvPr/>
        </p:nvSpPr>
        <p:spPr>
          <a:xfrm>
            <a:off x="485369" y="190534"/>
            <a:ext cx="11126060" cy="1015663"/>
          </a:xfrm>
          <a:prstGeom prst="rect">
            <a:avLst/>
          </a:prstGeom>
          <a:noFill/>
        </p:spPr>
        <p:txBody>
          <a:bodyPr wrap="square" rtlCol="0">
            <a:spAutoFit/>
          </a:bodyPr>
          <a:lstStyle/>
          <a:p>
            <a:r>
              <a:rPr lang="en-US" sz="2400" b="1" dirty="0"/>
              <a:t>Classifying Alteration Mineralogy from 4 acid digest ICP-MS analyses; Case study</a:t>
            </a:r>
          </a:p>
          <a:p>
            <a:r>
              <a:rPr lang="en-US" dirty="0"/>
              <a:t>For simplicity, the ore types were grouped into illite-dominant (red) and clay-dominant (yellow) types. The blue lines are 0.5ppm Au grade shells. </a:t>
            </a:r>
            <a:r>
              <a:rPr lang="en-US" i="1" dirty="0">
                <a:solidFill>
                  <a:srgbClr val="FF0000"/>
                </a:solidFill>
              </a:rPr>
              <a:t>How does the mineral processing vary between the illite and clay-bearing gangue types?</a:t>
            </a:r>
            <a:endParaRPr lang="en-US" b="1" i="1" dirty="0">
              <a:solidFill>
                <a:srgbClr val="FF0000"/>
              </a:solidFill>
            </a:endParaRPr>
          </a:p>
        </p:txBody>
      </p:sp>
    </p:spTree>
    <p:extLst>
      <p:ext uri="{BB962C8B-B14F-4D97-AF65-F5344CB8AC3E}">
        <p14:creationId xmlns:p14="http://schemas.microsoft.com/office/powerpoint/2010/main" val="3993420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412E73-14CB-407F-A30B-7C8C5743D126}"/>
              </a:ext>
            </a:extLst>
          </p:cNvPr>
          <p:cNvSpPr txBox="1"/>
          <p:nvPr/>
        </p:nvSpPr>
        <p:spPr>
          <a:xfrm>
            <a:off x="630512" y="577582"/>
            <a:ext cx="10879317" cy="3970318"/>
          </a:xfrm>
          <a:prstGeom prst="rect">
            <a:avLst/>
          </a:prstGeom>
          <a:noFill/>
        </p:spPr>
        <p:txBody>
          <a:bodyPr wrap="square" rtlCol="0">
            <a:spAutoFit/>
          </a:bodyPr>
          <a:lstStyle/>
          <a:p>
            <a:r>
              <a:rPr lang="en-US" sz="3600" b="1" dirty="0"/>
              <a:t>Conclusions</a:t>
            </a:r>
          </a:p>
          <a:p>
            <a:endParaRPr lang="en-US" sz="2400" b="1" dirty="0"/>
          </a:p>
          <a:p>
            <a:r>
              <a:rPr lang="en-US" sz="2400" dirty="0"/>
              <a:t>It is REALLY difficult to consistently log alteration. </a:t>
            </a:r>
          </a:p>
          <a:p>
            <a:endParaRPr lang="en-US" sz="2400" dirty="0"/>
          </a:p>
          <a:p>
            <a:r>
              <a:rPr lang="en-US" sz="2400" dirty="0"/>
              <a:t>Much of the alteration mineralogy can be guesstimated and quantified from major element geochemistry</a:t>
            </a:r>
            <a:r>
              <a:rPr lang="en-US" sz="2400" i="1" dirty="0"/>
              <a:t>. Identification of the clay mineralogy is vastly improved if SWIR data is collected along with the assay information.</a:t>
            </a:r>
            <a:endParaRPr lang="en-US" sz="2400" dirty="0"/>
          </a:p>
          <a:p>
            <a:endParaRPr lang="en-US" sz="2400" dirty="0"/>
          </a:p>
          <a:p>
            <a:r>
              <a:rPr lang="en-US" sz="2400" dirty="0"/>
              <a:t>Consistent logging will lead to better geological interpretations, more reliable resource models, and better classification of ore-types.</a:t>
            </a:r>
          </a:p>
        </p:txBody>
      </p:sp>
    </p:spTree>
    <p:extLst>
      <p:ext uri="{BB962C8B-B14F-4D97-AF65-F5344CB8AC3E}">
        <p14:creationId xmlns:p14="http://schemas.microsoft.com/office/powerpoint/2010/main" val="322872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idx="4294967295"/>
          </p:nvPr>
        </p:nvSpPr>
        <p:spPr>
          <a:xfrm>
            <a:off x="302640" y="3036975"/>
            <a:ext cx="11889361" cy="1164167"/>
          </a:xfrm>
        </p:spPr>
        <p:txBody>
          <a:bodyPr>
            <a:normAutofit fontScale="90000"/>
          </a:bodyPr>
          <a:lstStyle/>
          <a:p>
            <a:r>
              <a:rPr lang="en-CA" sz="5067" b="1" dirty="0">
                <a:latin typeface="+mn-lt"/>
              </a:rPr>
              <a:t>Quantitative Gangue Mineral Estimates from assay data</a:t>
            </a:r>
          </a:p>
        </p:txBody>
      </p:sp>
      <p:sp>
        <p:nvSpPr>
          <p:cNvPr id="11" name="Subtitle 2"/>
          <p:cNvSpPr txBox="1">
            <a:spLocks/>
          </p:cNvSpPr>
          <p:nvPr/>
        </p:nvSpPr>
        <p:spPr>
          <a:xfrm>
            <a:off x="302640" y="4273481"/>
            <a:ext cx="6719249" cy="815975"/>
          </a:xfrm>
          <a:prstGeom prst="rect">
            <a:avLst/>
          </a:prstGeom>
        </p:spPr>
        <p:txBody>
          <a:bodyPr vert="horz" lIns="121920" tIns="60960" rIns="121920" bIns="6096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CA" sz="3733" b="1" dirty="0">
              <a:solidFill>
                <a:srgbClr val="C00000"/>
              </a:solidFill>
            </a:endParaRPr>
          </a:p>
        </p:txBody>
      </p:sp>
      <p:sp>
        <p:nvSpPr>
          <p:cNvPr id="4" name="Subtitle 2">
            <a:extLst>
              <a:ext uri="{FF2B5EF4-FFF2-40B4-BE49-F238E27FC236}">
                <a16:creationId xmlns:a16="http://schemas.microsoft.com/office/drawing/2014/main" id="{BD13F6C4-0F32-414C-9CE0-CB2AD1841117}"/>
              </a:ext>
            </a:extLst>
          </p:cNvPr>
          <p:cNvSpPr txBox="1">
            <a:spLocks/>
          </p:cNvSpPr>
          <p:nvPr/>
        </p:nvSpPr>
        <p:spPr>
          <a:xfrm>
            <a:off x="302641" y="5966814"/>
            <a:ext cx="11508360" cy="815975"/>
          </a:xfrm>
          <a:prstGeom prst="rect">
            <a:avLst/>
          </a:prstGeom>
        </p:spPr>
        <p:txBody>
          <a:bodyPr vert="horz" lIns="121920" tIns="60960" rIns="121920" bIns="6096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CA" sz="3733" b="1" dirty="0">
                <a:solidFill>
                  <a:srgbClr val="C00000"/>
                </a:solidFill>
              </a:rPr>
              <a:t>Master of Economic Geology Short Course: </a:t>
            </a:r>
            <a:r>
              <a:rPr lang="en-CA" sz="3733" b="1" dirty="0" err="1">
                <a:solidFill>
                  <a:srgbClr val="C00000"/>
                </a:solidFill>
              </a:rPr>
              <a:t>Geometallurgy</a:t>
            </a:r>
            <a:r>
              <a:rPr lang="en-CA" sz="3733" b="1" dirty="0">
                <a:solidFill>
                  <a:srgbClr val="C00000"/>
                </a:solidFill>
              </a:rPr>
              <a:t> </a:t>
            </a:r>
          </a:p>
          <a:p>
            <a:pPr algn="l"/>
            <a:r>
              <a:rPr lang="en-CA" sz="3733" b="1" dirty="0">
                <a:solidFill>
                  <a:srgbClr val="C00000"/>
                </a:solidFill>
              </a:rPr>
              <a:t>November 4 – 15, 2019</a:t>
            </a:r>
          </a:p>
        </p:txBody>
      </p:sp>
    </p:spTree>
    <p:extLst>
      <p:ext uri="{BB962C8B-B14F-4D97-AF65-F5344CB8AC3E}">
        <p14:creationId xmlns:p14="http://schemas.microsoft.com/office/powerpoint/2010/main" val="2489627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776A99-7D0B-40AC-A976-BFB9DA113D8D}"/>
              </a:ext>
            </a:extLst>
          </p:cNvPr>
          <p:cNvSpPr txBox="1"/>
          <p:nvPr/>
        </p:nvSpPr>
        <p:spPr>
          <a:xfrm>
            <a:off x="1033464" y="36770"/>
            <a:ext cx="9766300" cy="2000548"/>
          </a:xfrm>
          <a:prstGeom prst="rect">
            <a:avLst/>
          </a:prstGeom>
          <a:noFill/>
        </p:spPr>
        <p:txBody>
          <a:bodyPr wrap="square" rtlCol="0">
            <a:spAutoFit/>
          </a:bodyPr>
          <a:lstStyle/>
          <a:p>
            <a:pPr algn="ctr"/>
            <a:endParaRPr lang="en-AU" dirty="0"/>
          </a:p>
          <a:p>
            <a:pPr algn="ctr"/>
            <a:r>
              <a:rPr lang="en-AU" sz="3200" b="1" dirty="0"/>
              <a:t>Case Study </a:t>
            </a:r>
          </a:p>
          <a:p>
            <a:pPr algn="ctr"/>
            <a:endParaRPr lang="en-AU" dirty="0"/>
          </a:p>
          <a:p>
            <a:pPr algn="ctr"/>
            <a:r>
              <a:rPr lang="en-AU" sz="2800" b="1" dirty="0"/>
              <a:t>Estimated Mineral percentages from assay data using the Linear Programming Simplex Method</a:t>
            </a:r>
          </a:p>
        </p:txBody>
      </p:sp>
      <p:sp>
        <p:nvSpPr>
          <p:cNvPr id="7" name="TextBox 6">
            <a:extLst>
              <a:ext uri="{FF2B5EF4-FFF2-40B4-BE49-F238E27FC236}">
                <a16:creationId xmlns:a16="http://schemas.microsoft.com/office/drawing/2014/main" id="{B2E4B4E1-6BDB-4F9B-9B9B-BCEDC5C35A0C}"/>
              </a:ext>
            </a:extLst>
          </p:cNvPr>
          <p:cNvSpPr txBox="1"/>
          <p:nvPr/>
        </p:nvSpPr>
        <p:spPr>
          <a:xfrm>
            <a:off x="9588500" y="5410614"/>
            <a:ext cx="1757364" cy="646331"/>
          </a:xfrm>
          <a:prstGeom prst="rect">
            <a:avLst/>
          </a:prstGeom>
          <a:noFill/>
        </p:spPr>
        <p:txBody>
          <a:bodyPr wrap="square" rtlCol="0">
            <a:spAutoFit/>
          </a:bodyPr>
          <a:lstStyle/>
          <a:p>
            <a:pPr algn="ctr"/>
            <a:r>
              <a:rPr lang="en-AU" b="1" dirty="0"/>
              <a:t>Scott Halley</a:t>
            </a:r>
          </a:p>
          <a:p>
            <a:pPr algn="ctr"/>
            <a:r>
              <a:rPr lang="en-AU" b="1" dirty="0"/>
              <a:t>18/10/2019</a:t>
            </a:r>
            <a:endParaRPr lang="en-AU" dirty="0"/>
          </a:p>
        </p:txBody>
      </p:sp>
      <p:pic>
        <p:nvPicPr>
          <p:cNvPr id="8" name="Picture 7">
            <a:extLst>
              <a:ext uri="{FF2B5EF4-FFF2-40B4-BE49-F238E27FC236}">
                <a16:creationId xmlns:a16="http://schemas.microsoft.com/office/drawing/2014/main" id="{08366493-9117-457D-B55D-FC7F6B2CDAD9}"/>
              </a:ext>
            </a:extLst>
          </p:cNvPr>
          <p:cNvPicPr>
            <a:picLocks noChangeAspect="1"/>
          </p:cNvPicPr>
          <p:nvPr/>
        </p:nvPicPr>
        <p:blipFill>
          <a:blip r:embed="rId2"/>
          <a:stretch>
            <a:fillRect/>
          </a:stretch>
        </p:blipFill>
        <p:spPr>
          <a:xfrm>
            <a:off x="2514493" y="2423026"/>
            <a:ext cx="4762500" cy="3952875"/>
          </a:xfrm>
          <a:prstGeom prst="rect">
            <a:avLst/>
          </a:prstGeom>
        </p:spPr>
      </p:pic>
      <p:pic>
        <p:nvPicPr>
          <p:cNvPr id="9" name="Picture 8">
            <a:extLst>
              <a:ext uri="{FF2B5EF4-FFF2-40B4-BE49-F238E27FC236}">
                <a16:creationId xmlns:a16="http://schemas.microsoft.com/office/drawing/2014/main" id="{35F02E3B-CEBF-49D3-9C5A-719175A753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8013" y="2628956"/>
            <a:ext cx="1971675" cy="2104073"/>
          </a:xfrm>
          <a:prstGeom prst="rect">
            <a:avLst/>
          </a:prstGeom>
        </p:spPr>
      </p:pic>
    </p:spTree>
    <p:extLst>
      <p:ext uri="{BB962C8B-B14F-4D97-AF65-F5344CB8AC3E}">
        <p14:creationId xmlns:p14="http://schemas.microsoft.com/office/powerpoint/2010/main" val="1526312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able&#10;&#10;Description automatically generated">
            <a:extLst>
              <a:ext uri="{FF2B5EF4-FFF2-40B4-BE49-F238E27FC236}">
                <a16:creationId xmlns:a16="http://schemas.microsoft.com/office/drawing/2014/main" id="{83EF679F-53B5-49D8-9E8A-13EAB15A5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3862" y="117060"/>
            <a:ext cx="3522738" cy="1761369"/>
          </a:xfrm>
          <a:prstGeom prst="rect">
            <a:avLst/>
          </a:prstGeom>
        </p:spPr>
      </p:pic>
      <p:sp>
        <p:nvSpPr>
          <p:cNvPr id="3" name="TextBox 2">
            <a:extLst>
              <a:ext uri="{FF2B5EF4-FFF2-40B4-BE49-F238E27FC236}">
                <a16:creationId xmlns:a16="http://schemas.microsoft.com/office/drawing/2014/main" id="{45E21A83-E81B-4763-AA38-53D1E6F5C93E}"/>
              </a:ext>
            </a:extLst>
          </p:cNvPr>
          <p:cNvSpPr txBox="1"/>
          <p:nvPr/>
        </p:nvSpPr>
        <p:spPr>
          <a:xfrm>
            <a:off x="476554" y="881226"/>
            <a:ext cx="7242553" cy="2585323"/>
          </a:xfrm>
          <a:prstGeom prst="rect">
            <a:avLst/>
          </a:prstGeom>
          <a:noFill/>
        </p:spPr>
        <p:txBody>
          <a:bodyPr wrap="square" rtlCol="0">
            <a:spAutoFit/>
          </a:bodyPr>
          <a:lstStyle/>
          <a:p>
            <a:r>
              <a:rPr lang="en-US" sz="3600" b="1" dirty="0"/>
              <a:t>Case Study</a:t>
            </a:r>
          </a:p>
          <a:p>
            <a:endParaRPr lang="en-US" dirty="0"/>
          </a:p>
          <a:p>
            <a:r>
              <a:rPr lang="en-US" dirty="0"/>
              <a:t>The data shown in this presentation is from the </a:t>
            </a:r>
            <a:r>
              <a:rPr lang="en-US" dirty="0" err="1"/>
              <a:t>Taca</a:t>
            </a:r>
            <a:r>
              <a:rPr lang="en-US" dirty="0"/>
              <a:t> </a:t>
            </a:r>
            <a:r>
              <a:rPr lang="en-US" dirty="0" err="1"/>
              <a:t>Taca</a:t>
            </a:r>
            <a:r>
              <a:rPr lang="en-US" dirty="0"/>
              <a:t> porphyry Cu deposit in Argentina</a:t>
            </a:r>
          </a:p>
          <a:p>
            <a:endParaRPr lang="en-US" dirty="0"/>
          </a:p>
          <a:p>
            <a:r>
              <a:rPr lang="en-US" dirty="0"/>
              <a:t>First Quantum is thanked for permission to show this data.</a:t>
            </a:r>
          </a:p>
          <a:p>
            <a:endParaRPr lang="en-US" dirty="0"/>
          </a:p>
          <a:p>
            <a:endParaRPr lang="en-AU" dirty="0"/>
          </a:p>
        </p:txBody>
      </p:sp>
      <p:pic>
        <p:nvPicPr>
          <p:cNvPr id="6" name="Picture 4">
            <a:extLst>
              <a:ext uri="{FF2B5EF4-FFF2-40B4-BE49-F238E27FC236}">
                <a16:creationId xmlns:a16="http://schemas.microsoft.com/office/drawing/2014/main" id="{94CC6627-8502-4D48-A442-F8F70540F2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372" y="3942548"/>
            <a:ext cx="1136917" cy="2107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Imagen 1">
            <a:extLst>
              <a:ext uri="{FF2B5EF4-FFF2-40B4-BE49-F238E27FC236}">
                <a16:creationId xmlns:a16="http://schemas.microsoft.com/office/drawing/2014/main" id="{1E854AEF-80B2-46B8-80B2-6E95EDFDF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8663" y="1910323"/>
            <a:ext cx="3858370" cy="4824800"/>
          </a:xfrm>
          <a:prstGeom prst="rect">
            <a:avLst/>
          </a:prstGeom>
          <a:ln w="6350">
            <a:solidFill>
              <a:schemeClr val="tx1"/>
            </a:solidFill>
          </a:ln>
        </p:spPr>
      </p:pic>
      <p:pic>
        <p:nvPicPr>
          <p:cNvPr id="4" name="Picture 3">
            <a:extLst>
              <a:ext uri="{FF2B5EF4-FFF2-40B4-BE49-F238E27FC236}">
                <a16:creationId xmlns:a16="http://schemas.microsoft.com/office/drawing/2014/main" id="{3B2C21B4-ED62-4322-82E6-0D7286441C48}"/>
              </a:ext>
            </a:extLst>
          </p:cNvPr>
          <p:cNvPicPr>
            <a:picLocks noChangeAspect="1"/>
          </p:cNvPicPr>
          <p:nvPr/>
        </p:nvPicPr>
        <p:blipFill>
          <a:blip r:embed="rId5"/>
          <a:stretch>
            <a:fillRect/>
          </a:stretch>
        </p:blipFill>
        <p:spPr>
          <a:xfrm>
            <a:off x="6096000" y="3798106"/>
            <a:ext cx="1380952" cy="2571428"/>
          </a:xfrm>
          <a:prstGeom prst="rect">
            <a:avLst/>
          </a:prstGeom>
        </p:spPr>
      </p:pic>
    </p:spTree>
    <p:extLst>
      <p:ext uri="{BB962C8B-B14F-4D97-AF65-F5344CB8AC3E}">
        <p14:creationId xmlns:p14="http://schemas.microsoft.com/office/powerpoint/2010/main" val="635979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746D5-269C-4342-904E-BE9ED7E2641F}"/>
              </a:ext>
            </a:extLst>
          </p:cNvPr>
          <p:cNvSpPr>
            <a:spLocks noGrp="1"/>
          </p:cNvSpPr>
          <p:nvPr>
            <p:ph type="title"/>
          </p:nvPr>
        </p:nvSpPr>
        <p:spPr/>
        <p:txBody>
          <a:bodyPr>
            <a:normAutofit/>
          </a:bodyPr>
          <a:lstStyle/>
          <a:p>
            <a:r>
              <a:rPr lang="en-AU" sz="3200" b="1" dirty="0">
                <a:latin typeface="+mn-lt"/>
              </a:rPr>
              <a:t>Linear programming solved using the Simplex method</a:t>
            </a:r>
          </a:p>
        </p:txBody>
      </p:sp>
      <p:sp>
        <p:nvSpPr>
          <p:cNvPr id="3" name="Content Placeholder 2">
            <a:extLst>
              <a:ext uri="{FF2B5EF4-FFF2-40B4-BE49-F238E27FC236}">
                <a16:creationId xmlns:a16="http://schemas.microsoft.com/office/drawing/2014/main" id="{7FE87A6D-CBAE-478E-B588-C763ACF25606}"/>
              </a:ext>
            </a:extLst>
          </p:cNvPr>
          <p:cNvSpPr>
            <a:spLocks noGrp="1"/>
          </p:cNvSpPr>
          <p:nvPr>
            <p:ph idx="1"/>
          </p:nvPr>
        </p:nvSpPr>
        <p:spPr>
          <a:xfrm>
            <a:off x="1058022" y="1606123"/>
            <a:ext cx="10462684" cy="4818323"/>
          </a:xfrm>
        </p:spPr>
        <p:txBody>
          <a:bodyPr/>
          <a:lstStyle/>
          <a:p>
            <a:pPr>
              <a:spcAft>
                <a:spcPts val="600"/>
              </a:spcAft>
            </a:pPr>
            <a:r>
              <a:rPr lang="en-AU" sz="2000" dirty="0"/>
              <a:t>Linear programming methods aim to achieve the best outcome in a mathematical model where the requirements are represented by linear relationships</a:t>
            </a:r>
          </a:p>
          <a:p>
            <a:pPr>
              <a:spcAft>
                <a:spcPts val="600"/>
              </a:spcAft>
            </a:pPr>
            <a:r>
              <a:rPr lang="en-AU" sz="2000" dirty="0"/>
              <a:t>In this example the model aims to maximise the proportional sum of ‘</a:t>
            </a:r>
            <a:r>
              <a:rPr lang="en-AU" sz="2000" dirty="0">
                <a:solidFill>
                  <a:srgbClr val="0000FF"/>
                </a:solidFill>
              </a:rPr>
              <a:t>property values</a:t>
            </a:r>
            <a:r>
              <a:rPr lang="en-AU" sz="2000" dirty="0"/>
              <a:t>’ assigned to each mineral to be calculated</a:t>
            </a:r>
          </a:p>
          <a:p>
            <a:pPr>
              <a:spcAft>
                <a:spcPts val="600"/>
              </a:spcAft>
            </a:pPr>
            <a:r>
              <a:rPr lang="en-AU" sz="2000" dirty="0"/>
              <a:t>The property value acts as a proxy for the </a:t>
            </a:r>
            <a:r>
              <a:rPr lang="en-AU" sz="2000" dirty="0">
                <a:solidFill>
                  <a:srgbClr val="0000FF"/>
                </a:solidFill>
              </a:rPr>
              <a:t>likelihood</a:t>
            </a:r>
            <a:r>
              <a:rPr lang="en-AU" sz="2000" dirty="0"/>
              <a:t> of the mineral occurring</a:t>
            </a:r>
          </a:p>
          <a:p>
            <a:pPr>
              <a:spcAft>
                <a:spcPts val="600"/>
              </a:spcAft>
            </a:pPr>
            <a:r>
              <a:rPr lang="en-AU" sz="2000" dirty="0"/>
              <a:t>The Simplex method is an approach to solving linear programming models using slack variables, tableaus (matrices), and pivot variables as a means to finding the optimal solution of an optimization problem</a:t>
            </a:r>
          </a:p>
          <a:p>
            <a:pPr>
              <a:spcAft>
                <a:spcPts val="600"/>
              </a:spcAft>
            </a:pPr>
            <a:r>
              <a:rPr lang="en-AU" sz="2000" dirty="0"/>
              <a:t>The </a:t>
            </a:r>
            <a:r>
              <a:rPr lang="en-AU" sz="2000" dirty="0">
                <a:solidFill>
                  <a:srgbClr val="0000FF"/>
                </a:solidFill>
              </a:rPr>
              <a:t>Solver add-in </a:t>
            </a:r>
            <a:r>
              <a:rPr lang="en-AU" sz="2000" dirty="0"/>
              <a:t>within Excel uses the Simplex method for solving linear programs</a:t>
            </a:r>
          </a:p>
          <a:p>
            <a:pPr>
              <a:spcAft>
                <a:spcPts val="600"/>
              </a:spcAft>
            </a:pPr>
            <a:endParaRPr lang="en-AU" sz="2000" dirty="0"/>
          </a:p>
          <a:p>
            <a:pPr>
              <a:spcAft>
                <a:spcPts val="600"/>
              </a:spcAft>
            </a:pPr>
            <a:r>
              <a:rPr lang="en-AU" sz="2000" dirty="0"/>
              <a:t>This method was applied to mineralogy calculations from geochemical analyses by Berry et al., 2011</a:t>
            </a:r>
          </a:p>
          <a:p>
            <a:pPr>
              <a:spcAft>
                <a:spcPts val="600"/>
              </a:spcAft>
            </a:pPr>
            <a:endParaRPr lang="en-AU" sz="2000" dirty="0"/>
          </a:p>
          <a:p>
            <a:pPr>
              <a:spcAft>
                <a:spcPts val="600"/>
              </a:spcAft>
            </a:pPr>
            <a:endParaRPr lang="en-AU" sz="2000" dirty="0"/>
          </a:p>
        </p:txBody>
      </p:sp>
    </p:spTree>
    <p:extLst>
      <p:ext uri="{BB962C8B-B14F-4D97-AF65-F5344CB8AC3E}">
        <p14:creationId xmlns:p14="http://schemas.microsoft.com/office/powerpoint/2010/main" val="259628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00A1F3-61B3-4F69-9413-F24F301587F8}"/>
              </a:ext>
            </a:extLst>
          </p:cNvPr>
          <p:cNvPicPr>
            <a:picLocks noChangeAspect="1"/>
          </p:cNvPicPr>
          <p:nvPr/>
        </p:nvPicPr>
        <p:blipFill>
          <a:blip r:embed="rId2"/>
          <a:stretch>
            <a:fillRect/>
          </a:stretch>
        </p:blipFill>
        <p:spPr>
          <a:xfrm>
            <a:off x="1095861" y="2035142"/>
            <a:ext cx="4467225" cy="4010025"/>
          </a:xfrm>
          <a:prstGeom prst="rect">
            <a:avLst/>
          </a:prstGeom>
        </p:spPr>
      </p:pic>
      <p:pic>
        <p:nvPicPr>
          <p:cNvPr id="3" name="Picture 2">
            <a:extLst>
              <a:ext uri="{FF2B5EF4-FFF2-40B4-BE49-F238E27FC236}">
                <a16:creationId xmlns:a16="http://schemas.microsoft.com/office/drawing/2014/main" id="{FAC52251-5EE4-49D3-AF6A-562857C2128F}"/>
              </a:ext>
            </a:extLst>
          </p:cNvPr>
          <p:cNvPicPr>
            <a:picLocks noChangeAspect="1"/>
          </p:cNvPicPr>
          <p:nvPr/>
        </p:nvPicPr>
        <p:blipFill>
          <a:blip r:embed="rId2"/>
          <a:stretch>
            <a:fillRect/>
          </a:stretch>
        </p:blipFill>
        <p:spPr>
          <a:xfrm>
            <a:off x="6674012" y="2035141"/>
            <a:ext cx="4467225" cy="4010025"/>
          </a:xfrm>
          <a:prstGeom prst="rect">
            <a:avLst/>
          </a:prstGeom>
        </p:spPr>
      </p:pic>
      <p:sp>
        <p:nvSpPr>
          <p:cNvPr id="4" name="Freeform: Shape 3">
            <a:extLst>
              <a:ext uri="{FF2B5EF4-FFF2-40B4-BE49-F238E27FC236}">
                <a16:creationId xmlns:a16="http://schemas.microsoft.com/office/drawing/2014/main" id="{BA78D45F-FE67-489D-95EC-BF8E8D95EDC1}"/>
              </a:ext>
            </a:extLst>
          </p:cNvPr>
          <p:cNvSpPr/>
          <p:nvPr/>
        </p:nvSpPr>
        <p:spPr>
          <a:xfrm>
            <a:off x="2239347" y="3442996"/>
            <a:ext cx="2057400" cy="881743"/>
          </a:xfrm>
          <a:custGeom>
            <a:avLst/>
            <a:gdLst>
              <a:gd name="connsiteX0" fmla="*/ 2057400 w 2057400"/>
              <a:gd name="connsiteY0" fmla="*/ 685800 h 881743"/>
              <a:gd name="connsiteX1" fmla="*/ 494522 w 2057400"/>
              <a:gd name="connsiteY1" fmla="*/ 0 h 881743"/>
              <a:gd name="connsiteX2" fmla="*/ 0 w 2057400"/>
              <a:gd name="connsiteY2" fmla="*/ 881743 h 881743"/>
              <a:gd name="connsiteX3" fmla="*/ 2057400 w 2057400"/>
              <a:gd name="connsiteY3" fmla="*/ 685800 h 881743"/>
            </a:gdLst>
            <a:ahLst/>
            <a:cxnLst>
              <a:cxn ang="0">
                <a:pos x="connsiteX0" y="connsiteY0"/>
              </a:cxn>
              <a:cxn ang="0">
                <a:pos x="connsiteX1" y="connsiteY1"/>
              </a:cxn>
              <a:cxn ang="0">
                <a:pos x="connsiteX2" y="connsiteY2"/>
              </a:cxn>
              <a:cxn ang="0">
                <a:pos x="connsiteX3" y="connsiteY3"/>
              </a:cxn>
            </a:cxnLst>
            <a:rect l="l" t="t" r="r" b="b"/>
            <a:pathLst>
              <a:path w="2057400" h="881743">
                <a:moveTo>
                  <a:pt x="2057400" y="685800"/>
                </a:moveTo>
                <a:lnTo>
                  <a:pt x="494522" y="0"/>
                </a:lnTo>
                <a:lnTo>
                  <a:pt x="0" y="881743"/>
                </a:lnTo>
                <a:lnTo>
                  <a:pt x="2057400" y="68580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Shape 4">
            <a:extLst>
              <a:ext uri="{FF2B5EF4-FFF2-40B4-BE49-F238E27FC236}">
                <a16:creationId xmlns:a16="http://schemas.microsoft.com/office/drawing/2014/main" id="{3E7A3779-CAD3-43EE-978B-160A68893C44}"/>
              </a:ext>
            </a:extLst>
          </p:cNvPr>
          <p:cNvSpPr/>
          <p:nvPr/>
        </p:nvSpPr>
        <p:spPr>
          <a:xfrm>
            <a:off x="7823718" y="3466322"/>
            <a:ext cx="1049694" cy="1334278"/>
          </a:xfrm>
          <a:custGeom>
            <a:avLst/>
            <a:gdLst>
              <a:gd name="connsiteX0" fmla="*/ 489858 w 1049694"/>
              <a:gd name="connsiteY0" fmla="*/ 0 h 1334278"/>
              <a:gd name="connsiteX1" fmla="*/ 0 w 1049694"/>
              <a:gd name="connsiteY1" fmla="*/ 858417 h 1334278"/>
              <a:gd name="connsiteX2" fmla="*/ 1049694 w 1049694"/>
              <a:gd name="connsiteY2" fmla="*/ 1334278 h 1334278"/>
              <a:gd name="connsiteX3" fmla="*/ 489858 w 1049694"/>
              <a:gd name="connsiteY3" fmla="*/ 0 h 1334278"/>
            </a:gdLst>
            <a:ahLst/>
            <a:cxnLst>
              <a:cxn ang="0">
                <a:pos x="connsiteX0" y="connsiteY0"/>
              </a:cxn>
              <a:cxn ang="0">
                <a:pos x="connsiteX1" y="connsiteY1"/>
              </a:cxn>
              <a:cxn ang="0">
                <a:pos x="connsiteX2" y="connsiteY2"/>
              </a:cxn>
              <a:cxn ang="0">
                <a:pos x="connsiteX3" y="connsiteY3"/>
              </a:cxn>
            </a:cxnLst>
            <a:rect l="l" t="t" r="r" b="b"/>
            <a:pathLst>
              <a:path w="1049694" h="1334278">
                <a:moveTo>
                  <a:pt x="489858" y="0"/>
                </a:moveTo>
                <a:lnTo>
                  <a:pt x="0" y="858417"/>
                </a:lnTo>
                <a:lnTo>
                  <a:pt x="1049694" y="1334278"/>
                </a:lnTo>
                <a:lnTo>
                  <a:pt x="48985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68F56B33-A8FC-4DA3-A79F-C4865B0183FC}"/>
              </a:ext>
            </a:extLst>
          </p:cNvPr>
          <p:cNvSpPr txBox="1"/>
          <p:nvPr/>
        </p:nvSpPr>
        <p:spPr>
          <a:xfrm>
            <a:off x="442657" y="314713"/>
            <a:ext cx="11306685" cy="369332"/>
          </a:xfrm>
          <a:prstGeom prst="rect">
            <a:avLst/>
          </a:prstGeom>
          <a:noFill/>
        </p:spPr>
        <p:txBody>
          <a:bodyPr wrap="none" rtlCol="0">
            <a:spAutoFit/>
          </a:bodyPr>
          <a:lstStyle/>
          <a:p>
            <a:r>
              <a:rPr lang="en-AU" dirty="0"/>
              <a:t>Quantitative Mineral estimates from chemistry alone are non-unique; there are always more variables than constraints.</a:t>
            </a:r>
          </a:p>
        </p:txBody>
      </p:sp>
      <p:sp>
        <p:nvSpPr>
          <p:cNvPr id="7" name="TextBox 6">
            <a:extLst>
              <a:ext uri="{FF2B5EF4-FFF2-40B4-BE49-F238E27FC236}">
                <a16:creationId xmlns:a16="http://schemas.microsoft.com/office/drawing/2014/main" id="{DD2B29FB-1C88-45DF-BF33-24B8B8DCBF1E}"/>
              </a:ext>
            </a:extLst>
          </p:cNvPr>
          <p:cNvSpPr txBox="1"/>
          <p:nvPr/>
        </p:nvSpPr>
        <p:spPr>
          <a:xfrm>
            <a:off x="442656" y="812833"/>
            <a:ext cx="4386842" cy="646331"/>
          </a:xfrm>
          <a:prstGeom prst="rect">
            <a:avLst/>
          </a:prstGeom>
          <a:noFill/>
        </p:spPr>
        <p:txBody>
          <a:bodyPr wrap="none" rtlCol="0">
            <a:spAutoFit/>
          </a:bodyPr>
          <a:lstStyle/>
          <a:p>
            <a:r>
              <a:rPr lang="en-AU" dirty="0"/>
              <a:t>For example, a point here could be a mixture</a:t>
            </a:r>
          </a:p>
          <a:p>
            <a:r>
              <a:rPr lang="en-AU" dirty="0"/>
              <a:t>of orthoclase-muscovite-chlorite</a:t>
            </a:r>
          </a:p>
        </p:txBody>
      </p:sp>
      <p:sp>
        <p:nvSpPr>
          <p:cNvPr id="8" name="TextBox 7">
            <a:extLst>
              <a:ext uri="{FF2B5EF4-FFF2-40B4-BE49-F238E27FC236}">
                <a16:creationId xmlns:a16="http://schemas.microsoft.com/office/drawing/2014/main" id="{9011AA6A-C6B8-4B8F-83EB-CB6359534AB9}"/>
              </a:ext>
            </a:extLst>
          </p:cNvPr>
          <p:cNvSpPr txBox="1"/>
          <p:nvPr/>
        </p:nvSpPr>
        <p:spPr>
          <a:xfrm>
            <a:off x="6754395" y="812833"/>
            <a:ext cx="3251275" cy="646331"/>
          </a:xfrm>
          <a:prstGeom prst="rect">
            <a:avLst/>
          </a:prstGeom>
          <a:noFill/>
        </p:spPr>
        <p:txBody>
          <a:bodyPr wrap="none" rtlCol="0">
            <a:spAutoFit/>
          </a:bodyPr>
          <a:lstStyle/>
          <a:p>
            <a:r>
              <a:rPr lang="en-AU" dirty="0"/>
              <a:t>It could be a mixture</a:t>
            </a:r>
          </a:p>
          <a:p>
            <a:r>
              <a:rPr lang="en-AU" dirty="0"/>
              <a:t>of orthoclase-muscovite-biotite</a:t>
            </a:r>
          </a:p>
        </p:txBody>
      </p:sp>
      <p:sp>
        <p:nvSpPr>
          <p:cNvPr id="9" name="TextBox 8">
            <a:extLst>
              <a:ext uri="{FF2B5EF4-FFF2-40B4-BE49-F238E27FC236}">
                <a16:creationId xmlns:a16="http://schemas.microsoft.com/office/drawing/2014/main" id="{2B161F0F-8ADB-4A5D-B210-FF92EE231264}"/>
              </a:ext>
            </a:extLst>
          </p:cNvPr>
          <p:cNvSpPr txBox="1"/>
          <p:nvPr/>
        </p:nvSpPr>
        <p:spPr>
          <a:xfrm>
            <a:off x="5497873" y="990261"/>
            <a:ext cx="470000" cy="369332"/>
          </a:xfrm>
          <a:prstGeom prst="rect">
            <a:avLst/>
          </a:prstGeom>
          <a:noFill/>
        </p:spPr>
        <p:txBody>
          <a:bodyPr wrap="none" rtlCol="0">
            <a:spAutoFit/>
          </a:bodyPr>
          <a:lstStyle/>
          <a:p>
            <a:r>
              <a:rPr lang="en-AU" dirty="0"/>
              <a:t>Or </a:t>
            </a:r>
          </a:p>
        </p:txBody>
      </p:sp>
      <p:cxnSp>
        <p:nvCxnSpPr>
          <p:cNvPr id="11" name="Straight Arrow Connector 10">
            <a:extLst>
              <a:ext uri="{FF2B5EF4-FFF2-40B4-BE49-F238E27FC236}">
                <a16:creationId xmlns:a16="http://schemas.microsoft.com/office/drawing/2014/main" id="{47804A83-035C-4816-BE10-5704DCC6FCA0}"/>
              </a:ext>
            </a:extLst>
          </p:cNvPr>
          <p:cNvCxnSpPr/>
          <p:nvPr/>
        </p:nvCxnSpPr>
        <p:spPr>
          <a:xfrm>
            <a:off x="1940767" y="1459164"/>
            <a:ext cx="662474" cy="242470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CB93994-2031-4FAB-96E5-6B147A6671D6}"/>
              </a:ext>
            </a:extLst>
          </p:cNvPr>
          <p:cNvCxnSpPr/>
          <p:nvPr/>
        </p:nvCxnSpPr>
        <p:spPr>
          <a:xfrm>
            <a:off x="7492481" y="1504262"/>
            <a:ext cx="662474" cy="242470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FE3E9D1-8F10-4937-B750-23B0FD08DA7D}"/>
              </a:ext>
            </a:extLst>
          </p:cNvPr>
          <p:cNvSpPr txBox="1"/>
          <p:nvPr/>
        </p:nvSpPr>
        <p:spPr>
          <a:xfrm>
            <a:off x="442656" y="6173955"/>
            <a:ext cx="9144235" cy="646331"/>
          </a:xfrm>
          <a:prstGeom prst="rect">
            <a:avLst/>
          </a:prstGeom>
          <a:noFill/>
        </p:spPr>
        <p:txBody>
          <a:bodyPr wrap="none" rtlCol="0">
            <a:spAutoFit/>
          </a:bodyPr>
          <a:lstStyle/>
          <a:p>
            <a:r>
              <a:rPr lang="en-AU" dirty="0"/>
              <a:t>We could use extra information from </a:t>
            </a:r>
            <a:r>
              <a:rPr lang="en-AU" dirty="0" err="1"/>
              <a:t>qXRD</a:t>
            </a:r>
            <a:r>
              <a:rPr lang="en-AU" dirty="0"/>
              <a:t>, QEMSCAN or </a:t>
            </a:r>
            <a:r>
              <a:rPr lang="en-AU" dirty="0" err="1"/>
              <a:t>CoreScan</a:t>
            </a:r>
            <a:r>
              <a:rPr lang="en-AU" dirty="0"/>
              <a:t> to provide extra constraints,</a:t>
            </a:r>
          </a:p>
          <a:p>
            <a:r>
              <a:rPr lang="en-AU" dirty="0"/>
              <a:t>Or we can use thermodynamics to predict the permissible mineral assemblage.</a:t>
            </a:r>
          </a:p>
        </p:txBody>
      </p:sp>
      <p:sp>
        <p:nvSpPr>
          <p:cNvPr id="14" name="Oval 13">
            <a:extLst>
              <a:ext uri="{FF2B5EF4-FFF2-40B4-BE49-F238E27FC236}">
                <a16:creationId xmlns:a16="http://schemas.microsoft.com/office/drawing/2014/main" id="{4BA174C7-138B-4091-941F-CC3C21861683}"/>
              </a:ext>
            </a:extLst>
          </p:cNvPr>
          <p:cNvSpPr/>
          <p:nvPr/>
        </p:nvSpPr>
        <p:spPr>
          <a:xfrm>
            <a:off x="2582077" y="4079461"/>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Oval 14">
            <a:extLst>
              <a:ext uri="{FF2B5EF4-FFF2-40B4-BE49-F238E27FC236}">
                <a16:creationId xmlns:a16="http://schemas.microsoft.com/office/drawing/2014/main" id="{BFAF3F8F-DF4E-443C-89CD-7C948241E607}"/>
              </a:ext>
            </a:extLst>
          </p:cNvPr>
          <p:cNvSpPr/>
          <p:nvPr/>
        </p:nvSpPr>
        <p:spPr>
          <a:xfrm>
            <a:off x="8154955" y="4057753"/>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546186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96839-4857-4F69-9F08-A914B48B076F}"/>
              </a:ext>
            </a:extLst>
          </p:cNvPr>
          <p:cNvPicPr>
            <a:picLocks noChangeAspect="1"/>
          </p:cNvPicPr>
          <p:nvPr/>
        </p:nvPicPr>
        <p:blipFill>
          <a:blip r:embed="rId2"/>
          <a:stretch>
            <a:fillRect/>
          </a:stretch>
        </p:blipFill>
        <p:spPr>
          <a:xfrm>
            <a:off x="964422" y="1557381"/>
            <a:ext cx="10080000" cy="4213373"/>
          </a:xfrm>
          <a:prstGeom prst="rect">
            <a:avLst/>
          </a:prstGeom>
        </p:spPr>
      </p:pic>
      <p:sp>
        <p:nvSpPr>
          <p:cNvPr id="3" name="TextBox 2">
            <a:extLst>
              <a:ext uri="{FF2B5EF4-FFF2-40B4-BE49-F238E27FC236}">
                <a16:creationId xmlns:a16="http://schemas.microsoft.com/office/drawing/2014/main" id="{F78EAF9F-0BBE-41FC-9581-9E3C655EE122}"/>
              </a:ext>
            </a:extLst>
          </p:cNvPr>
          <p:cNvSpPr txBox="1"/>
          <p:nvPr/>
        </p:nvSpPr>
        <p:spPr>
          <a:xfrm>
            <a:off x="783771" y="354564"/>
            <a:ext cx="10441302" cy="646331"/>
          </a:xfrm>
          <a:prstGeom prst="rect">
            <a:avLst/>
          </a:prstGeom>
          <a:noFill/>
        </p:spPr>
        <p:txBody>
          <a:bodyPr wrap="square" rtlCol="0">
            <a:spAutoFit/>
          </a:bodyPr>
          <a:lstStyle/>
          <a:p>
            <a:r>
              <a:rPr lang="en-AU" b="1" dirty="0"/>
              <a:t>Set Up a data table</a:t>
            </a:r>
            <a:endParaRPr lang="en-AU" dirty="0"/>
          </a:p>
          <a:p>
            <a:r>
              <a:rPr lang="en-AU" dirty="0" err="1"/>
              <a:t>Weight_pct</a:t>
            </a:r>
            <a:r>
              <a:rPr lang="en-AU" dirty="0"/>
              <a:t> of elements with abundances &gt;0.1%</a:t>
            </a:r>
          </a:p>
        </p:txBody>
      </p:sp>
    </p:spTree>
    <p:extLst>
      <p:ext uri="{BB962C8B-B14F-4D97-AF65-F5344CB8AC3E}">
        <p14:creationId xmlns:p14="http://schemas.microsoft.com/office/powerpoint/2010/main" val="4189494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412E73-14CB-407F-A30B-7C8C5743D126}"/>
              </a:ext>
            </a:extLst>
          </p:cNvPr>
          <p:cNvSpPr txBox="1"/>
          <p:nvPr/>
        </p:nvSpPr>
        <p:spPr>
          <a:xfrm>
            <a:off x="630512" y="577582"/>
            <a:ext cx="10879317" cy="4832092"/>
          </a:xfrm>
          <a:prstGeom prst="rect">
            <a:avLst/>
          </a:prstGeom>
          <a:noFill/>
        </p:spPr>
        <p:txBody>
          <a:bodyPr wrap="square" rtlCol="0">
            <a:spAutoFit/>
          </a:bodyPr>
          <a:lstStyle/>
          <a:p>
            <a:r>
              <a:rPr lang="en-US" sz="4400" b="1" dirty="0"/>
              <a:t>Objectives</a:t>
            </a:r>
          </a:p>
          <a:p>
            <a:endParaRPr lang="en-US" sz="2400" b="1" dirty="0"/>
          </a:p>
          <a:p>
            <a:r>
              <a:rPr lang="en-US" sz="2400" dirty="0"/>
              <a:t>Ore body knowledge can be improved can be improved by better characterization and spatial definition of lithology and mineralogy.</a:t>
            </a:r>
          </a:p>
          <a:p>
            <a:endParaRPr lang="en-US" sz="2400" dirty="0"/>
          </a:p>
          <a:p>
            <a:r>
              <a:rPr lang="en-US" sz="2400" dirty="0"/>
              <a:t>Visual logging is commonly subjective and inconsistent.</a:t>
            </a:r>
          </a:p>
          <a:p>
            <a:endParaRPr lang="en-US" sz="2400" dirty="0"/>
          </a:p>
          <a:p>
            <a:r>
              <a:rPr lang="en-US" sz="2400" dirty="0"/>
              <a:t>Many companies now routinely collect 4 acid digest ICP assay data. This is quantitative data, independent of observer bias. Assay data provides proxies for lithology, gangue mineralogy and sulfide mineralogy.</a:t>
            </a:r>
          </a:p>
          <a:p>
            <a:endParaRPr lang="en-US" sz="2400" dirty="0"/>
          </a:p>
          <a:p>
            <a:r>
              <a:rPr lang="en-US" sz="2400" dirty="0"/>
              <a:t>Potential to provide robust 3D characterization of ore types.</a:t>
            </a:r>
          </a:p>
        </p:txBody>
      </p:sp>
    </p:spTree>
    <p:extLst>
      <p:ext uri="{BB962C8B-B14F-4D97-AF65-F5344CB8AC3E}">
        <p14:creationId xmlns:p14="http://schemas.microsoft.com/office/powerpoint/2010/main" val="3342367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A718B7-B5BE-48C5-9B4D-8AB6413C94F3}"/>
              </a:ext>
            </a:extLst>
          </p:cNvPr>
          <p:cNvPicPr>
            <a:picLocks noChangeAspect="1"/>
          </p:cNvPicPr>
          <p:nvPr/>
        </p:nvPicPr>
        <p:blipFill>
          <a:blip r:embed="rId2"/>
          <a:stretch>
            <a:fillRect/>
          </a:stretch>
        </p:blipFill>
        <p:spPr>
          <a:xfrm>
            <a:off x="1754620" y="2108810"/>
            <a:ext cx="9000000" cy="4325373"/>
          </a:xfrm>
          <a:prstGeom prst="rect">
            <a:avLst/>
          </a:prstGeom>
        </p:spPr>
      </p:pic>
      <p:sp>
        <p:nvSpPr>
          <p:cNvPr id="4" name="TextBox 3">
            <a:extLst>
              <a:ext uri="{FF2B5EF4-FFF2-40B4-BE49-F238E27FC236}">
                <a16:creationId xmlns:a16="http://schemas.microsoft.com/office/drawing/2014/main" id="{1307001B-E5EE-464A-9FBE-A5814BC755F6}"/>
              </a:ext>
            </a:extLst>
          </p:cNvPr>
          <p:cNvSpPr txBox="1"/>
          <p:nvPr/>
        </p:nvSpPr>
        <p:spPr>
          <a:xfrm>
            <a:off x="783771" y="354564"/>
            <a:ext cx="10441302" cy="923330"/>
          </a:xfrm>
          <a:prstGeom prst="rect">
            <a:avLst/>
          </a:prstGeom>
          <a:noFill/>
        </p:spPr>
        <p:txBody>
          <a:bodyPr wrap="square" rtlCol="0">
            <a:spAutoFit/>
          </a:bodyPr>
          <a:lstStyle/>
          <a:p>
            <a:r>
              <a:rPr lang="en-AU" b="1" dirty="0"/>
              <a:t>Set Up a matrix of minerals (compositions) to calculate.</a:t>
            </a:r>
            <a:endParaRPr lang="en-AU" dirty="0"/>
          </a:p>
          <a:p>
            <a:r>
              <a:rPr lang="en-AU" dirty="0"/>
              <a:t>The input for the Linear programming calculation is a matrix based on the weight percent of elements and a list of mineral compositions.</a:t>
            </a:r>
          </a:p>
        </p:txBody>
      </p:sp>
    </p:spTree>
    <p:extLst>
      <p:ext uri="{BB962C8B-B14F-4D97-AF65-F5344CB8AC3E}">
        <p14:creationId xmlns:p14="http://schemas.microsoft.com/office/powerpoint/2010/main" val="213242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8FC08C-97B0-4100-8237-0E78EEF2AF40}"/>
              </a:ext>
            </a:extLst>
          </p:cNvPr>
          <p:cNvPicPr>
            <a:picLocks noChangeAspect="1"/>
          </p:cNvPicPr>
          <p:nvPr/>
        </p:nvPicPr>
        <p:blipFill>
          <a:blip r:embed="rId2"/>
          <a:stretch>
            <a:fillRect/>
          </a:stretch>
        </p:blipFill>
        <p:spPr>
          <a:xfrm>
            <a:off x="3772591" y="2025674"/>
            <a:ext cx="4172426" cy="4412448"/>
          </a:xfrm>
          <a:prstGeom prst="rect">
            <a:avLst/>
          </a:prstGeom>
        </p:spPr>
      </p:pic>
      <p:sp>
        <p:nvSpPr>
          <p:cNvPr id="3" name="TextBox 2">
            <a:extLst>
              <a:ext uri="{FF2B5EF4-FFF2-40B4-BE49-F238E27FC236}">
                <a16:creationId xmlns:a16="http://schemas.microsoft.com/office/drawing/2014/main" id="{3544C20E-AC9B-48E4-82B3-12E92910A361}"/>
              </a:ext>
            </a:extLst>
          </p:cNvPr>
          <p:cNvSpPr txBox="1"/>
          <p:nvPr/>
        </p:nvSpPr>
        <p:spPr>
          <a:xfrm>
            <a:off x="783771" y="354564"/>
            <a:ext cx="10441302" cy="646331"/>
          </a:xfrm>
          <a:prstGeom prst="rect">
            <a:avLst/>
          </a:prstGeom>
          <a:noFill/>
        </p:spPr>
        <p:txBody>
          <a:bodyPr wrap="square" rtlCol="0">
            <a:spAutoFit/>
          </a:bodyPr>
          <a:lstStyle/>
          <a:p>
            <a:r>
              <a:rPr lang="en-AU" b="1" dirty="0"/>
              <a:t>Enter an estimated temperature to calculate Gibbs Free energy per unit mass of mineral.</a:t>
            </a:r>
            <a:endParaRPr lang="en-AU" dirty="0"/>
          </a:p>
          <a:p>
            <a:r>
              <a:rPr lang="en-AU" dirty="0"/>
              <a:t>Use these values to populate the Gibbs function values in the Mineral Matrix spreadsheet.</a:t>
            </a:r>
          </a:p>
        </p:txBody>
      </p:sp>
    </p:spTree>
    <p:extLst>
      <p:ext uri="{BB962C8B-B14F-4D97-AF65-F5344CB8AC3E}">
        <p14:creationId xmlns:p14="http://schemas.microsoft.com/office/powerpoint/2010/main" val="3526021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91F4CA-FC40-473A-8177-B45292112B21}"/>
              </a:ext>
            </a:extLst>
          </p:cNvPr>
          <p:cNvPicPr>
            <a:picLocks noChangeAspect="1"/>
          </p:cNvPicPr>
          <p:nvPr/>
        </p:nvPicPr>
        <p:blipFill>
          <a:blip r:embed="rId2"/>
          <a:stretch>
            <a:fillRect/>
          </a:stretch>
        </p:blipFill>
        <p:spPr>
          <a:xfrm>
            <a:off x="355600" y="1537653"/>
            <a:ext cx="10080000" cy="1499924"/>
          </a:xfrm>
          <a:prstGeom prst="rect">
            <a:avLst/>
          </a:prstGeom>
          <a:ln>
            <a:solidFill>
              <a:schemeClr val="tx1"/>
            </a:solidFill>
          </a:ln>
        </p:spPr>
      </p:pic>
      <p:pic>
        <p:nvPicPr>
          <p:cNvPr id="3" name="Picture 2">
            <a:extLst>
              <a:ext uri="{FF2B5EF4-FFF2-40B4-BE49-F238E27FC236}">
                <a16:creationId xmlns:a16="http://schemas.microsoft.com/office/drawing/2014/main" id="{55C32820-3CE4-4A75-958D-AA355D5BB89E}"/>
              </a:ext>
            </a:extLst>
          </p:cNvPr>
          <p:cNvPicPr>
            <a:picLocks noChangeAspect="1"/>
          </p:cNvPicPr>
          <p:nvPr/>
        </p:nvPicPr>
        <p:blipFill>
          <a:blip r:embed="rId3"/>
          <a:stretch>
            <a:fillRect/>
          </a:stretch>
        </p:blipFill>
        <p:spPr>
          <a:xfrm>
            <a:off x="7194549" y="2337810"/>
            <a:ext cx="4285349" cy="4247140"/>
          </a:xfrm>
          <a:prstGeom prst="rect">
            <a:avLst/>
          </a:prstGeom>
        </p:spPr>
      </p:pic>
      <p:sp>
        <p:nvSpPr>
          <p:cNvPr id="4" name="TextBox 3">
            <a:extLst>
              <a:ext uri="{FF2B5EF4-FFF2-40B4-BE49-F238E27FC236}">
                <a16:creationId xmlns:a16="http://schemas.microsoft.com/office/drawing/2014/main" id="{CDA4D661-638A-4EEE-8C31-800FC6CEE644}"/>
              </a:ext>
            </a:extLst>
          </p:cNvPr>
          <p:cNvSpPr txBox="1"/>
          <p:nvPr/>
        </p:nvSpPr>
        <p:spPr>
          <a:xfrm>
            <a:off x="783771" y="354564"/>
            <a:ext cx="10441302" cy="646331"/>
          </a:xfrm>
          <a:prstGeom prst="rect">
            <a:avLst/>
          </a:prstGeom>
          <a:noFill/>
        </p:spPr>
        <p:txBody>
          <a:bodyPr wrap="square" rtlCol="0">
            <a:spAutoFit/>
          </a:bodyPr>
          <a:lstStyle/>
          <a:p>
            <a:r>
              <a:rPr lang="en-AU" b="1" dirty="0"/>
              <a:t>Copy and paste one assay result into the Linear Program set-up</a:t>
            </a:r>
            <a:endParaRPr lang="en-AU" dirty="0"/>
          </a:p>
          <a:p>
            <a:r>
              <a:rPr lang="en-AU" dirty="0"/>
              <a:t>Run Solver for this sample as a test to check the spreadsheet.</a:t>
            </a:r>
          </a:p>
        </p:txBody>
      </p:sp>
    </p:spTree>
    <p:extLst>
      <p:ext uri="{BB962C8B-B14F-4D97-AF65-F5344CB8AC3E}">
        <p14:creationId xmlns:p14="http://schemas.microsoft.com/office/powerpoint/2010/main" val="3193393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Calculation steps</a:t>
            </a:r>
          </a:p>
        </p:txBody>
      </p:sp>
      <p:sp>
        <p:nvSpPr>
          <p:cNvPr id="3" name="Content Placeholder 2"/>
          <p:cNvSpPr>
            <a:spLocks noGrp="1"/>
          </p:cNvSpPr>
          <p:nvPr>
            <p:ph idx="1"/>
          </p:nvPr>
        </p:nvSpPr>
        <p:spPr/>
        <p:txBody>
          <a:bodyPr/>
          <a:lstStyle/>
          <a:p>
            <a:pPr marL="358775" indent="-358775">
              <a:spcAft>
                <a:spcPts val="600"/>
              </a:spcAft>
              <a:buNone/>
            </a:pPr>
            <a:r>
              <a:rPr lang="en-AU" dirty="0"/>
              <a:t>1) Find a feasible solution (i.e. combination of minerals) for which the residuals (i.e. residual element abundances) are zero</a:t>
            </a:r>
          </a:p>
          <a:p>
            <a:pPr marL="0" indent="0">
              <a:spcAft>
                <a:spcPts val="600"/>
              </a:spcAft>
              <a:buNone/>
            </a:pPr>
            <a:r>
              <a:rPr lang="en-AU" dirty="0"/>
              <a:t>2) Calculate the objective function for the feasible assemblage</a:t>
            </a:r>
          </a:p>
          <a:p>
            <a:pPr lvl="1">
              <a:spcAft>
                <a:spcPts val="600"/>
              </a:spcAft>
            </a:pPr>
            <a:r>
              <a:rPr lang="en-AU" dirty="0"/>
              <a:t>Objective function = sum product (property value * estimated mineral abundance)</a:t>
            </a:r>
          </a:p>
          <a:p>
            <a:pPr marL="363538" indent="-363538">
              <a:spcAft>
                <a:spcPts val="600"/>
              </a:spcAft>
              <a:buNone/>
            </a:pPr>
            <a:r>
              <a:rPr lang="en-AU" dirty="0"/>
              <a:t>3) Maximise objective function while meeting the restriction that the assemblage is feasible</a:t>
            </a:r>
          </a:p>
          <a:p>
            <a:pPr lvl="1">
              <a:spcAft>
                <a:spcPts val="600"/>
              </a:spcAft>
            </a:pPr>
            <a:r>
              <a:rPr lang="en-AU" dirty="0"/>
              <a:t>The best estimate of mineralogy is achieved when the objective function is maximised, this is the target for Solver</a:t>
            </a:r>
          </a:p>
        </p:txBody>
      </p:sp>
    </p:spTree>
    <p:extLst>
      <p:ext uri="{BB962C8B-B14F-4D97-AF65-F5344CB8AC3E}">
        <p14:creationId xmlns:p14="http://schemas.microsoft.com/office/powerpoint/2010/main" val="281490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E01AF-D11D-4F20-BE53-7AE9DDBD7E03}"/>
              </a:ext>
            </a:extLst>
          </p:cNvPr>
          <p:cNvPicPr>
            <a:picLocks noChangeAspect="1"/>
          </p:cNvPicPr>
          <p:nvPr/>
        </p:nvPicPr>
        <p:blipFill>
          <a:blip r:embed="rId2"/>
          <a:stretch>
            <a:fillRect/>
          </a:stretch>
        </p:blipFill>
        <p:spPr>
          <a:xfrm>
            <a:off x="76200" y="2437517"/>
            <a:ext cx="7200000" cy="4022433"/>
          </a:xfrm>
          <a:prstGeom prst="rect">
            <a:avLst/>
          </a:prstGeom>
          <a:ln>
            <a:solidFill>
              <a:schemeClr val="tx1"/>
            </a:solidFill>
          </a:ln>
        </p:spPr>
      </p:pic>
      <p:pic>
        <p:nvPicPr>
          <p:cNvPr id="4" name="Picture 3">
            <a:extLst>
              <a:ext uri="{FF2B5EF4-FFF2-40B4-BE49-F238E27FC236}">
                <a16:creationId xmlns:a16="http://schemas.microsoft.com/office/drawing/2014/main" id="{C7616A3D-03FD-4052-830C-D956559D1711}"/>
              </a:ext>
            </a:extLst>
          </p:cNvPr>
          <p:cNvPicPr>
            <a:picLocks noChangeAspect="1"/>
          </p:cNvPicPr>
          <p:nvPr/>
        </p:nvPicPr>
        <p:blipFill>
          <a:blip r:embed="rId3"/>
          <a:stretch>
            <a:fillRect/>
          </a:stretch>
        </p:blipFill>
        <p:spPr>
          <a:xfrm>
            <a:off x="7559706" y="2139950"/>
            <a:ext cx="4195960" cy="4320000"/>
          </a:xfrm>
          <a:prstGeom prst="rect">
            <a:avLst/>
          </a:prstGeom>
        </p:spPr>
      </p:pic>
      <p:sp>
        <p:nvSpPr>
          <p:cNvPr id="5" name="TextBox 4">
            <a:extLst>
              <a:ext uri="{FF2B5EF4-FFF2-40B4-BE49-F238E27FC236}">
                <a16:creationId xmlns:a16="http://schemas.microsoft.com/office/drawing/2014/main" id="{8B704A68-4890-4E0D-8445-86D4431850F6}"/>
              </a:ext>
            </a:extLst>
          </p:cNvPr>
          <p:cNvSpPr txBox="1"/>
          <p:nvPr/>
        </p:nvSpPr>
        <p:spPr>
          <a:xfrm>
            <a:off x="783771" y="354564"/>
            <a:ext cx="10441302" cy="1200329"/>
          </a:xfrm>
          <a:prstGeom prst="rect">
            <a:avLst/>
          </a:prstGeom>
          <a:noFill/>
        </p:spPr>
        <p:txBody>
          <a:bodyPr wrap="square" rtlCol="0">
            <a:spAutoFit/>
          </a:bodyPr>
          <a:lstStyle/>
          <a:p>
            <a:r>
              <a:rPr lang="en-AU" b="1" dirty="0"/>
              <a:t>Macro</a:t>
            </a:r>
            <a:endParaRPr lang="en-AU" dirty="0"/>
          </a:p>
          <a:p>
            <a:r>
              <a:rPr lang="en-AU" dirty="0"/>
              <a:t>A Macro reads each assay, puts the values into Solver, takes the answer for that sample and puts it into a results table, then moves to the next assay. The Macro is editable to allow for changes in the matrix of elements and minerals.</a:t>
            </a:r>
          </a:p>
        </p:txBody>
      </p:sp>
    </p:spTree>
    <p:extLst>
      <p:ext uri="{BB962C8B-B14F-4D97-AF65-F5344CB8AC3E}">
        <p14:creationId xmlns:p14="http://schemas.microsoft.com/office/powerpoint/2010/main" val="1500454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B130CA-28BA-4E11-999D-BE2241271373}"/>
              </a:ext>
            </a:extLst>
          </p:cNvPr>
          <p:cNvSpPr txBox="1"/>
          <p:nvPr/>
        </p:nvSpPr>
        <p:spPr>
          <a:xfrm>
            <a:off x="783771" y="354564"/>
            <a:ext cx="10441302" cy="1200329"/>
          </a:xfrm>
          <a:prstGeom prst="rect">
            <a:avLst/>
          </a:prstGeom>
          <a:noFill/>
        </p:spPr>
        <p:txBody>
          <a:bodyPr wrap="square" rtlCol="0">
            <a:spAutoFit/>
          </a:bodyPr>
          <a:lstStyle/>
          <a:p>
            <a:r>
              <a:rPr lang="en-AU" b="1" dirty="0"/>
              <a:t>Run the program on a representative subset of the data.</a:t>
            </a:r>
            <a:endParaRPr lang="en-AU" dirty="0"/>
          </a:p>
          <a:p>
            <a:r>
              <a:rPr lang="en-AU" dirty="0"/>
              <a:t>Test the results to see if there are obvious errors; if so, incrementally change to Gibbs numbers until expected (plausible) results are obtained. </a:t>
            </a:r>
          </a:p>
          <a:p>
            <a:r>
              <a:rPr lang="en-AU" dirty="0"/>
              <a:t>Then run the calculation for the entire data set.</a:t>
            </a:r>
          </a:p>
        </p:txBody>
      </p:sp>
      <p:pic>
        <p:nvPicPr>
          <p:cNvPr id="3" name="Picture 2">
            <a:extLst>
              <a:ext uri="{FF2B5EF4-FFF2-40B4-BE49-F238E27FC236}">
                <a16:creationId xmlns:a16="http://schemas.microsoft.com/office/drawing/2014/main" id="{2B91B7BF-4A99-49B3-822E-10BB7C6644A5}"/>
              </a:ext>
            </a:extLst>
          </p:cNvPr>
          <p:cNvPicPr>
            <a:picLocks noChangeAspect="1"/>
          </p:cNvPicPr>
          <p:nvPr/>
        </p:nvPicPr>
        <p:blipFill>
          <a:blip r:embed="rId2"/>
          <a:stretch>
            <a:fillRect/>
          </a:stretch>
        </p:blipFill>
        <p:spPr>
          <a:xfrm>
            <a:off x="1056000" y="2226662"/>
            <a:ext cx="10080000" cy="3523260"/>
          </a:xfrm>
          <a:prstGeom prst="rect">
            <a:avLst/>
          </a:prstGeom>
        </p:spPr>
      </p:pic>
    </p:spTree>
    <p:extLst>
      <p:ext uri="{BB962C8B-B14F-4D97-AF65-F5344CB8AC3E}">
        <p14:creationId xmlns:p14="http://schemas.microsoft.com/office/powerpoint/2010/main" val="787668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861B5B-59AD-4997-A088-CBCB0F39D5CC}"/>
              </a:ext>
            </a:extLst>
          </p:cNvPr>
          <p:cNvPicPr>
            <a:picLocks noChangeAspect="1"/>
          </p:cNvPicPr>
          <p:nvPr/>
        </p:nvPicPr>
        <p:blipFill>
          <a:blip r:embed="rId3"/>
          <a:stretch>
            <a:fillRect/>
          </a:stretch>
        </p:blipFill>
        <p:spPr>
          <a:xfrm>
            <a:off x="416383" y="2901795"/>
            <a:ext cx="4638675" cy="3848100"/>
          </a:xfrm>
          <a:prstGeom prst="rect">
            <a:avLst/>
          </a:prstGeom>
        </p:spPr>
      </p:pic>
      <p:pic>
        <p:nvPicPr>
          <p:cNvPr id="3" name="Picture 2">
            <a:extLst>
              <a:ext uri="{FF2B5EF4-FFF2-40B4-BE49-F238E27FC236}">
                <a16:creationId xmlns:a16="http://schemas.microsoft.com/office/drawing/2014/main" id="{82EE09BD-73CE-4C9A-8EFE-F22DA7A36DBE}"/>
              </a:ext>
            </a:extLst>
          </p:cNvPr>
          <p:cNvPicPr>
            <a:picLocks noChangeAspect="1"/>
          </p:cNvPicPr>
          <p:nvPr/>
        </p:nvPicPr>
        <p:blipFill>
          <a:blip r:embed="rId4"/>
          <a:stretch>
            <a:fillRect/>
          </a:stretch>
        </p:blipFill>
        <p:spPr>
          <a:xfrm>
            <a:off x="7241690" y="2826739"/>
            <a:ext cx="4676775" cy="3848100"/>
          </a:xfrm>
          <a:prstGeom prst="rect">
            <a:avLst/>
          </a:prstGeom>
        </p:spPr>
      </p:pic>
      <p:sp>
        <p:nvSpPr>
          <p:cNvPr id="7" name="TextBox 6">
            <a:extLst>
              <a:ext uri="{FF2B5EF4-FFF2-40B4-BE49-F238E27FC236}">
                <a16:creationId xmlns:a16="http://schemas.microsoft.com/office/drawing/2014/main" id="{C9FBB007-2B1D-4549-9CCC-FE75672DA9E1}"/>
              </a:ext>
            </a:extLst>
          </p:cNvPr>
          <p:cNvSpPr txBox="1"/>
          <p:nvPr/>
        </p:nvSpPr>
        <p:spPr>
          <a:xfrm>
            <a:off x="564502" y="434751"/>
            <a:ext cx="2969385" cy="2092881"/>
          </a:xfrm>
          <a:prstGeom prst="rect">
            <a:avLst/>
          </a:prstGeom>
          <a:noFill/>
        </p:spPr>
        <p:txBody>
          <a:bodyPr wrap="square" rtlCol="0">
            <a:spAutoFit/>
          </a:bodyPr>
          <a:lstStyle/>
          <a:p>
            <a:r>
              <a:rPr lang="en-AU" b="1" dirty="0"/>
              <a:t>All Data</a:t>
            </a:r>
          </a:p>
          <a:p>
            <a:r>
              <a:rPr lang="en-AU" sz="1400" b="1" dirty="0"/>
              <a:t>These are the 3 diagrams I rely on most for picking alteration mineralogy; from these we get an idea of feldspars, white mica, chlorite, advanced argillic Al-clays,  pyrite and anhydrite. In the following slides, these plots are coloured by calculated percentages of minerals.</a:t>
            </a:r>
          </a:p>
        </p:txBody>
      </p:sp>
      <p:pic>
        <p:nvPicPr>
          <p:cNvPr id="2" name="Picture 1">
            <a:extLst>
              <a:ext uri="{FF2B5EF4-FFF2-40B4-BE49-F238E27FC236}">
                <a16:creationId xmlns:a16="http://schemas.microsoft.com/office/drawing/2014/main" id="{6C217911-57FF-45B5-9A82-CDD795C45C20}"/>
              </a:ext>
            </a:extLst>
          </p:cNvPr>
          <p:cNvPicPr>
            <a:picLocks noChangeAspect="1"/>
          </p:cNvPicPr>
          <p:nvPr/>
        </p:nvPicPr>
        <p:blipFill>
          <a:blip r:embed="rId5"/>
          <a:stretch>
            <a:fillRect/>
          </a:stretch>
        </p:blipFill>
        <p:spPr>
          <a:xfrm>
            <a:off x="3866449" y="42803"/>
            <a:ext cx="5143500" cy="3933825"/>
          </a:xfrm>
          <a:prstGeom prst="rect">
            <a:avLst/>
          </a:prstGeom>
        </p:spPr>
      </p:pic>
    </p:spTree>
    <p:extLst>
      <p:ext uri="{BB962C8B-B14F-4D97-AF65-F5344CB8AC3E}">
        <p14:creationId xmlns:p14="http://schemas.microsoft.com/office/powerpoint/2010/main" val="3215341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9FBB007-2B1D-4549-9CCC-FE75672DA9E1}"/>
              </a:ext>
            </a:extLst>
          </p:cNvPr>
          <p:cNvSpPr txBox="1"/>
          <p:nvPr/>
        </p:nvSpPr>
        <p:spPr>
          <a:xfrm>
            <a:off x="564502" y="434751"/>
            <a:ext cx="6268254" cy="584775"/>
          </a:xfrm>
          <a:prstGeom prst="rect">
            <a:avLst/>
          </a:prstGeom>
          <a:noFill/>
        </p:spPr>
        <p:txBody>
          <a:bodyPr wrap="square" rtlCol="0">
            <a:spAutoFit/>
          </a:bodyPr>
          <a:lstStyle/>
          <a:p>
            <a:r>
              <a:rPr lang="en-AU" b="1" dirty="0"/>
              <a:t>Biotite</a:t>
            </a:r>
          </a:p>
          <a:p>
            <a:r>
              <a:rPr lang="en-AU" sz="1400" dirty="0"/>
              <a:t>Biotite is predicted for samples that plot above the Muscovite-Albite tie-line.</a:t>
            </a:r>
          </a:p>
        </p:txBody>
      </p:sp>
      <p:pic>
        <p:nvPicPr>
          <p:cNvPr id="2" name="Picture 1">
            <a:extLst>
              <a:ext uri="{FF2B5EF4-FFF2-40B4-BE49-F238E27FC236}">
                <a16:creationId xmlns:a16="http://schemas.microsoft.com/office/drawing/2014/main" id="{AC4BF518-A076-4E1D-ACAA-7AA85093B7C1}"/>
              </a:ext>
            </a:extLst>
          </p:cNvPr>
          <p:cNvPicPr>
            <a:picLocks noChangeAspect="1"/>
          </p:cNvPicPr>
          <p:nvPr/>
        </p:nvPicPr>
        <p:blipFill>
          <a:blip r:embed="rId3"/>
          <a:stretch>
            <a:fillRect/>
          </a:stretch>
        </p:blipFill>
        <p:spPr>
          <a:xfrm>
            <a:off x="853948" y="2514717"/>
            <a:ext cx="4638675" cy="3848100"/>
          </a:xfrm>
          <a:prstGeom prst="rect">
            <a:avLst/>
          </a:prstGeom>
        </p:spPr>
      </p:pic>
      <p:pic>
        <p:nvPicPr>
          <p:cNvPr id="3" name="Picture 2">
            <a:extLst>
              <a:ext uri="{FF2B5EF4-FFF2-40B4-BE49-F238E27FC236}">
                <a16:creationId xmlns:a16="http://schemas.microsoft.com/office/drawing/2014/main" id="{44372058-C502-4C77-B0C1-F392E7425F77}"/>
              </a:ext>
            </a:extLst>
          </p:cNvPr>
          <p:cNvPicPr>
            <a:picLocks noChangeAspect="1"/>
          </p:cNvPicPr>
          <p:nvPr/>
        </p:nvPicPr>
        <p:blipFill>
          <a:blip r:embed="rId4"/>
          <a:stretch>
            <a:fillRect/>
          </a:stretch>
        </p:blipFill>
        <p:spPr>
          <a:xfrm>
            <a:off x="5914032" y="2428992"/>
            <a:ext cx="5143500" cy="3933825"/>
          </a:xfrm>
          <a:prstGeom prst="rect">
            <a:avLst/>
          </a:prstGeom>
        </p:spPr>
      </p:pic>
      <p:pic>
        <p:nvPicPr>
          <p:cNvPr id="4" name="Picture 3">
            <a:extLst>
              <a:ext uri="{FF2B5EF4-FFF2-40B4-BE49-F238E27FC236}">
                <a16:creationId xmlns:a16="http://schemas.microsoft.com/office/drawing/2014/main" id="{E5A82CA1-6131-42BF-9135-695AAE73C9E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17748" y="243530"/>
            <a:ext cx="1809750" cy="2095763"/>
          </a:xfrm>
          <a:prstGeom prst="rect">
            <a:avLst/>
          </a:prstGeom>
        </p:spPr>
      </p:pic>
    </p:spTree>
    <p:extLst>
      <p:ext uri="{BB962C8B-B14F-4D97-AF65-F5344CB8AC3E}">
        <p14:creationId xmlns:p14="http://schemas.microsoft.com/office/powerpoint/2010/main" val="1186939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036FA5-77A7-4062-B17A-13DA6EF27461}"/>
              </a:ext>
            </a:extLst>
          </p:cNvPr>
          <p:cNvSpPr txBox="1"/>
          <p:nvPr/>
        </p:nvSpPr>
        <p:spPr>
          <a:xfrm>
            <a:off x="564502" y="434751"/>
            <a:ext cx="992388" cy="369332"/>
          </a:xfrm>
          <a:prstGeom prst="rect">
            <a:avLst/>
          </a:prstGeom>
          <a:noFill/>
        </p:spPr>
        <p:txBody>
          <a:bodyPr wrap="none" rtlCol="0">
            <a:spAutoFit/>
          </a:bodyPr>
          <a:lstStyle/>
          <a:p>
            <a:r>
              <a:rPr lang="en-AU" b="1" dirty="0"/>
              <a:t>Feldspar</a:t>
            </a:r>
          </a:p>
        </p:txBody>
      </p:sp>
      <p:pic>
        <p:nvPicPr>
          <p:cNvPr id="2" name="Picture 1">
            <a:extLst>
              <a:ext uri="{FF2B5EF4-FFF2-40B4-BE49-F238E27FC236}">
                <a16:creationId xmlns:a16="http://schemas.microsoft.com/office/drawing/2014/main" id="{19D79364-B97A-4A48-8CDC-167FABFE4E93}"/>
              </a:ext>
            </a:extLst>
          </p:cNvPr>
          <p:cNvPicPr>
            <a:picLocks noChangeAspect="1"/>
          </p:cNvPicPr>
          <p:nvPr/>
        </p:nvPicPr>
        <p:blipFill>
          <a:blip r:embed="rId3"/>
          <a:stretch>
            <a:fillRect/>
          </a:stretch>
        </p:blipFill>
        <p:spPr>
          <a:xfrm>
            <a:off x="208819" y="2845696"/>
            <a:ext cx="4638675" cy="3848100"/>
          </a:xfrm>
          <a:prstGeom prst="rect">
            <a:avLst/>
          </a:prstGeom>
        </p:spPr>
      </p:pic>
      <p:pic>
        <p:nvPicPr>
          <p:cNvPr id="3" name="Picture 2">
            <a:extLst>
              <a:ext uri="{FF2B5EF4-FFF2-40B4-BE49-F238E27FC236}">
                <a16:creationId xmlns:a16="http://schemas.microsoft.com/office/drawing/2014/main" id="{B7E5830D-69A0-4D03-B9FB-4C5AADC39BDA}"/>
              </a:ext>
            </a:extLst>
          </p:cNvPr>
          <p:cNvPicPr>
            <a:picLocks noChangeAspect="1"/>
          </p:cNvPicPr>
          <p:nvPr/>
        </p:nvPicPr>
        <p:blipFill>
          <a:blip r:embed="rId4"/>
          <a:stretch>
            <a:fillRect/>
          </a:stretch>
        </p:blipFill>
        <p:spPr>
          <a:xfrm>
            <a:off x="7306406" y="2845696"/>
            <a:ext cx="4676775" cy="3848100"/>
          </a:xfrm>
          <a:prstGeom prst="rect">
            <a:avLst/>
          </a:prstGeom>
        </p:spPr>
      </p:pic>
      <p:pic>
        <p:nvPicPr>
          <p:cNvPr id="4" name="Picture 3">
            <a:extLst>
              <a:ext uri="{FF2B5EF4-FFF2-40B4-BE49-F238E27FC236}">
                <a16:creationId xmlns:a16="http://schemas.microsoft.com/office/drawing/2014/main" id="{F225BAF0-2ACD-4435-AC95-BDA3790E32A8}"/>
              </a:ext>
            </a:extLst>
          </p:cNvPr>
          <p:cNvPicPr>
            <a:picLocks noChangeAspect="1"/>
          </p:cNvPicPr>
          <p:nvPr/>
        </p:nvPicPr>
        <p:blipFill>
          <a:blip r:embed="rId5"/>
          <a:stretch>
            <a:fillRect/>
          </a:stretch>
        </p:blipFill>
        <p:spPr>
          <a:xfrm>
            <a:off x="3525769" y="164204"/>
            <a:ext cx="5143500" cy="3933825"/>
          </a:xfrm>
          <a:prstGeom prst="rect">
            <a:avLst/>
          </a:prstGeom>
        </p:spPr>
      </p:pic>
      <p:pic>
        <p:nvPicPr>
          <p:cNvPr id="5" name="Picture 4">
            <a:extLst>
              <a:ext uri="{FF2B5EF4-FFF2-40B4-BE49-F238E27FC236}">
                <a16:creationId xmlns:a16="http://schemas.microsoft.com/office/drawing/2014/main" id="{AA1DC3EA-EFDE-4140-8EAB-72095B8C69F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552298" y="434752"/>
            <a:ext cx="2171700" cy="2084056"/>
          </a:xfrm>
          <a:prstGeom prst="rect">
            <a:avLst/>
          </a:prstGeom>
        </p:spPr>
      </p:pic>
    </p:spTree>
    <p:extLst>
      <p:ext uri="{BB962C8B-B14F-4D97-AF65-F5344CB8AC3E}">
        <p14:creationId xmlns:p14="http://schemas.microsoft.com/office/powerpoint/2010/main" val="2939191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FD65255-D711-45CF-8B14-DE529CE1FC52}"/>
              </a:ext>
            </a:extLst>
          </p:cNvPr>
          <p:cNvSpPr txBox="1"/>
          <p:nvPr/>
        </p:nvSpPr>
        <p:spPr>
          <a:xfrm>
            <a:off x="564502" y="434751"/>
            <a:ext cx="7844612" cy="584775"/>
          </a:xfrm>
          <a:prstGeom prst="rect">
            <a:avLst/>
          </a:prstGeom>
          <a:noFill/>
        </p:spPr>
        <p:txBody>
          <a:bodyPr wrap="square" rtlCol="0">
            <a:spAutoFit/>
          </a:bodyPr>
          <a:lstStyle/>
          <a:p>
            <a:r>
              <a:rPr lang="en-AU" b="1" dirty="0"/>
              <a:t>K Feldspar</a:t>
            </a:r>
          </a:p>
          <a:p>
            <a:r>
              <a:rPr lang="en-AU" sz="1400" dirty="0"/>
              <a:t>The predicted amount of K feldspar increases approaching the </a:t>
            </a:r>
            <a:r>
              <a:rPr lang="en-AU" sz="1400" dirty="0" err="1"/>
              <a:t>Kspar</a:t>
            </a:r>
            <a:r>
              <a:rPr lang="en-AU" sz="1400" dirty="0"/>
              <a:t>-Albite tie line.</a:t>
            </a:r>
          </a:p>
        </p:txBody>
      </p:sp>
      <p:pic>
        <p:nvPicPr>
          <p:cNvPr id="2" name="Picture 1">
            <a:extLst>
              <a:ext uri="{FF2B5EF4-FFF2-40B4-BE49-F238E27FC236}">
                <a16:creationId xmlns:a16="http://schemas.microsoft.com/office/drawing/2014/main" id="{F9BFBE40-FAA9-45AA-B1B5-422B33090405}"/>
              </a:ext>
            </a:extLst>
          </p:cNvPr>
          <p:cNvPicPr>
            <a:picLocks noChangeAspect="1"/>
          </p:cNvPicPr>
          <p:nvPr/>
        </p:nvPicPr>
        <p:blipFill>
          <a:blip r:embed="rId3"/>
          <a:stretch>
            <a:fillRect/>
          </a:stretch>
        </p:blipFill>
        <p:spPr>
          <a:xfrm>
            <a:off x="2744486" y="2039898"/>
            <a:ext cx="5143500" cy="3933825"/>
          </a:xfrm>
          <a:prstGeom prst="rect">
            <a:avLst/>
          </a:prstGeom>
        </p:spPr>
      </p:pic>
      <p:pic>
        <p:nvPicPr>
          <p:cNvPr id="3" name="Picture 2">
            <a:extLst>
              <a:ext uri="{FF2B5EF4-FFF2-40B4-BE49-F238E27FC236}">
                <a16:creationId xmlns:a16="http://schemas.microsoft.com/office/drawing/2014/main" id="{98E9756E-B45D-4255-8565-6A83D1F37E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7003"/>
          <a:stretch/>
        </p:blipFill>
        <p:spPr>
          <a:xfrm>
            <a:off x="8537759" y="1927876"/>
            <a:ext cx="1971675" cy="2078934"/>
          </a:xfrm>
          <a:prstGeom prst="rect">
            <a:avLst/>
          </a:prstGeom>
        </p:spPr>
      </p:pic>
    </p:spTree>
    <p:extLst>
      <p:ext uri="{BB962C8B-B14F-4D97-AF65-F5344CB8AC3E}">
        <p14:creationId xmlns:p14="http://schemas.microsoft.com/office/powerpoint/2010/main" val="3464399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idx="4294967295"/>
          </p:nvPr>
        </p:nvSpPr>
        <p:spPr>
          <a:xfrm>
            <a:off x="302640" y="3036975"/>
            <a:ext cx="11889361" cy="1164167"/>
          </a:xfrm>
        </p:spPr>
        <p:txBody>
          <a:bodyPr>
            <a:normAutofit fontScale="90000"/>
          </a:bodyPr>
          <a:lstStyle/>
          <a:p>
            <a:r>
              <a:rPr lang="en-CA" sz="5067" b="1" dirty="0">
                <a:latin typeface="+mn-lt"/>
              </a:rPr>
              <a:t>Classifying Rock Compositions from Immobile Trace Elements</a:t>
            </a:r>
          </a:p>
        </p:txBody>
      </p:sp>
      <p:sp>
        <p:nvSpPr>
          <p:cNvPr id="4" name="Subtitle 2">
            <a:extLst>
              <a:ext uri="{FF2B5EF4-FFF2-40B4-BE49-F238E27FC236}">
                <a16:creationId xmlns:a16="http://schemas.microsoft.com/office/drawing/2014/main" id="{BD13F6C4-0F32-414C-9CE0-CB2AD1841117}"/>
              </a:ext>
            </a:extLst>
          </p:cNvPr>
          <p:cNvSpPr txBox="1">
            <a:spLocks/>
          </p:cNvSpPr>
          <p:nvPr/>
        </p:nvSpPr>
        <p:spPr>
          <a:xfrm>
            <a:off x="302641" y="5966814"/>
            <a:ext cx="11508360" cy="815975"/>
          </a:xfrm>
          <a:prstGeom prst="rect">
            <a:avLst/>
          </a:prstGeom>
        </p:spPr>
        <p:txBody>
          <a:bodyPr vert="horz" lIns="121920" tIns="60960" rIns="121920" bIns="6096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CA" sz="3733" b="1" dirty="0">
                <a:solidFill>
                  <a:srgbClr val="C00000"/>
                </a:solidFill>
              </a:rPr>
              <a:t>Master of Economic Geology Short Course: </a:t>
            </a:r>
            <a:r>
              <a:rPr lang="en-CA" sz="3733" b="1" dirty="0" err="1">
                <a:solidFill>
                  <a:srgbClr val="C00000"/>
                </a:solidFill>
              </a:rPr>
              <a:t>Geometallurgy</a:t>
            </a:r>
            <a:r>
              <a:rPr lang="en-CA" sz="3733" b="1" dirty="0">
                <a:solidFill>
                  <a:srgbClr val="C00000"/>
                </a:solidFill>
              </a:rPr>
              <a:t> </a:t>
            </a:r>
          </a:p>
          <a:p>
            <a:pPr algn="l"/>
            <a:r>
              <a:rPr lang="en-CA" sz="3733" b="1" dirty="0">
                <a:solidFill>
                  <a:srgbClr val="C00000"/>
                </a:solidFill>
              </a:rPr>
              <a:t>November 4 – 15, 2019</a:t>
            </a:r>
          </a:p>
        </p:txBody>
      </p:sp>
    </p:spTree>
    <p:extLst>
      <p:ext uri="{BB962C8B-B14F-4D97-AF65-F5344CB8AC3E}">
        <p14:creationId xmlns:p14="http://schemas.microsoft.com/office/powerpoint/2010/main" val="824050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35AFFB-F326-4F0A-947B-A319A4783312}"/>
              </a:ext>
            </a:extLst>
          </p:cNvPr>
          <p:cNvSpPr txBox="1"/>
          <p:nvPr/>
        </p:nvSpPr>
        <p:spPr>
          <a:xfrm>
            <a:off x="564502" y="434751"/>
            <a:ext cx="1177053" cy="369332"/>
          </a:xfrm>
          <a:prstGeom prst="rect">
            <a:avLst/>
          </a:prstGeom>
          <a:noFill/>
        </p:spPr>
        <p:txBody>
          <a:bodyPr wrap="none" rtlCol="0">
            <a:spAutoFit/>
          </a:bodyPr>
          <a:lstStyle/>
          <a:p>
            <a:r>
              <a:rPr lang="en-AU" b="1" dirty="0"/>
              <a:t>Muscovite</a:t>
            </a:r>
          </a:p>
        </p:txBody>
      </p:sp>
      <p:pic>
        <p:nvPicPr>
          <p:cNvPr id="2" name="Picture 1">
            <a:extLst>
              <a:ext uri="{FF2B5EF4-FFF2-40B4-BE49-F238E27FC236}">
                <a16:creationId xmlns:a16="http://schemas.microsoft.com/office/drawing/2014/main" id="{80058A57-5FFC-42E2-8FB8-CBE381DF7E51}"/>
              </a:ext>
            </a:extLst>
          </p:cNvPr>
          <p:cNvPicPr>
            <a:picLocks noChangeAspect="1"/>
          </p:cNvPicPr>
          <p:nvPr/>
        </p:nvPicPr>
        <p:blipFill>
          <a:blip r:embed="rId3"/>
          <a:stretch>
            <a:fillRect/>
          </a:stretch>
        </p:blipFill>
        <p:spPr>
          <a:xfrm>
            <a:off x="236869" y="2918623"/>
            <a:ext cx="4638675" cy="3848100"/>
          </a:xfrm>
          <a:prstGeom prst="rect">
            <a:avLst/>
          </a:prstGeom>
        </p:spPr>
      </p:pic>
      <p:pic>
        <p:nvPicPr>
          <p:cNvPr id="3" name="Picture 2">
            <a:extLst>
              <a:ext uri="{FF2B5EF4-FFF2-40B4-BE49-F238E27FC236}">
                <a16:creationId xmlns:a16="http://schemas.microsoft.com/office/drawing/2014/main" id="{A3D32ACA-6D5F-402F-925C-A1BCB4C84CDB}"/>
              </a:ext>
            </a:extLst>
          </p:cNvPr>
          <p:cNvPicPr>
            <a:picLocks noChangeAspect="1"/>
          </p:cNvPicPr>
          <p:nvPr/>
        </p:nvPicPr>
        <p:blipFill>
          <a:blip r:embed="rId4"/>
          <a:stretch>
            <a:fillRect/>
          </a:stretch>
        </p:blipFill>
        <p:spPr>
          <a:xfrm>
            <a:off x="7316458" y="2918623"/>
            <a:ext cx="4676775" cy="3848100"/>
          </a:xfrm>
          <a:prstGeom prst="rect">
            <a:avLst/>
          </a:prstGeom>
        </p:spPr>
      </p:pic>
      <p:pic>
        <p:nvPicPr>
          <p:cNvPr id="4" name="Picture 3">
            <a:extLst>
              <a:ext uri="{FF2B5EF4-FFF2-40B4-BE49-F238E27FC236}">
                <a16:creationId xmlns:a16="http://schemas.microsoft.com/office/drawing/2014/main" id="{24BE506A-72A8-41B9-B7EB-28E9158C6D8C}"/>
              </a:ext>
            </a:extLst>
          </p:cNvPr>
          <p:cNvPicPr>
            <a:picLocks noChangeAspect="1"/>
          </p:cNvPicPr>
          <p:nvPr/>
        </p:nvPicPr>
        <p:blipFill>
          <a:blip r:embed="rId5"/>
          <a:stretch>
            <a:fillRect/>
          </a:stretch>
        </p:blipFill>
        <p:spPr>
          <a:xfrm>
            <a:off x="3647666" y="91277"/>
            <a:ext cx="5143500" cy="3933825"/>
          </a:xfrm>
          <a:prstGeom prst="rect">
            <a:avLst/>
          </a:prstGeom>
        </p:spPr>
      </p:pic>
      <p:pic>
        <p:nvPicPr>
          <p:cNvPr id="5" name="Picture 4">
            <a:extLst>
              <a:ext uri="{FF2B5EF4-FFF2-40B4-BE49-F238E27FC236}">
                <a16:creationId xmlns:a16="http://schemas.microsoft.com/office/drawing/2014/main" id="{6836947F-A4D3-4BD5-A402-2820B805547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862524" y="226700"/>
            <a:ext cx="1981200" cy="2067715"/>
          </a:xfrm>
          <a:prstGeom prst="rect">
            <a:avLst/>
          </a:prstGeom>
        </p:spPr>
      </p:pic>
    </p:spTree>
    <p:extLst>
      <p:ext uri="{BB962C8B-B14F-4D97-AF65-F5344CB8AC3E}">
        <p14:creationId xmlns:p14="http://schemas.microsoft.com/office/powerpoint/2010/main" val="4058178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625469-C39D-4553-966A-E3049FA1DD3A}"/>
              </a:ext>
            </a:extLst>
          </p:cNvPr>
          <p:cNvSpPr txBox="1"/>
          <p:nvPr/>
        </p:nvSpPr>
        <p:spPr>
          <a:xfrm>
            <a:off x="564502" y="434751"/>
            <a:ext cx="749372" cy="369332"/>
          </a:xfrm>
          <a:prstGeom prst="rect">
            <a:avLst/>
          </a:prstGeom>
          <a:noFill/>
        </p:spPr>
        <p:txBody>
          <a:bodyPr wrap="none" rtlCol="0">
            <a:spAutoFit/>
          </a:bodyPr>
          <a:lstStyle/>
          <a:p>
            <a:r>
              <a:rPr lang="en-AU" b="1" dirty="0"/>
              <a:t>Pyrite</a:t>
            </a:r>
          </a:p>
        </p:txBody>
      </p:sp>
      <p:pic>
        <p:nvPicPr>
          <p:cNvPr id="2" name="Picture 1">
            <a:extLst>
              <a:ext uri="{FF2B5EF4-FFF2-40B4-BE49-F238E27FC236}">
                <a16:creationId xmlns:a16="http://schemas.microsoft.com/office/drawing/2014/main" id="{2839339F-E998-4716-9357-A400C593DBF6}"/>
              </a:ext>
            </a:extLst>
          </p:cNvPr>
          <p:cNvPicPr>
            <a:picLocks noChangeAspect="1"/>
          </p:cNvPicPr>
          <p:nvPr/>
        </p:nvPicPr>
        <p:blipFill>
          <a:blip r:embed="rId3"/>
          <a:stretch>
            <a:fillRect/>
          </a:stretch>
        </p:blipFill>
        <p:spPr>
          <a:xfrm>
            <a:off x="214429" y="2879355"/>
            <a:ext cx="4638675" cy="3848100"/>
          </a:xfrm>
          <a:prstGeom prst="rect">
            <a:avLst/>
          </a:prstGeom>
        </p:spPr>
      </p:pic>
      <p:pic>
        <p:nvPicPr>
          <p:cNvPr id="3" name="Picture 2">
            <a:extLst>
              <a:ext uri="{FF2B5EF4-FFF2-40B4-BE49-F238E27FC236}">
                <a16:creationId xmlns:a16="http://schemas.microsoft.com/office/drawing/2014/main" id="{D8FBFFCC-E0CA-4163-90D8-37FFBF790123}"/>
              </a:ext>
            </a:extLst>
          </p:cNvPr>
          <p:cNvPicPr>
            <a:picLocks noChangeAspect="1"/>
          </p:cNvPicPr>
          <p:nvPr/>
        </p:nvPicPr>
        <p:blipFill>
          <a:blip r:embed="rId4"/>
          <a:stretch>
            <a:fillRect/>
          </a:stretch>
        </p:blipFill>
        <p:spPr>
          <a:xfrm>
            <a:off x="7300796" y="2727890"/>
            <a:ext cx="4676775" cy="3848100"/>
          </a:xfrm>
          <a:prstGeom prst="rect">
            <a:avLst/>
          </a:prstGeom>
        </p:spPr>
      </p:pic>
      <p:pic>
        <p:nvPicPr>
          <p:cNvPr id="4" name="Picture 3">
            <a:extLst>
              <a:ext uri="{FF2B5EF4-FFF2-40B4-BE49-F238E27FC236}">
                <a16:creationId xmlns:a16="http://schemas.microsoft.com/office/drawing/2014/main" id="{BEBBF69C-A6C1-465B-AC14-9BC19E98438F}"/>
              </a:ext>
            </a:extLst>
          </p:cNvPr>
          <p:cNvPicPr>
            <a:picLocks noChangeAspect="1"/>
          </p:cNvPicPr>
          <p:nvPr/>
        </p:nvPicPr>
        <p:blipFill>
          <a:blip r:embed="rId5"/>
          <a:stretch>
            <a:fillRect/>
          </a:stretch>
        </p:blipFill>
        <p:spPr>
          <a:xfrm>
            <a:off x="3524250" y="199878"/>
            <a:ext cx="5143500" cy="3933825"/>
          </a:xfrm>
          <a:prstGeom prst="rect">
            <a:avLst/>
          </a:prstGeom>
        </p:spPr>
      </p:pic>
      <p:pic>
        <p:nvPicPr>
          <p:cNvPr id="5" name="Picture 4">
            <a:extLst>
              <a:ext uri="{FF2B5EF4-FFF2-40B4-BE49-F238E27FC236}">
                <a16:creationId xmlns:a16="http://schemas.microsoft.com/office/drawing/2014/main" id="{ABB75AA7-2F52-4D0D-8044-AD89744A081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069970" y="159383"/>
            <a:ext cx="1790700" cy="2090153"/>
          </a:xfrm>
          <a:prstGeom prst="rect">
            <a:avLst/>
          </a:prstGeom>
        </p:spPr>
      </p:pic>
    </p:spTree>
    <p:extLst>
      <p:ext uri="{BB962C8B-B14F-4D97-AF65-F5344CB8AC3E}">
        <p14:creationId xmlns:p14="http://schemas.microsoft.com/office/powerpoint/2010/main" val="3517496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712F93-7C03-4EC8-ADF4-6053CDA3FD81}"/>
              </a:ext>
            </a:extLst>
          </p:cNvPr>
          <p:cNvSpPr txBox="1"/>
          <p:nvPr/>
        </p:nvSpPr>
        <p:spPr>
          <a:xfrm>
            <a:off x="564502" y="434751"/>
            <a:ext cx="1127296" cy="369332"/>
          </a:xfrm>
          <a:prstGeom prst="rect">
            <a:avLst/>
          </a:prstGeom>
          <a:noFill/>
        </p:spPr>
        <p:txBody>
          <a:bodyPr wrap="none" rtlCol="0">
            <a:spAutoFit/>
          </a:bodyPr>
          <a:lstStyle/>
          <a:p>
            <a:r>
              <a:rPr lang="en-AU" b="1" dirty="0"/>
              <a:t>Anhydrite</a:t>
            </a:r>
          </a:p>
        </p:txBody>
      </p:sp>
      <p:pic>
        <p:nvPicPr>
          <p:cNvPr id="2" name="Picture 1">
            <a:extLst>
              <a:ext uri="{FF2B5EF4-FFF2-40B4-BE49-F238E27FC236}">
                <a16:creationId xmlns:a16="http://schemas.microsoft.com/office/drawing/2014/main" id="{D52502DF-7923-4DC7-87CC-8628884A2396}"/>
              </a:ext>
            </a:extLst>
          </p:cNvPr>
          <p:cNvPicPr>
            <a:picLocks noChangeAspect="1"/>
          </p:cNvPicPr>
          <p:nvPr/>
        </p:nvPicPr>
        <p:blipFill>
          <a:blip r:embed="rId3"/>
          <a:stretch>
            <a:fillRect/>
          </a:stretch>
        </p:blipFill>
        <p:spPr>
          <a:xfrm>
            <a:off x="169550" y="2767159"/>
            <a:ext cx="4638675" cy="3848100"/>
          </a:xfrm>
          <a:prstGeom prst="rect">
            <a:avLst/>
          </a:prstGeom>
        </p:spPr>
      </p:pic>
      <p:pic>
        <p:nvPicPr>
          <p:cNvPr id="3" name="Picture 2">
            <a:extLst>
              <a:ext uri="{FF2B5EF4-FFF2-40B4-BE49-F238E27FC236}">
                <a16:creationId xmlns:a16="http://schemas.microsoft.com/office/drawing/2014/main" id="{7B07C13E-0C30-4EB7-B18C-90F15B307BDC}"/>
              </a:ext>
            </a:extLst>
          </p:cNvPr>
          <p:cNvPicPr>
            <a:picLocks noChangeAspect="1"/>
          </p:cNvPicPr>
          <p:nvPr/>
        </p:nvPicPr>
        <p:blipFill>
          <a:blip r:embed="rId4"/>
          <a:stretch>
            <a:fillRect/>
          </a:stretch>
        </p:blipFill>
        <p:spPr>
          <a:xfrm>
            <a:off x="7345675" y="2767159"/>
            <a:ext cx="4676775" cy="3848100"/>
          </a:xfrm>
          <a:prstGeom prst="rect">
            <a:avLst/>
          </a:prstGeom>
        </p:spPr>
      </p:pic>
      <p:pic>
        <p:nvPicPr>
          <p:cNvPr id="4" name="Picture 3">
            <a:extLst>
              <a:ext uri="{FF2B5EF4-FFF2-40B4-BE49-F238E27FC236}">
                <a16:creationId xmlns:a16="http://schemas.microsoft.com/office/drawing/2014/main" id="{0E463E03-1196-46D1-BDBD-0B8E96ABEB39}"/>
              </a:ext>
            </a:extLst>
          </p:cNvPr>
          <p:cNvPicPr>
            <a:picLocks noChangeAspect="1"/>
          </p:cNvPicPr>
          <p:nvPr/>
        </p:nvPicPr>
        <p:blipFill>
          <a:blip r:embed="rId5"/>
          <a:stretch>
            <a:fillRect/>
          </a:stretch>
        </p:blipFill>
        <p:spPr>
          <a:xfrm>
            <a:off x="3731813" y="160609"/>
            <a:ext cx="5143500" cy="3933825"/>
          </a:xfrm>
          <a:prstGeom prst="rect">
            <a:avLst/>
          </a:prstGeom>
        </p:spPr>
      </p:pic>
      <p:pic>
        <p:nvPicPr>
          <p:cNvPr id="5" name="Picture 4">
            <a:extLst>
              <a:ext uri="{FF2B5EF4-FFF2-40B4-BE49-F238E27FC236}">
                <a16:creationId xmlns:a16="http://schemas.microsoft.com/office/drawing/2014/main" id="{F88B3C98-A8D1-4EAB-A141-287AFFFD7D26}"/>
              </a:ext>
            </a:extLst>
          </p:cNvPr>
          <p:cNvPicPr>
            <a:picLocks noChangeAspect="1"/>
          </p:cNvPicPr>
          <p:nvPr/>
        </p:nvPicPr>
        <p:blipFill>
          <a:blip r:embed="rId6"/>
          <a:stretch>
            <a:fillRect/>
          </a:stretch>
        </p:blipFill>
        <p:spPr>
          <a:xfrm>
            <a:off x="9755090" y="535241"/>
            <a:ext cx="1971675" cy="2847975"/>
          </a:xfrm>
          <a:prstGeom prst="rect">
            <a:avLst/>
          </a:prstGeom>
        </p:spPr>
      </p:pic>
    </p:spTree>
    <p:extLst>
      <p:ext uri="{BB962C8B-B14F-4D97-AF65-F5344CB8AC3E}">
        <p14:creationId xmlns:p14="http://schemas.microsoft.com/office/powerpoint/2010/main" val="2868774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4FA0A3-D388-407F-A984-F348D9369429}"/>
              </a:ext>
            </a:extLst>
          </p:cNvPr>
          <p:cNvSpPr txBox="1"/>
          <p:nvPr/>
        </p:nvSpPr>
        <p:spPr>
          <a:xfrm>
            <a:off x="564502" y="434751"/>
            <a:ext cx="833883" cy="369332"/>
          </a:xfrm>
          <a:prstGeom prst="rect">
            <a:avLst/>
          </a:prstGeom>
          <a:noFill/>
        </p:spPr>
        <p:txBody>
          <a:bodyPr wrap="none" rtlCol="0">
            <a:spAutoFit/>
          </a:bodyPr>
          <a:lstStyle/>
          <a:p>
            <a:r>
              <a:rPr lang="en-AU" b="1" dirty="0"/>
              <a:t>Quartz</a:t>
            </a:r>
          </a:p>
        </p:txBody>
      </p:sp>
      <p:pic>
        <p:nvPicPr>
          <p:cNvPr id="7" name="Picture 6">
            <a:extLst>
              <a:ext uri="{FF2B5EF4-FFF2-40B4-BE49-F238E27FC236}">
                <a16:creationId xmlns:a16="http://schemas.microsoft.com/office/drawing/2014/main" id="{C86FA427-50B2-4AB4-A870-10973B83B9A5}"/>
              </a:ext>
            </a:extLst>
          </p:cNvPr>
          <p:cNvPicPr>
            <a:picLocks noChangeAspect="1"/>
          </p:cNvPicPr>
          <p:nvPr/>
        </p:nvPicPr>
        <p:blipFill>
          <a:blip r:embed="rId2"/>
          <a:stretch>
            <a:fillRect/>
          </a:stretch>
        </p:blipFill>
        <p:spPr>
          <a:xfrm>
            <a:off x="3524250" y="1462087"/>
            <a:ext cx="5143500" cy="3933825"/>
          </a:xfrm>
          <a:prstGeom prst="rect">
            <a:avLst/>
          </a:prstGeom>
        </p:spPr>
      </p:pic>
      <p:pic>
        <p:nvPicPr>
          <p:cNvPr id="8" name="Picture 7">
            <a:extLst>
              <a:ext uri="{FF2B5EF4-FFF2-40B4-BE49-F238E27FC236}">
                <a16:creationId xmlns:a16="http://schemas.microsoft.com/office/drawing/2014/main" id="{52AF2295-DE97-4F16-93F0-A85089DC01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47860" y="1707692"/>
            <a:ext cx="1838325" cy="2090154"/>
          </a:xfrm>
          <a:prstGeom prst="rect">
            <a:avLst/>
          </a:prstGeom>
        </p:spPr>
      </p:pic>
    </p:spTree>
    <p:extLst>
      <p:ext uri="{BB962C8B-B14F-4D97-AF65-F5344CB8AC3E}">
        <p14:creationId xmlns:p14="http://schemas.microsoft.com/office/powerpoint/2010/main" val="402138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85C613-ACDF-46E9-A284-06A65C4F9CE0}"/>
              </a:ext>
            </a:extLst>
          </p:cNvPr>
          <p:cNvPicPr>
            <a:picLocks noChangeAspect="1"/>
          </p:cNvPicPr>
          <p:nvPr/>
        </p:nvPicPr>
        <p:blipFill>
          <a:blip r:embed="rId2"/>
          <a:stretch>
            <a:fillRect/>
          </a:stretch>
        </p:blipFill>
        <p:spPr>
          <a:xfrm>
            <a:off x="3775926" y="1245379"/>
            <a:ext cx="8132678" cy="5400000"/>
          </a:xfrm>
          <a:prstGeom prst="rect">
            <a:avLst/>
          </a:prstGeom>
          <a:ln>
            <a:solidFill>
              <a:schemeClr val="tx1"/>
            </a:solidFill>
          </a:ln>
        </p:spPr>
      </p:pic>
      <p:cxnSp>
        <p:nvCxnSpPr>
          <p:cNvPr id="4" name="Straight Connector 3">
            <a:extLst>
              <a:ext uri="{FF2B5EF4-FFF2-40B4-BE49-F238E27FC236}">
                <a16:creationId xmlns:a16="http://schemas.microsoft.com/office/drawing/2014/main" id="{67C278FC-5E7F-49EC-8BF2-5A61F71981A4}"/>
              </a:ext>
            </a:extLst>
          </p:cNvPr>
          <p:cNvCxnSpPr/>
          <p:nvPr/>
        </p:nvCxnSpPr>
        <p:spPr>
          <a:xfrm>
            <a:off x="7545203" y="1408064"/>
            <a:ext cx="1565138" cy="20868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F0837F-262F-4CB5-AB40-55B319E9D2B9}"/>
              </a:ext>
            </a:extLst>
          </p:cNvPr>
          <p:cNvSpPr txBox="1"/>
          <p:nvPr/>
        </p:nvSpPr>
        <p:spPr>
          <a:xfrm>
            <a:off x="9289856" y="2838567"/>
            <a:ext cx="1856086" cy="369332"/>
          </a:xfrm>
          <a:prstGeom prst="rect">
            <a:avLst/>
          </a:prstGeom>
          <a:noFill/>
        </p:spPr>
        <p:txBody>
          <a:bodyPr wrap="none" rtlCol="0">
            <a:spAutoFit/>
          </a:bodyPr>
          <a:lstStyle/>
          <a:p>
            <a:r>
              <a:rPr lang="en-US" dirty="0"/>
              <a:t>Cross section Line</a:t>
            </a:r>
            <a:endParaRPr lang="en-AU" dirty="0"/>
          </a:p>
        </p:txBody>
      </p:sp>
      <p:sp>
        <p:nvSpPr>
          <p:cNvPr id="6" name="TextBox 5">
            <a:extLst>
              <a:ext uri="{FF2B5EF4-FFF2-40B4-BE49-F238E27FC236}">
                <a16:creationId xmlns:a16="http://schemas.microsoft.com/office/drawing/2014/main" id="{58BE0695-C4C9-46B5-8056-DBA296E0C455}"/>
              </a:ext>
            </a:extLst>
          </p:cNvPr>
          <p:cNvSpPr txBox="1"/>
          <p:nvPr/>
        </p:nvSpPr>
        <p:spPr>
          <a:xfrm>
            <a:off x="9110341" y="3429000"/>
            <a:ext cx="293670" cy="369332"/>
          </a:xfrm>
          <a:prstGeom prst="rect">
            <a:avLst/>
          </a:prstGeom>
          <a:noFill/>
        </p:spPr>
        <p:txBody>
          <a:bodyPr wrap="none" rtlCol="0">
            <a:spAutoFit/>
          </a:bodyPr>
          <a:lstStyle/>
          <a:p>
            <a:r>
              <a:rPr lang="en-US" b="1" dirty="0"/>
              <a:t>S</a:t>
            </a:r>
            <a:endParaRPr lang="en-AU" b="1" dirty="0"/>
          </a:p>
        </p:txBody>
      </p:sp>
      <p:sp>
        <p:nvSpPr>
          <p:cNvPr id="7" name="TextBox 6">
            <a:extLst>
              <a:ext uri="{FF2B5EF4-FFF2-40B4-BE49-F238E27FC236}">
                <a16:creationId xmlns:a16="http://schemas.microsoft.com/office/drawing/2014/main" id="{BB49E165-6694-4514-B49F-2A180A843723}"/>
              </a:ext>
            </a:extLst>
          </p:cNvPr>
          <p:cNvSpPr txBox="1"/>
          <p:nvPr/>
        </p:nvSpPr>
        <p:spPr>
          <a:xfrm>
            <a:off x="7208251" y="1060713"/>
            <a:ext cx="336952" cy="369332"/>
          </a:xfrm>
          <a:prstGeom prst="rect">
            <a:avLst/>
          </a:prstGeom>
          <a:noFill/>
        </p:spPr>
        <p:txBody>
          <a:bodyPr wrap="none" rtlCol="0">
            <a:spAutoFit/>
          </a:bodyPr>
          <a:lstStyle/>
          <a:p>
            <a:r>
              <a:rPr lang="en-US" b="1" dirty="0"/>
              <a:t>N</a:t>
            </a:r>
            <a:endParaRPr lang="en-AU" b="1" dirty="0"/>
          </a:p>
        </p:txBody>
      </p:sp>
      <p:sp>
        <p:nvSpPr>
          <p:cNvPr id="8" name="TextBox 7">
            <a:extLst>
              <a:ext uri="{FF2B5EF4-FFF2-40B4-BE49-F238E27FC236}">
                <a16:creationId xmlns:a16="http://schemas.microsoft.com/office/drawing/2014/main" id="{CF4E787B-250D-49B8-8912-04D5DB48F50B}"/>
              </a:ext>
            </a:extLst>
          </p:cNvPr>
          <p:cNvSpPr txBox="1"/>
          <p:nvPr/>
        </p:nvSpPr>
        <p:spPr>
          <a:xfrm>
            <a:off x="406595" y="608656"/>
            <a:ext cx="2969385" cy="1508105"/>
          </a:xfrm>
          <a:prstGeom prst="rect">
            <a:avLst/>
          </a:prstGeom>
          <a:noFill/>
        </p:spPr>
        <p:txBody>
          <a:bodyPr wrap="square" rtlCol="0">
            <a:spAutoFit/>
          </a:bodyPr>
          <a:lstStyle/>
          <a:p>
            <a:r>
              <a:rPr lang="en-AU" b="1" dirty="0"/>
              <a:t>Case Study, 3D model</a:t>
            </a:r>
          </a:p>
          <a:p>
            <a:r>
              <a:rPr lang="en-AU" b="1" dirty="0"/>
              <a:t>Pyrite </a:t>
            </a:r>
            <a:r>
              <a:rPr lang="en-AU" b="1" dirty="0" err="1"/>
              <a:t>wt</a:t>
            </a:r>
            <a:r>
              <a:rPr lang="en-AU" b="1" dirty="0"/>
              <a:t>%</a:t>
            </a:r>
          </a:p>
          <a:p>
            <a:endParaRPr lang="en-AU" sz="1400" b="1" dirty="0"/>
          </a:p>
          <a:p>
            <a:r>
              <a:rPr lang="en-AU" sz="1400" b="1" dirty="0"/>
              <a:t>Cu grade shells at 0.3, 0.4, 0.5, 0.6%.</a:t>
            </a:r>
          </a:p>
          <a:p>
            <a:r>
              <a:rPr lang="en-AU" sz="1400" b="1" dirty="0"/>
              <a:t>Note the asymmetry in the pyrite distribution</a:t>
            </a:r>
          </a:p>
        </p:txBody>
      </p:sp>
    </p:spTree>
    <p:extLst>
      <p:ext uri="{BB962C8B-B14F-4D97-AF65-F5344CB8AC3E}">
        <p14:creationId xmlns:p14="http://schemas.microsoft.com/office/powerpoint/2010/main" val="2524500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9C36E7-FFB0-440D-9FA8-B92C4A080230}"/>
              </a:ext>
            </a:extLst>
          </p:cNvPr>
          <p:cNvPicPr>
            <a:picLocks noChangeAspect="1"/>
          </p:cNvPicPr>
          <p:nvPr/>
        </p:nvPicPr>
        <p:blipFill>
          <a:blip r:embed="rId2"/>
          <a:stretch>
            <a:fillRect/>
          </a:stretch>
        </p:blipFill>
        <p:spPr>
          <a:xfrm>
            <a:off x="3821187" y="1172452"/>
            <a:ext cx="8061399" cy="5400000"/>
          </a:xfrm>
          <a:prstGeom prst="rect">
            <a:avLst/>
          </a:prstGeom>
          <a:ln>
            <a:solidFill>
              <a:schemeClr val="tx1"/>
            </a:solidFill>
          </a:ln>
        </p:spPr>
      </p:pic>
      <p:sp>
        <p:nvSpPr>
          <p:cNvPr id="3" name="TextBox 2">
            <a:extLst>
              <a:ext uri="{FF2B5EF4-FFF2-40B4-BE49-F238E27FC236}">
                <a16:creationId xmlns:a16="http://schemas.microsoft.com/office/drawing/2014/main" id="{BD5AC390-3B56-4308-8C39-BC018DA2E0CB}"/>
              </a:ext>
            </a:extLst>
          </p:cNvPr>
          <p:cNvSpPr txBox="1"/>
          <p:nvPr/>
        </p:nvSpPr>
        <p:spPr>
          <a:xfrm>
            <a:off x="406595" y="608656"/>
            <a:ext cx="2969385" cy="1508105"/>
          </a:xfrm>
          <a:prstGeom prst="rect">
            <a:avLst/>
          </a:prstGeom>
          <a:noFill/>
        </p:spPr>
        <p:txBody>
          <a:bodyPr wrap="square" rtlCol="0">
            <a:spAutoFit/>
          </a:bodyPr>
          <a:lstStyle/>
          <a:p>
            <a:r>
              <a:rPr lang="en-AU" b="1" dirty="0"/>
              <a:t>Case Study, 3D model</a:t>
            </a:r>
          </a:p>
          <a:p>
            <a:r>
              <a:rPr lang="en-AU" b="1" dirty="0"/>
              <a:t>Anhydrite </a:t>
            </a:r>
            <a:r>
              <a:rPr lang="en-AU" b="1" dirty="0" err="1"/>
              <a:t>wt</a:t>
            </a:r>
            <a:r>
              <a:rPr lang="en-AU" b="1" dirty="0"/>
              <a:t>%</a:t>
            </a:r>
          </a:p>
          <a:p>
            <a:endParaRPr lang="en-AU" sz="1400" b="1" dirty="0"/>
          </a:p>
          <a:p>
            <a:r>
              <a:rPr lang="en-AU" sz="1400" b="1" dirty="0"/>
              <a:t>Cu grade shells at 0.3, 0.4, 0.5, 0.6%.</a:t>
            </a:r>
          </a:p>
          <a:p>
            <a:r>
              <a:rPr lang="en-AU" sz="1400" b="1" dirty="0"/>
              <a:t>Note the anhydrite at depth and on the SE side of the ore zone.</a:t>
            </a:r>
          </a:p>
        </p:txBody>
      </p:sp>
    </p:spTree>
    <p:extLst>
      <p:ext uri="{BB962C8B-B14F-4D97-AF65-F5344CB8AC3E}">
        <p14:creationId xmlns:p14="http://schemas.microsoft.com/office/powerpoint/2010/main" val="2728520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4BE99D-6D3B-4BC0-ADC1-4E6446D92038}"/>
              </a:ext>
            </a:extLst>
          </p:cNvPr>
          <p:cNvPicPr>
            <a:picLocks noChangeAspect="1"/>
          </p:cNvPicPr>
          <p:nvPr/>
        </p:nvPicPr>
        <p:blipFill>
          <a:blip r:embed="rId2"/>
          <a:stretch>
            <a:fillRect/>
          </a:stretch>
        </p:blipFill>
        <p:spPr>
          <a:xfrm>
            <a:off x="3828172" y="1217330"/>
            <a:ext cx="8085736" cy="5400000"/>
          </a:xfrm>
          <a:prstGeom prst="rect">
            <a:avLst/>
          </a:prstGeom>
          <a:ln>
            <a:solidFill>
              <a:schemeClr val="tx1"/>
            </a:solidFill>
          </a:ln>
        </p:spPr>
      </p:pic>
      <p:sp>
        <p:nvSpPr>
          <p:cNvPr id="3" name="TextBox 2">
            <a:extLst>
              <a:ext uri="{FF2B5EF4-FFF2-40B4-BE49-F238E27FC236}">
                <a16:creationId xmlns:a16="http://schemas.microsoft.com/office/drawing/2014/main" id="{73EF733E-7333-4E83-A25C-C6DEE47608A9}"/>
              </a:ext>
            </a:extLst>
          </p:cNvPr>
          <p:cNvSpPr txBox="1"/>
          <p:nvPr/>
        </p:nvSpPr>
        <p:spPr>
          <a:xfrm>
            <a:off x="406595" y="608656"/>
            <a:ext cx="2969385" cy="1508105"/>
          </a:xfrm>
          <a:prstGeom prst="rect">
            <a:avLst/>
          </a:prstGeom>
          <a:noFill/>
        </p:spPr>
        <p:txBody>
          <a:bodyPr wrap="square" rtlCol="0">
            <a:spAutoFit/>
          </a:bodyPr>
          <a:lstStyle/>
          <a:p>
            <a:r>
              <a:rPr lang="en-AU" b="1" dirty="0"/>
              <a:t>Case Study, 3D model</a:t>
            </a:r>
          </a:p>
          <a:p>
            <a:r>
              <a:rPr lang="en-AU" b="1" dirty="0"/>
              <a:t>Muscovite </a:t>
            </a:r>
            <a:r>
              <a:rPr lang="en-AU" b="1" dirty="0" err="1"/>
              <a:t>wt</a:t>
            </a:r>
            <a:r>
              <a:rPr lang="en-AU" b="1" dirty="0"/>
              <a:t>%</a:t>
            </a:r>
          </a:p>
          <a:p>
            <a:endParaRPr lang="en-AU" sz="1400" b="1" dirty="0"/>
          </a:p>
          <a:p>
            <a:r>
              <a:rPr lang="en-AU" sz="1400" b="1" dirty="0"/>
              <a:t>Cu grade shells at 0.3, 0.4, 0.5, 0.6%.</a:t>
            </a:r>
          </a:p>
          <a:p>
            <a:r>
              <a:rPr lang="en-AU" sz="1400" b="1" dirty="0"/>
              <a:t>Note the high muscovite content above the ore zone, and to the NW.</a:t>
            </a:r>
          </a:p>
        </p:txBody>
      </p:sp>
    </p:spTree>
    <p:extLst>
      <p:ext uri="{BB962C8B-B14F-4D97-AF65-F5344CB8AC3E}">
        <p14:creationId xmlns:p14="http://schemas.microsoft.com/office/powerpoint/2010/main" val="664931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E2AF6F-278F-4BDE-9754-9520821986D2}"/>
              </a:ext>
            </a:extLst>
          </p:cNvPr>
          <p:cNvPicPr>
            <a:picLocks noChangeAspect="1"/>
          </p:cNvPicPr>
          <p:nvPr/>
        </p:nvPicPr>
        <p:blipFill>
          <a:blip r:embed="rId2"/>
          <a:stretch>
            <a:fillRect/>
          </a:stretch>
        </p:blipFill>
        <p:spPr>
          <a:xfrm>
            <a:off x="3841675" y="1183672"/>
            <a:ext cx="8073308" cy="5400000"/>
          </a:xfrm>
          <a:prstGeom prst="rect">
            <a:avLst/>
          </a:prstGeom>
          <a:ln>
            <a:solidFill>
              <a:schemeClr val="tx1"/>
            </a:solidFill>
          </a:ln>
        </p:spPr>
      </p:pic>
      <p:sp>
        <p:nvSpPr>
          <p:cNvPr id="3" name="TextBox 2">
            <a:extLst>
              <a:ext uri="{FF2B5EF4-FFF2-40B4-BE49-F238E27FC236}">
                <a16:creationId xmlns:a16="http://schemas.microsoft.com/office/drawing/2014/main" id="{B1857D72-06F7-4ED9-AC83-55A391F72821}"/>
              </a:ext>
            </a:extLst>
          </p:cNvPr>
          <p:cNvSpPr txBox="1"/>
          <p:nvPr/>
        </p:nvSpPr>
        <p:spPr>
          <a:xfrm>
            <a:off x="406595" y="608656"/>
            <a:ext cx="2969385" cy="1508105"/>
          </a:xfrm>
          <a:prstGeom prst="rect">
            <a:avLst/>
          </a:prstGeom>
          <a:noFill/>
        </p:spPr>
        <p:txBody>
          <a:bodyPr wrap="square" rtlCol="0">
            <a:spAutoFit/>
          </a:bodyPr>
          <a:lstStyle/>
          <a:p>
            <a:r>
              <a:rPr lang="en-AU" b="1" dirty="0"/>
              <a:t>Case Study, 3D model</a:t>
            </a:r>
          </a:p>
          <a:p>
            <a:r>
              <a:rPr lang="en-AU" b="1" dirty="0"/>
              <a:t>Feldspar </a:t>
            </a:r>
            <a:r>
              <a:rPr lang="en-AU" b="1" dirty="0" err="1"/>
              <a:t>wt</a:t>
            </a:r>
            <a:r>
              <a:rPr lang="en-AU" b="1" dirty="0"/>
              <a:t>%</a:t>
            </a:r>
          </a:p>
          <a:p>
            <a:endParaRPr lang="en-AU" sz="1400" b="1" dirty="0"/>
          </a:p>
          <a:p>
            <a:r>
              <a:rPr lang="en-AU" sz="1400" b="1" dirty="0"/>
              <a:t>Cu grade shells at 0.3, 0.4, 0.5, 0.6%.</a:t>
            </a:r>
          </a:p>
          <a:p>
            <a:r>
              <a:rPr lang="en-AU" sz="1400" b="1" dirty="0"/>
              <a:t>Note the feldspar on the SE side of the ore zone.</a:t>
            </a:r>
          </a:p>
        </p:txBody>
      </p:sp>
    </p:spTree>
    <p:extLst>
      <p:ext uri="{BB962C8B-B14F-4D97-AF65-F5344CB8AC3E}">
        <p14:creationId xmlns:p14="http://schemas.microsoft.com/office/powerpoint/2010/main" val="17193073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6E92F4-C7D4-4E2C-80DD-E7A849AB2B56}"/>
              </a:ext>
            </a:extLst>
          </p:cNvPr>
          <p:cNvPicPr>
            <a:picLocks noChangeAspect="1"/>
          </p:cNvPicPr>
          <p:nvPr/>
        </p:nvPicPr>
        <p:blipFill>
          <a:blip r:embed="rId2"/>
          <a:stretch>
            <a:fillRect/>
          </a:stretch>
        </p:blipFill>
        <p:spPr>
          <a:xfrm>
            <a:off x="3299477" y="1189281"/>
            <a:ext cx="8564954" cy="5400000"/>
          </a:xfrm>
          <a:prstGeom prst="rect">
            <a:avLst/>
          </a:prstGeom>
          <a:ln>
            <a:solidFill>
              <a:schemeClr val="tx1"/>
            </a:solidFill>
          </a:ln>
        </p:spPr>
      </p:pic>
      <p:sp>
        <p:nvSpPr>
          <p:cNvPr id="3" name="TextBox 2">
            <a:extLst>
              <a:ext uri="{FF2B5EF4-FFF2-40B4-BE49-F238E27FC236}">
                <a16:creationId xmlns:a16="http://schemas.microsoft.com/office/drawing/2014/main" id="{99F36274-EFB6-49A7-A24B-8BC2B7F8A3A5}"/>
              </a:ext>
            </a:extLst>
          </p:cNvPr>
          <p:cNvSpPr txBox="1"/>
          <p:nvPr/>
        </p:nvSpPr>
        <p:spPr>
          <a:xfrm>
            <a:off x="406595" y="608656"/>
            <a:ext cx="2969385" cy="1938992"/>
          </a:xfrm>
          <a:prstGeom prst="rect">
            <a:avLst/>
          </a:prstGeom>
          <a:noFill/>
        </p:spPr>
        <p:txBody>
          <a:bodyPr wrap="square" rtlCol="0">
            <a:spAutoFit/>
          </a:bodyPr>
          <a:lstStyle/>
          <a:p>
            <a:r>
              <a:rPr lang="en-AU" b="1" dirty="0"/>
              <a:t>Case Study, Cross section</a:t>
            </a:r>
          </a:p>
          <a:p>
            <a:r>
              <a:rPr lang="en-AU" b="1" dirty="0"/>
              <a:t>Anhydrite </a:t>
            </a:r>
            <a:r>
              <a:rPr lang="en-AU" b="1" dirty="0" err="1"/>
              <a:t>wt</a:t>
            </a:r>
            <a:r>
              <a:rPr lang="en-AU" b="1" dirty="0"/>
              <a:t>%</a:t>
            </a:r>
          </a:p>
          <a:p>
            <a:endParaRPr lang="en-AU" sz="1400" b="1" dirty="0"/>
          </a:p>
          <a:p>
            <a:r>
              <a:rPr lang="en-AU" sz="1400" b="1" dirty="0"/>
              <a:t>Cu grade shells at 0.3, 0.4, 0.5, 0.6%.</a:t>
            </a:r>
          </a:p>
          <a:p>
            <a:r>
              <a:rPr lang="en-AU" sz="1400" b="1" dirty="0"/>
              <a:t>There is a very distinct anhydrite dissolution front. Most of the Cu above the dissolution front is supergene enriched.</a:t>
            </a:r>
          </a:p>
        </p:txBody>
      </p:sp>
    </p:spTree>
    <p:extLst>
      <p:ext uri="{BB962C8B-B14F-4D97-AF65-F5344CB8AC3E}">
        <p14:creationId xmlns:p14="http://schemas.microsoft.com/office/powerpoint/2010/main" val="20559446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0197EE-3106-4B06-9798-CFCB1AE91E17}"/>
              </a:ext>
            </a:extLst>
          </p:cNvPr>
          <p:cNvPicPr>
            <a:picLocks noChangeAspect="1"/>
          </p:cNvPicPr>
          <p:nvPr/>
        </p:nvPicPr>
        <p:blipFill>
          <a:blip r:embed="rId2"/>
          <a:stretch>
            <a:fillRect/>
          </a:stretch>
        </p:blipFill>
        <p:spPr>
          <a:xfrm>
            <a:off x="3290218" y="1217334"/>
            <a:ext cx="8561869" cy="5400000"/>
          </a:xfrm>
          <a:prstGeom prst="rect">
            <a:avLst/>
          </a:prstGeom>
          <a:ln>
            <a:solidFill>
              <a:schemeClr val="tx1"/>
            </a:solidFill>
          </a:ln>
        </p:spPr>
      </p:pic>
      <p:sp>
        <p:nvSpPr>
          <p:cNvPr id="3" name="TextBox 2">
            <a:extLst>
              <a:ext uri="{FF2B5EF4-FFF2-40B4-BE49-F238E27FC236}">
                <a16:creationId xmlns:a16="http://schemas.microsoft.com/office/drawing/2014/main" id="{C35FCE31-F084-4A8C-AAF1-FCEA6B079D89}"/>
              </a:ext>
            </a:extLst>
          </p:cNvPr>
          <p:cNvSpPr txBox="1"/>
          <p:nvPr/>
        </p:nvSpPr>
        <p:spPr>
          <a:xfrm>
            <a:off x="406595" y="608656"/>
            <a:ext cx="2969385" cy="1508105"/>
          </a:xfrm>
          <a:prstGeom prst="rect">
            <a:avLst/>
          </a:prstGeom>
          <a:noFill/>
        </p:spPr>
        <p:txBody>
          <a:bodyPr wrap="square" rtlCol="0">
            <a:spAutoFit/>
          </a:bodyPr>
          <a:lstStyle/>
          <a:p>
            <a:r>
              <a:rPr lang="en-AU" b="1" dirty="0"/>
              <a:t>Case Study, Cross section</a:t>
            </a:r>
          </a:p>
          <a:p>
            <a:r>
              <a:rPr lang="en-AU" b="1" dirty="0"/>
              <a:t>Muscovite </a:t>
            </a:r>
            <a:r>
              <a:rPr lang="en-AU" b="1" dirty="0" err="1"/>
              <a:t>wt</a:t>
            </a:r>
            <a:r>
              <a:rPr lang="en-AU" b="1" dirty="0"/>
              <a:t>%</a:t>
            </a:r>
          </a:p>
          <a:p>
            <a:endParaRPr lang="en-AU" sz="1400" b="1" dirty="0"/>
          </a:p>
          <a:p>
            <a:r>
              <a:rPr lang="en-AU" sz="1400" b="1" dirty="0"/>
              <a:t>Cu grade shells at 0.3, 0.4, 0.5, 0.6%.</a:t>
            </a:r>
          </a:p>
          <a:p>
            <a:r>
              <a:rPr lang="en-AU" sz="1400" b="1" dirty="0"/>
              <a:t>Muscovite content decreases with depth, and to the south.</a:t>
            </a:r>
          </a:p>
        </p:txBody>
      </p:sp>
    </p:spTree>
    <p:extLst>
      <p:ext uri="{BB962C8B-B14F-4D97-AF65-F5344CB8AC3E}">
        <p14:creationId xmlns:p14="http://schemas.microsoft.com/office/powerpoint/2010/main" val="3659664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E3F494-296B-46AD-B649-84A8CC86E353}"/>
              </a:ext>
            </a:extLst>
          </p:cNvPr>
          <p:cNvSpPr txBox="1"/>
          <p:nvPr/>
        </p:nvSpPr>
        <p:spPr>
          <a:xfrm>
            <a:off x="3579223" y="746518"/>
            <a:ext cx="7875526" cy="1200329"/>
          </a:xfrm>
          <a:prstGeom prst="rect">
            <a:avLst/>
          </a:prstGeom>
          <a:noFill/>
        </p:spPr>
        <p:txBody>
          <a:bodyPr wrap="square" rtlCol="0">
            <a:spAutoFit/>
          </a:bodyPr>
          <a:lstStyle/>
          <a:p>
            <a:r>
              <a:rPr lang="en-AU" sz="3600" b="1" dirty="0"/>
              <a:t>Classifying Rock Compositions from Immobile Trace Elements</a:t>
            </a:r>
          </a:p>
        </p:txBody>
      </p:sp>
      <p:pic>
        <p:nvPicPr>
          <p:cNvPr id="7" name="Picture 6">
            <a:extLst>
              <a:ext uri="{FF2B5EF4-FFF2-40B4-BE49-F238E27FC236}">
                <a16:creationId xmlns:a16="http://schemas.microsoft.com/office/drawing/2014/main" id="{A1436C3A-C028-47B2-BBAE-801B5508186C}"/>
              </a:ext>
            </a:extLst>
          </p:cNvPr>
          <p:cNvPicPr>
            <a:picLocks noChangeAspect="1"/>
          </p:cNvPicPr>
          <p:nvPr/>
        </p:nvPicPr>
        <p:blipFill>
          <a:blip r:embed="rId2"/>
          <a:stretch>
            <a:fillRect/>
          </a:stretch>
        </p:blipFill>
        <p:spPr>
          <a:xfrm>
            <a:off x="3829958" y="2396671"/>
            <a:ext cx="6477000" cy="4038600"/>
          </a:xfrm>
          <a:prstGeom prst="rect">
            <a:avLst/>
          </a:prstGeom>
        </p:spPr>
      </p:pic>
      <p:pic>
        <p:nvPicPr>
          <p:cNvPr id="3" name="Picture 2" descr="A picture containing building, bench, wooden, sitting&#10;&#10;Description automatically generated">
            <a:extLst>
              <a:ext uri="{FF2B5EF4-FFF2-40B4-BE49-F238E27FC236}">
                <a16:creationId xmlns:a16="http://schemas.microsoft.com/office/drawing/2014/main" id="{8B0EDBEC-94F3-4316-8102-92AD2263391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16200000">
            <a:off x="-2064177" y="2064176"/>
            <a:ext cx="6866715" cy="2738362"/>
          </a:xfrm>
          <a:prstGeom prst="rect">
            <a:avLst/>
          </a:prstGeom>
        </p:spPr>
      </p:pic>
    </p:spTree>
    <p:extLst>
      <p:ext uri="{BB962C8B-B14F-4D97-AF65-F5344CB8AC3E}">
        <p14:creationId xmlns:p14="http://schemas.microsoft.com/office/powerpoint/2010/main" val="893968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2C68A0-0A0B-437A-A401-328F374064D7}"/>
              </a:ext>
            </a:extLst>
          </p:cNvPr>
          <p:cNvPicPr>
            <a:picLocks noChangeAspect="1"/>
          </p:cNvPicPr>
          <p:nvPr/>
        </p:nvPicPr>
        <p:blipFill>
          <a:blip r:embed="rId2"/>
          <a:stretch>
            <a:fillRect/>
          </a:stretch>
        </p:blipFill>
        <p:spPr>
          <a:xfrm>
            <a:off x="3269726" y="1161232"/>
            <a:ext cx="8576471" cy="5400000"/>
          </a:xfrm>
          <a:prstGeom prst="rect">
            <a:avLst/>
          </a:prstGeom>
          <a:ln>
            <a:solidFill>
              <a:schemeClr val="tx1"/>
            </a:solidFill>
          </a:ln>
        </p:spPr>
      </p:pic>
      <p:sp>
        <p:nvSpPr>
          <p:cNvPr id="3" name="TextBox 2">
            <a:extLst>
              <a:ext uri="{FF2B5EF4-FFF2-40B4-BE49-F238E27FC236}">
                <a16:creationId xmlns:a16="http://schemas.microsoft.com/office/drawing/2014/main" id="{A6797CDE-9954-4021-BCB6-3084DCE5B19F}"/>
              </a:ext>
            </a:extLst>
          </p:cNvPr>
          <p:cNvSpPr txBox="1"/>
          <p:nvPr/>
        </p:nvSpPr>
        <p:spPr>
          <a:xfrm>
            <a:off x="406595" y="608656"/>
            <a:ext cx="2969385" cy="1508105"/>
          </a:xfrm>
          <a:prstGeom prst="rect">
            <a:avLst/>
          </a:prstGeom>
          <a:noFill/>
        </p:spPr>
        <p:txBody>
          <a:bodyPr wrap="square" rtlCol="0">
            <a:spAutoFit/>
          </a:bodyPr>
          <a:lstStyle/>
          <a:p>
            <a:r>
              <a:rPr lang="en-AU" b="1" dirty="0"/>
              <a:t>Case Study, Cross section</a:t>
            </a:r>
          </a:p>
          <a:p>
            <a:r>
              <a:rPr lang="en-AU" b="1" dirty="0"/>
              <a:t>Feldspar </a:t>
            </a:r>
            <a:r>
              <a:rPr lang="en-AU" b="1" dirty="0" err="1"/>
              <a:t>wt</a:t>
            </a:r>
            <a:r>
              <a:rPr lang="en-AU" b="1" dirty="0"/>
              <a:t>%</a:t>
            </a:r>
          </a:p>
          <a:p>
            <a:endParaRPr lang="en-AU" sz="1400" b="1" dirty="0"/>
          </a:p>
          <a:p>
            <a:r>
              <a:rPr lang="en-AU" sz="1400" b="1" dirty="0"/>
              <a:t>Cu grade shells at 0.3, 0.4, 0.5, 0.6%.</a:t>
            </a:r>
          </a:p>
          <a:p>
            <a:r>
              <a:rPr lang="en-AU" sz="1400" b="1" dirty="0"/>
              <a:t>Feldspar content increases with depth, and to the south.</a:t>
            </a:r>
          </a:p>
        </p:txBody>
      </p:sp>
    </p:spTree>
    <p:extLst>
      <p:ext uri="{BB962C8B-B14F-4D97-AF65-F5344CB8AC3E}">
        <p14:creationId xmlns:p14="http://schemas.microsoft.com/office/powerpoint/2010/main" val="2110392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9F13F5-93FB-48C2-918F-E58CCB79D674}"/>
              </a:ext>
            </a:extLst>
          </p:cNvPr>
          <p:cNvPicPr>
            <a:picLocks noChangeAspect="1"/>
          </p:cNvPicPr>
          <p:nvPr/>
        </p:nvPicPr>
        <p:blipFill>
          <a:blip r:embed="rId2"/>
          <a:stretch>
            <a:fillRect/>
          </a:stretch>
        </p:blipFill>
        <p:spPr>
          <a:xfrm>
            <a:off x="3305530" y="1144403"/>
            <a:ext cx="8555422" cy="5400000"/>
          </a:xfrm>
          <a:prstGeom prst="rect">
            <a:avLst/>
          </a:prstGeom>
          <a:ln>
            <a:solidFill>
              <a:schemeClr val="tx1"/>
            </a:solidFill>
          </a:ln>
        </p:spPr>
      </p:pic>
      <p:sp>
        <p:nvSpPr>
          <p:cNvPr id="3" name="TextBox 2">
            <a:extLst>
              <a:ext uri="{FF2B5EF4-FFF2-40B4-BE49-F238E27FC236}">
                <a16:creationId xmlns:a16="http://schemas.microsoft.com/office/drawing/2014/main" id="{D0F664A6-28AB-45CA-B85E-31694694C46E}"/>
              </a:ext>
            </a:extLst>
          </p:cNvPr>
          <p:cNvSpPr txBox="1"/>
          <p:nvPr/>
        </p:nvSpPr>
        <p:spPr>
          <a:xfrm>
            <a:off x="406595" y="608656"/>
            <a:ext cx="2969385" cy="1508105"/>
          </a:xfrm>
          <a:prstGeom prst="rect">
            <a:avLst/>
          </a:prstGeom>
          <a:noFill/>
        </p:spPr>
        <p:txBody>
          <a:bodyPr wrap="square" rtlCol="0">
            <a:spAutoFit/>
          </a:bodyPr>
          <a:lstStyle/>
          <a:p>
            <a:r>
              <a:rPr lang="en-AU" b="1" dirty="0"/>
              <a:t>Case Study, Cross section</a:t>
            </a:r>
          </a:p>
          <a:p>
            <a:r>
              <a:rPr lang="en-AU" b="1" dirty="0"/>
              <a:t>Pyrite </a:t>
            </a:r>
            <a:r>
              <a:rPr lang="en-AU" b="1" dirty="0" err="1"/>
              <a:t>wt</a:t>
            </a:r>
            <a:r>
              <a:rPr lang="en-AU" b="1" dirty="0"/>
              <a:t>%</a:t>
            </a:r>
          </a:p>
          <a:p>
            <a:endParaRPr lang="en-AU" sz="1400" b="1" dirty="0"/>
          </a:p>
          <a:p>
            <a:r>
              <a:rPr lang="en-AU" sz="1400" b="1" dirty="0"/>
              <a:t>Cu grade shells at 0.3, 0.4, 0.5, 0.6%.</a:t>
            </a:r>
          </a:p>
          <a:p>
            <a:r>
              <a:rPr lang="en-AU" sz="1400" b="1" dirty="0"/>
              <a:t>Pyrite content decreases with depth, and to the south.</a:t>
            </a:r>
          </a:p>
        </p:txBody>
      </p:sp>
    </p:spTree>
    <p:extLst>
      <p:ext uri="{BB962C8B-B14F-4D97-AF65-F5344CB8AC3E}">
        <p14:creationId xmlns:p14="http://schemas.microsoft.com/office/powerpoint/2010/main" val="859793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D655FE-2CC3-4440-BF3F-D856F6451C79}"/>
              </a:ext>
            </a:extLst>
          </p:cNvPr>
          <p:cNvPicPr>
            <a:picLocks noChangeAspect="1"/>
          </p:cNvPicPr>
          <p:nvPr/>
        </p:nvPicPr>
        <p:blipFill>
          <a:blip r:embed="rId2"/>
          <a:stretch>
            <a:fillRect/>
          </a:stretch>
        </p:blipFill>
        <p:spPr>
          <a:xfrm>
            <a:off x="3352800" y="2245474"/>
            <a:ext cx="5486400" cy="4352925"/>
          </a:xfrm>
          <a:prstGeom prst="rect">
            <a:avLst/>
          </a:prstGeom>
        </p:spPr>
      </p:pic>
      <p:sp>
        <p:nvSpPr>
          <p:cNvPr id="4" name="TextBox 3">
            <a:extLst>
              <a:ext uri="{FF2B5EF4-FFF2-40B4-BE49-F238E27FC236}">
                <a16:creationId xmlns:a16="http://schemas.microsoft.com/office/drawing/2014/main" id="{DD87C251-4FB1-4256-BFF8-FD11F617103A}"/>
              </a:ext>
            </a:extLst>
          </p:cNvPr>
          <p:cNvSpPr txBox="1"/>
          <p:nvPr/>
        </p:nvSpPr>
        <p:spPr>
          <a:xfrm>
            <a:off x="406595" y="608656"/>
            <a:ext cx="11059869" cy="1323439"/>
          </a:xfrm>
          <a:prstGeom prst="rect">
            <a:avLst/>
          </a:prstGeom>
          <a:noFill/>
        </p:spPr>
        <p:txBody>
          <a:bodyPr wrap="square" rtlCol="0">
            <a:spAutoFit/>
          </a:bodyPr>
          <a:lstStyle/>
          <a:p>
            <a:r>
              <a:rPr lang="en-AU" sz="2400" b="1" dirty="0"/>
              <a:t>Case Study, Quartz-muscovite-feldspar </a:t>
            </a:r>
            <a:r>
              <a:rPr lang="en-AU" sz="2400" b="1" dirty="0" err="1"/>
              <a:t>centered</a:t>
            </a:r>
            <a:r>
              <a:rPr lang="en-AU" sz="2400" b="1" dirty="0"/>
              <a:t> ternary plot </a:t>
            </a:r>
          </a:p>
          <a:p>
            <a:r>
              <a:rPr lang="en-AU" sz="2400" b="1" dirty="0"/>
              <a:t>All samples with Cu&gt;0.3%</a:t>
            </a:r>
          </a:p>
          <a:p>
            <a:endParaRPr lang="en-AU" sz="1400" b="1" dirty="0"/>
          </a:p>
          <a:p>
            <a:r>
              <a:rPr lang="en-AU" b="1" dirty="0"/>
              <a:t>This plot defines a sericite-quartz-(pyrite) ore type and a feldspar-bearing ore type.</a:t>
            </a:r>
          </a:p>
        </p:txBody>
      </p:sp>
    </p:spTree>
    <p:extLst>
      <p:ext uri="{BB962C8B-B14F-4D97-AF65-F5344CB8AC3E}">
        <p14:creationId xmlns:p14="http://schemas.microsoft.com/office/powerpoint/2010/main" val="1547293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D5071-DEE7-4F67-8063-8BD5975A1722}"/>
              </a:ext>
            </a:extLst>
          </p:cNvPr>
          <p:cNvPicPr>
            <a:picLocks noChangeAspect="1"/>
          </p:cNvPicPr>
          <p:nvPr/>
        </p:nvPicPr>
        <p:blipFill>
          <a:blip r:embed="rId2"/>
          <a:stretch>
            <a:fillRect/>
          </a:stretch>
        </p:blipFill>
        <p:spPr>
          <a:xfrm>
            <a:off x="2807012" y="2413856"/>
            <a:ext cx="6477000" cy="4038600"/>
          </a:xfrm>
          <a:prstGeom prst="rect">
            <a:avLst/>
          </a:prstGeom>
        </p:spPr>
      </p:pic>
      <p:sp>
        <p:nvSpPr>
          <p:cNvPr id="4" name="TextBox 3">
            <a:extLst>
              <a:ext uri="{FF2B5EF4-FFF2-40B4-BE49-F238E27FC236}">
                <a16:creationId xmlns:a16="http://schemas.microsoft.com/office/drawing/2014/main" id="{FDF2F982-4B49-4703-B29B-FEB34AD4D9EC}"/>
              </a:ext>
            </a:extLst>
          </p:cNvPr>
          <p:cNvSpPr txBox="1"/>
          <p:nvPr/>
        </p:nvSpPr>
        <p:spPr>
          <a:xfrm>
            <a:off x="406595" y="608656"/>
            <a:ext cx="11059869" cy="1323439"/>
          </a:xfrm>
          <a:prstGeom prst="rect">
            <a:avLst/>
          </a:prstGeom>
          <a:noFill/>
        </p:spPr>
        <p:txBody>
          <a:bodyPr wrap="square" rtlCol="0">
            <a:spAutoFit/>
          </a:bodyPr>
          <a:lstStyle/>
          <a:p>
            <a:r>
              <a:rPr lang="en-AU" sz="2400" b="1" dirty="0"/>
              <a:t>Case Study, estimated weight% pyrite vs anhydrite</a:t>
            </a:r>
          </a:p>
          <a:p>
            <a:r>
              <a:rPr lang="en-AU" sz="2400" b="1" dirty="0"/>
              <a:t>All samples with Cu&gt;0.3%</a:t>
            </a:r>
          </a:p>
          <a:p>
            <a:endParaRPr lang="en-AU" sz="1400" b="1" dirty="0"/>
          </a:p>
          <a:p>
            <a:r>
              <a:rPr lang="en-AU" b="1" dirty="0"/>
              <a:t>This plot defines a pyritic ore type and an anhydrite-bearing ore type.</a:t>
            </a:r>
          </a:p>
        </p:txBody>
      </p:sp>
    </p:spTree>
    <p:extLst>
      <p:ext uri="{BB962C8B-B14F-4D97-AF65-F5344CB8AC3E}">
        <p14:creationId xmlns:p14="http://schemas.microsoft.com/office/powerpoint/2010/main" val="17489492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2BC431-8FB0-4C18-A26D-256883265343}"/>
              </a:ext>
            </a:extLst>
          </p:cNvPr>
          <p:cNvSpPr txBox="1"/>
          <p:nvPr/>
        </p:nvSpPr>
        <p:spPr>
          <a:xfrm>
            <a:off x="926711" y="342071"/>
            <a:ext cx="10441302" cy="5909310"/>
          </a:xfrm>
          <a:prstGeom prst="rect">
            <a:avLst/>
          </a:prstGeom>
          <a:noFill/>
        </p:spPr>
        <p:txBody>
          <a:bodyPr wrap="square" rtlCol="0">
            <a:spAutoFit/>
          </a:bodyPr>
          <a:lstStyle/>
          <a:p>
            <a:r>
              <a:rPr lang="en-AU" sz="3600" b="1" dirty="0"/>
              <a:t>Conclusions</a:t>
            </a:r>
            <a:endParaRPr lang="en-AU" sz="3600" dirty="0"/>
          </a:p>
          <a:p>
            <a:r>
              <a:rPr lang="en-US" dirty="0"/>
              <a:t> </a:t>
            </a:r>
            <a:endParaRPr lang="en-AU" dirty="0"/>
          </a:p>
          <a:p>
            <a:pPr marL="285750" indent="-285750">
              <a:buFont typeface="Arial" panose="020B0604020202020204" pitchFamily="34" charset="0"/>
              <a:buChar char="•"/>
            </a:pPr>
            <a:r>
              <a:rPr lang="en-AU" dirty="0"/>
              <a:t>The linear programming method does a reasonable job at calculating percentages of major minerals from assays.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It is most likely to make poor predictions when there are overprinting (non-equilibrium) mineral associations, especially with saprolite</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outcomes would be improved by </a:t>
            </a:r>
            <a:r>
              <a:rPr lang="en-US" dirty="0" err="1"/>
              <a:t>subsetting</a:t>
            </a:r>
            <a:r>
              <a:rPr lang="en-US" dirty="0"/>
              <a:t> the data at the beginning into different alteration domains and setting different Gibbs Free Energy conditions for each domain. In addition, some mineral phases could be excluded  from the calculations within specific domains.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Adding SiO2 by </a:t>
            </a:r>
            <a:r>
              <a:rPr lang="en-US" dirty="0" err="1"/>
              <a:t>pXRF</a:t>
            </a:r>
            <a:r>
              <a:rPr lang="en-US" dirty="0"/>
              <a:t> to a 4 acid digest ICP-AES assay suite significantly improves the mineral estimations. ALS does this as an add-on for around ~$3/sample.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AU" dirty="0"/>
              <a:t>A big advantage of calculated mineralogy compared with spectral methods (</a:t>
            </a:r>
            <a:r>
              <a:rPr lang="en-AU" dirty="0" err="1"/>
              <a:t>eg</a:t>
            </a:r>
            <a:r>
              <a:rPr lang="en-AU" dirty="0"/>
              <a:t> </a:t>
            </a:r>
            <a:r>
              <a:rPr lang="en-AU" dirty="0" err="1"/>
              <a:t>CoreScan</a:t>
            </a:r>
            <a:r>
              <a:rPr lang="en-AU" dirty="0"/>
              <a:t>) is that it is more quantitative, and it can measure framework silicates that do not respond to SWIR.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b="1" dirty="0"/>
              <a:t>A very useful outcome here is that we can estimate </a:t>
            </a:r>
            <a:r>
              <a:rPr lang="en-AU" b="1" dirty="0" err="1"/>
              <a:t>Sulfide_S</a:t>
            </a:r>
            <a:r>
              <a:rPr lang="en-AU" b="1" dirty="0"/>
              <a:t> from total S – calculated anhydrite. This will be important for metallurgists.</a:t>
            </a:r>
          </a:p>
        </p:txBody>
      </p:sp>
    </p:spTree>
    <p:extLst>
      <p:ext uri="{BB962C8B-B14F-4D97-AF65-F5344CB8AC3E}">
        <p14:creationId xmlns:p14="http://schemas.microsoft.com/office/powerpoint/2010/main" val="3715032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2BC431-8FB0-4C18-A26D-256883265343}"/>
              </a:ext>
            </a:extLst>
          </p:cNvPr>
          <p:cNvSpPr txBox="1"/>
          <p:nvPr/>
        </p:nvSpPr>
        <p:spPr>
          <a:xfrm>
            <a:off x="926711" y="342071"/>
            <a:ext cx="10441302" cy="2862322"/>
          </a:xfrm>
          <a:prstGeom prst="rect">
            <a:avLst/>
          </a:prstGeom>
          <a:noFill/>
        </p:spPr>
        <p:txBody>
          <a:bodyPr wrap="square" rtlCol="0">
            <a:spAutoFit/>
          </a:bodyPr>
          <a:lstStyle/>
          <a:p>
            <a:r>
              <a:rPr lang="en-AU" sz="3600" b="1" dirty="0"/>
              <a:t>Conclusions</a:t>
            </a:r>
          </a:p>
          <a:p>
            <a:r>
              <a:rPr lang="en-US" dirty="0"/>
              <a:t> </a:t>
            </a:r>
            <a:endParaRPr lang="en-AU" dirty="0"/>
          </a:p>
          <a:p>
            <a:pPr marL="285750" indent="-285750">
              <a:buFont typeface="Arial" panose="020B0604020202020204" pitchFamily="34" charset="0"/>
              <a:buChar char="•"/>
            </a:pPr>
            <a:r>
              <a:rPr lang="en-AU" b="1" dirty="0"/>
              <a:t>The gangue minerals are estimated as weight percent values for EVERY assay interval. These can be treated as new assay fields.</a:t>
            </a:r>
          </a:p>
          <a:p>
            <a:pPr marL="285750" indent="-285750">
              <a:buFont typeface="Arial" panose="020B0604020202020204" pitchFamily="34" charset="0"/>
              <a:buChar char="•"/>
            </a:pPr>
            <a:endParaRPr lang="en-AU" b="1" dirty="0"/>
          </a:p>
          <a:p>
            <a:pPr marL="285750" indent="-285750">
              <a:buFont typeface="Arial" panose="020B0604020202020204" pitchFamily="34" charset="0"/>
              <a:buChar char="•"/>
            </a:pPr>
            <a:r>
              <a:rPr lang="en-AU" sz="2400" b="1" dirty="0"/>
              <a:t>Gangue mineral contents can be estimated into every block in the resource model, </a:t>
            </a:r>
            <a:r>
              <a:rPr lang="en-AU" sz="2400" b="1" dirty="0" err="1"/>
              <a:t>ie</a:t>
            </a:r>
            <a:r>
              <a:rPr lang="en-AU" sz="2400" b="1" dirty="0"/>
              <a:t> every ore block can have predicted weight percent quartz, feldspar, white mica, chlorite, pyrite, anhydrite etc, as well as an estimated metal grade.</a:t>
            </a:r>
          </a:p>
        </p:txBody>
      </p:sp>
    </p:spTree>
    <p:extLst>
      <p:ext uri="{BB962C8B-B14F-4D97-AF65-F5344CB8AC3E}">
        <p14:creationId xmlns:p14="http://schemas.microsoft.com/office/powerpoint/2010/main" val="548691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idx="4294967295"/>
          </p:nvPr>
        </p:nvSpPr>
        <p:spPr>
          <a:xfrm>
            <a:off x="302640" y="3036975"/>
            <a:ext cx="11889361" cy="1164167"/>
          </a:xfrm>
        </p:spPr>
        <p:txBody>
          <a:bodyPr>
            <a:normAutofit/>
          </a:bodyPr>
          <a:lstStyle/>
          <a:p>
            <a:r>
              <a:rPr lang="en-CA" sz="5067" b="1" dirty="0">
                <a:latin typeface="+mn-lt"/>
              </a:rPr>
              <a:t>Classifying Sulfide Mineralogy from Assays</a:t>
            </a:r>
          </a:p>
        </p:txBody>
      </p:sp>
      <p:sp>
        <p:nvSpPr>
          <p:cNvPr id="11" name="Subtitle 2"/>
          <p:cNvSpPr txBox="1">
            <a:spLocks/>
          </p:cNvSpPr>
          <p:nvPr/>
        </p:nvSpPr>
        <p:spPr>
          <a:xfrm>
            <a:off x="302640" y="4273481"/>
            <a:ext cx="6719249" cy="815975"/>
          </a:xfrm>
          <a:prstGeom prst="rect">
            <a:avLst/>
          </a:prstGeom>
        </p:spPr>
        <p:txBody>
          <a:bodyPr vert="horz" lIns="121920" tIns="60960" rIns="121920" bIns="6096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CA" sz="3733" b="1" dirty="0">
              <a:solidFill>
                <a:srgbClr val="C00000"/>
              </a:solidFill>
            </a:endParaRPr>
          </a:p>
        </p:txBody>
      </p:sp>
      <p:sp>
        <p:nvSpPr>
          <p:cNvPr id="4" name="Subtitle 2">
            <a:extLst>
              <a:ext uri="{FF2B5EF4-FFF2-40B4-BE49-F238E27FC236}">
                <a16:creationId xmlns:a16="http://schemas.microsoft.com/office/drawing/2014/main" id="{BD13F6C4-0F32-414C-9CE0-CB2AD1841117}"/>
              </a:ext>
            </a:extLst>
          </p:cNvPr>
          <p:cNvSpPr txBox="1">
            <a:spLocks/>
          </p:cNvSpPr>
          <p:nvPr/>
        </p:nvSpPr>
        <p:spPr>
          <a:xfrm>
            <a:off x="302641" y="5966814"/>
            <a:ext cx="11508360" cy="815975"/>
          </a:xfrm>
          <a:prstGeom prst="rect">
            <a:avLst/>
          </a:prstGeom>
        </p:spPr>
        <p:txBody>
          <a:bodyPr vert="horz" lIns="121920" tIns="60960" rIns="121920" bIns="6096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CA" sz="3733" b="1" dirty="0">
                <a:solidFill>
                  <a:srgbClr val="C00000"/>
                </a:solidFill>
              </a:rPr>
              <a:t>Master of Economic Geology Short Course: </a:t>
            </a:r>
            <a:r>
              <a:rPr lang="en-CA" sz="3733" b="1" dirty="0" err="1">
                <a:solidFill>
                  <a:srgbClr val="C00000"/>
                </a:solidFill>
              </a:rPr>
              <a:t>Geometallurgy</a:t>
            </a:r>
            <a:r>
              <a:rPr lang="en-CA" sz="3733" b="1" dirty="0">
                <a:solidFill>
                  <a:srgbClr val="C00000"/>
                </a:solidFill>
              </a:rPr>
              <a:t> </a:t>
            </a:r>
          </a:p>
          <a:p>
            <a:pPr algn="l"/>
            <a:r>
              <a:rPr lang="en-CA" sz="3733" b="1" dirty="0">
                <a:solidFill>
                  <a:srgbClr val="C00000"/>
                </a:solidFill>
              </a:rPr>
              <a:t>November 4 – 15, 2019</a:t>
            </a:r>
          </a:p>
        </p:txBody>
      </p:sp>
    </p:spTree>
    <p:extLst>
      <p:ext uri="{BB962C8B-B14F-4D97-AF65-F5344CB8AC3E}">
        <p14:creationId xmlns:p14="http://schemas.microsoft.com/office/powerpoint/2010/main" val="1264608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E8E6E-282D-4CBC-8128-6ECD5FC0B4E4}"/>
              </a:ext>
            </a:extLst>
          </p:cNvPr>
          <p:cNvSpPr txBox="1"/>
          <p:nvPr/>
        </p:nvSpPr>
        <p:spPr>
          <a:xfrm>
            <a:off x="1269141" y="843677"/>
            <a:ext cx="9718173" cy="2800767"/>
          </a:xfrm>
          <a:prstGeom prst="rect">
            <a:avLst/>
          </a:prstGeom>
          <a:noFill/>
        </p:spPr>
        <p:txBody>
          <a:bodyPr wrap="square" rtlCol="0">
            <a:spAutoFit/>
          </a:bodyPr>
          <a:lstStyle/>
          <a:p>
            <a:r>
              <a:rPr lang="en-US" sz="3200" b="1" dirty="0"/>
              <a:t>Sequential leach analyses for Copper.</a:t>
            </a:r>
          </a:p>
          <a:p>
            <a:r>
              <a:rPr lang="en-US" dirty="0"/>
              <a:t>Mineral-selective leaches run in sequence on a single sample. </a:t>
            </a:r>
          </a:p>
          <a:p>
            <a:pPr marL="342900" indent="-342900">
              <a:buFont typeface="+mj-lt"/>
              <a:buAutoNum type="arabicPeriod"/>
            </a:pPr>
            <a:r>
              <a:rPr lang="en-US" dirty="0"/>
              <a:t>Sulfuric acid digest to dissolve </a:t>
            </a:r>
            <a:r>
              <a:rPr lang="en-US" dirty="0" err="1"/>
              <a:t>oxidised</a:t>
            </a:r>
            <a:r>
              <a:rPr lang="en-US" dirty="0"/>
              <a:t> copper minerals such as malachite, azurite, chrysocolla and portions of cuprite and </a:t>
            </a:r>
            <a:r>
              <a:rPr lang="en-US" dirty="0" err="1"/>
              <a:t>tenorite</a:t>
            </a:r>
            <a:r>
              <a:rPr lang="en-US" dirty="0"/>
              <a:t>.</a:t>
            </a:r>
          </a:p>
          <a:p>
            <a:pPr marL="342900" indent="-342900">
              <a:buFont typeface="+mj-lt"/>
              <a:buAutoNum type="arabicPeriod"/>
            </a:pPr>
            <a:r>
              <a:rPr lang="en-US" dirty="0"/>
              <a:t>Cyanide leach digest to secondary sulfides like chalcocite and covellite, and bornite. </a:t>
            </a:r>
          </a:p>
          <a:p>
            <a:pPr marL="342900" indent="-342900">
              <a:buFont typeface="+mj-lt"/>
              <a:buAutoNum type="arabicPeriod"/>
            </a:pPr>
            <a:r>
              <a:rPr lang="en-US" dirty="0"/>
              <a:t>4 acid digest on the residue to dissolve chalcopyrite.</a:t>
            </a:r>
          </a:p>
          <a:p>
            <a:endParaRPr lang="en-US" dirty="0"/>
          </a:p>
          <a:p>
            <a:r>
              <a:rPr lang="en-US" b="1" dirty="0"/>
              <a:t>This method is essential for creating domains for Cu species from oxidized to transitional to fresh rocks.</a:t>
            </a:r>
          </a:p>
        </p:txBody>
      </p:sp>
      <p:pic>
        <p:nvPicPr>
          <p:cNvPr id="3" name="Picture 2">
            <a:extLst>
              <a:ext uri="{FF2B5EF4-FFF2-40B4-BE49-F238E27FC236}">
                <a16:creationId xmlns:a16="http://schemas.microsoft.com/office/drawing/2014/main" id="{FFE114D9-7293-4198-B1C7-F42FEED5DDE0}"/>
              </a:ext>
            </a:extLst>
          </p:cNvPr>
          <p:cNvPicPr>
            <a:picLocks noChangeAspect="1"/>
          </p:cNvPicPr>
          <p:nvPr/>
        </p:nvPicPr>
        <p:blipFill>
          <a:blip r:embed="rId2"/>
          <a:stretch>
            <a:fillRect/>
          </a:stretch>
        </p:blipFill>
        <p:spPr>
          <a:xfrm>
            <a:off x="1269141" y="3903934"/>
            <a:ext cx="9718173" cy="2518921"/>
          </a:xfrm>
          <a:prstGeom prst="rect">
            <a:avLst/>
          </a:prstGeom>
        </p:spPr>
      </p:pic>
    </p:spTree>
    <p:extLst>
      <p:ext uri="{BB962C8B-B14F-4D97-AF65-F5344CB8AC3E}">
        <p14:creationId xmlns:p14="http://schemas.microsoft.com/office/powerpoint/2010/main" val="1633758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B2A893-B2BA-4C69-ADB0-6499439B51AB}"/>
              </a:ext>
            </a:extLst>
          </p:cNvPr>
          <p:cNvPicPr>
            <a:picLocks noChangeAspect="1"/>
          </p:cNvPicPr>
          <p:nvPr/>
        </p:nvPicPr>
        <p:blipFill>
          <a:blip r:embed="rId2"/>
          <a:stretch>
            <a:fillRect/>
          </a:stretch>
        </p:blipFill>
        <p:spPr>
          <a:xfrm>
            <a:off x="2799291" y="1692728"/>
            <a:ext cx="6457950" cy="4953000"/>
          </a:xfrm>
          <a:prstGeom prst="rect">
            <a:avLst/>
          </a:prstGeom>
        </p:spPr>
      </p:pic>
      <p:sp>
        <p:nvSpPr>
          <p:cNvPr id="3" name="TextBox 2">
            <a:extLst>
              <a:ext uri="{FF2B5EF4-FFF2-40B4-BE49-F238E27FC236}">
                <a16:creationId xmlns:a16="http://schemas.microsoft.com/office/drawing/2014/main" id="{5BB77350-1839-4A96-81F0-780F8A127C63}"/>
              </a:ext>
            </a:extLst>
          </p:cNvPr>
          <p:cNvSpPr txBox="1"/>
          <p:nvPr/>
        </p:nvSpPr>
        <p:spPr>
          <a:xfrm>
            <a:off x="1236913" y="276956"/>
            <a:ext cx="9718173" cy="861774"/>
          </a:xfrm>
          <a:prstGeom prst="rect">
            <a:avLst/>
          </a:prstGeom>
          <a:noFill/>
        </p:spPr>
        <p:txBody>
          <a:bodyPr wrap="square" rtlCol="0">
            <a:spAutoFit/>
          </a:bodyPr>
          <a:lstStyle/>
          <a:p>
            <a:r>
              <a:rPr lang="en-US" sz="3200" b="1" dirty="0"/>
              <a:t>Sequential leach analyses for Copper.</a:t>
            </a:r>
          </a:p>
          <a:p>
            <a:endParaRPr lang="en-US" dirty="0"/>
          </a:p>
        </p:txBody>
      </p:sp>
      <p:sp>
        <p:nvSpPr>
          <p:cNvPr id="4" name="TextBox 3">
            <a:extLst>
              <a:ext uri="{FF2B5EF4-FFF2-40B4-BE49-F238E27FC236}">
                <a16:creationId xmlns:a16="http://schemas.microsoft.com/office/drawing/2014/main" id="{D8BFB42E-C222-47F7-B6B1-A884EF9CAE79}"/>
              </a:ext>
            </a:extLst>
          </p:cNvPr>
          <p:cNvSpPr txBox="1"/>
          <p:nvPr/>
        </p:nvSpPr>
        <p:spPr>
          <a:xfrm>
            <a:off x="6434667" y="2302933"/>
            <a:ext cx="3798284" cy="369332"/>
          </a:xfrm>
          <a:prstGeom prst="rect">
            <a:avLst/>
          </a:prstGeom>
          <a:noFill/>
        </p:spPr>
        <p:txBody>
          <a:bodyPr wrap="none" rtlCol="0">
            <a:spAutoFit/>
          </a:bodyPr>
          <a:lstStyle/>
          <a:p>
            <a:r>
              <a:rPr lang="en-AU" dirty="0"/>
              <a:t>Chalcopyrite, Native copper, Neotocite</a:t>
            </a:r>
          </a:p>
        </p:txBody>
      </p:sp>
      <p:sp>
        <p:nvSpPr>
          <p:cNvPr id="5" name="TextBox 4">
            <a:extLst>
              <a:ext uri="{FF2B5EF4-FFF2-40B4-BE49-F238E27FC236}">
                <a16:creationId xmlns:a16="http://schemas.microsoft.com/office/drawing/2014/main" id="{6CC6B969-9EBD-43BE-A33D-48A2A38FEC88}"/>
              </a:ext>
            </a:extLst>
          </p:cNvPr>
          <p:cNvSpPr txBox="1"/>
          <p:nvPr/>
        </p:nvSpPr>
        <p:spPr>
          <a:xfrm>
            <a:off x="8764589" y="5394476"/>
            <a:ext cx="3054878" cy="923330"/>
          </a:xfrm>
          <a:prstGeom prst="rect">
            <a:avLst/>
          </a:prstGeom>
          <a:noFill/>
        </p:spPr>
        <p:txBody>
          <a:bodyPr wrap="square" rtlCol="0">
            <a:spAutoFit/>
          </a:bodyPr>
          <a:lstStyle/>
          <a:p>
            <a:r>
              <a:rPr lang="en-US" dirty="0"/>
              <a:t>Malachite, azurite, chrysocolla, cuprite and </a:t>
            </a:r>
            <a:r>
              <a:rPr lang="en-US" dirty="0" err="1"/>
              <a:t>tenorite</a:t>
            </a:r>
            <a:r>
              <a:rPr lang="en-US" dirty="0"/>
              <a:t>.</a:t>
            </a:r>
            <a:endParaRPr lang="en-AU" dirty="0"/>
          </a:p>
        </p:txBody>
      </p:sp>
      <p:sp>
        <p:nvSpPr>
          <p:cNvPr id="6" name="TextBox 5">
            <a:extLst>
              <a:ext uri="{FF2B5EF4-FFF2-40B4-BE49-F238E27FC236}">
                <a16:creationId xmlns:a16="http://schemas.microsoft.com/office/drawing/2014/main" id="{A0F9906F-191B-48AF-B34A-B2F3EC2B795B}"/>
              </a:ext>
            </a:extLst>
          </p:cNvPr>
          <p:cNvSpPr txBox="1"/>
          <p:nvPr/>
        </p:nvSpPr>
        <p:spPr>
          <a:xfrm>
            <a:off x="455160" y="5890381"/>
            <a:ext cx="3054878" cy="369332"/>
          </a:xfrm>
          <a:prstGeom prst="rect">
            <a:avLst/>
          </a:prstGeom>
          <a:noFill/>
        </p:spPr>
        <p:txBody>
          <a:bodyPr wrap="square" rtlCol="0">
            <a:spAutoFit/>
          </a:bodyPr>
          <a:lstStyle/>
          <a:p>
            <a:r>
              <a:rPr lang="en-US" dirty="0"/>
              <a:t>Chalcocite, Covellite, Bornite.</a:t>
            </a:r>
            <a:endParaRPr lang="en-AU" dirty="0"/>
          </a:p>
        </p:txBody>
      </p:sp>
    </p:spTree>
    <p:extLst>
      <p:ext uri="{BB962C8B-B14F-4D97-AF65-F5344CB8AC3E}">
        <p14:creationId xmlns:p14="http://schemas.microsoft.com/office/powerpoint/2010/main" val="2769024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CFEBC-86BD-4203-91F9-481C46CC6573}"/>
              </a:ext>
            </a:extLst>
          </p:cNvPr>
          <p:cNvPicPr>
            <a:picLocks noChangeAspect="1"/>
          </p:cNvPicPr>
          <p:nvPr/>
        </p:nvPicPr>
        <p:blipFill>
          <a:blip r:embed="rId2"/>
          <a:stretch>
            <a:fillRect/>
          </a:stretch>
        </p:blipFill>
        <p:spPr>
          <a:xfrm>
            <a:off x="3902529" y="2207986"/>
            <a:ext cx="6477000" cy="4038600"/>
          </a:xfrm>
          <a:prstGeom prst="rect">
            <a:avLst/>
          </a:prstGeom>
        </p:spPr>
      </p:pic>
      <p:sp>
        <p:nvSpPr>
          <p:cNvPr id="3" name="TextBox 2">
            <a:extLst>
              <a:ext uri="{FF2B5EF4-FFF2-40B4-BE49-F238E27FC236}">
                <a16:creationId xmlns:a16="http://schemas.microsoft.com/office/drawing/2014/main" id="{4CB8EA94-00CE-47FB-A150-BB54D8065EB1}"/>
              </a:ext>
            </a:extLst>
          </p:cNvPr>
          <p:cNvSpPr txBox="1"/>
          <p:nvPr/>
        </p:nvSpPr>
        <p:spPr>
          <a:xfrm>
            <a:off x="1236913" y="276956"/>
            <a:ext cx="9718173" cy="861774"/>
          </a:xfrm>
          <a:prstGeom prst="rect">
            <a:avLst/>
          </a:prstGeom>
          <a:noFill/>
        </p:spPr>
        <p:txBody>
          <a:bodyPr wrap="square" rtlCol="0">
            <a:spAutoFit/>
          </a:bodyPr>
          <a:lstStyle/>
          <a:p>
            <a:r>
              <a:rPr lang="en-US" sz="3200" b="1" dirty="0"/>
              <a:t>Sequential leach analyses for Copper.</a:t>
            </a:r>
          </a:p>
          <a:p>
            <a:r>
              <a:rPr lang="en-US" dirty="0"/>
              <a:t>MUST plot Residual 4acid_sol copper against S to test for other insoluble Cu minerals.</a:t>
            </a:r>
          </a:p>
        </p:txBody>
      </p:sp>
      <p:sp>
        <p:nvSpPr>
          <p:cNvPr id="4" name="TextBox 3">
            <a:extLst>
              <a:ext uri="{FF2B5EF4-FFF2-40B4-BE49-F238E27FC236}">
                <a16:creationId xmlns:a16="http://schemas.microsoft.com/office/drawing/2014/main" id="{472486C0-E6E1-47B6-9DAB-C8315EDBDCB0}"/>
              </a:ext>
            </a:extLst>
          </p:cNvPr>
          <p:cNvSpPr txBox="1"/>
          <p:nvPr/>
        </p:nvSpPr>
        <p:spPr>
          <a:xfrm>
            <a:off x="285032" y="5094273"/>
            <a:ext cx="3054878" cy="1200329"/>
          </a:xfrm>
          <a:prstGeom prst="rect">
            <a:avLst/>
          </a:prstGeom>
          <a:noFill/>
        </p:spPr>
        <p:txBody>
          <a:bodyPr wrap="square" rtlCol="0">
            <a:spAutoFit/>
          </a:bodyPr>
          <a:lstStyle/>
          <a:p>
            <a:r>
              <a:rPr lang="en-US" dirty="0"/>
              <a:t>Insoluble in H2SO4 and CN, BUT no sulfur!</a:t>
            </a:r>
          </a:p>
          <a:p>
            <a:r>
              <a:rPr lang="en-US" dirty="0"/>
              <a:t>Native Cu or insoluble Cu wad (Neotocite)</a:t>
            </a:r>
            <a:endParaRPr lang="en-AU" dirty="0"/>
          </a:p>
        </p:txBody>
      </p:sp>
      <p:cxnSp>
        <p:nvCxnSpPr>
          <p:cNvPr id="6" name="Straight Arrow Connector 5">
            <a:extLst>
              <a:ext uri="{FF2B5EF4-FFF2-40B4-BE49-F238E27FC236}">
                <a16:creationId xmlns:a16="http://schemas.microsoft.com/office/drawing/2014/main" id="{56FE26C9-1590-45F5-8459-CAFD76BCC2B7}"/>
              </a:ext>
            </a:extLst>
          </p:cNvPr>
          <p:cNvCxnSpPr/>
          <p:nvPr/>
        </p:nvCxnSpPr>
        <p:spPr>
          <a:xfrm flipV="1">
            <a:off x="4654248" y="2646438"/>
            <a:ext cx="4654248" cy="3048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9F0E92B-873D-45ED-B430-8A1EF31AC946}"/>
              </a:ext>
            </a:extLst>
          </p:cNvPr>
          <p:cNvSpPr txBox="1"/>
          <p:nvPr/>
        </p:nvSpPr>
        <p:spPr>
          <a:xfrm rot="19653557">
            <a:off x="7324651" y="3110899"/>
            <a:ext cx="1524226" cy="369332"/>
          </a:xfrm>
          <a:prstGeom prst="rect">
            <a:avLst/>
          </a:prstGeom>
          <a:noFill/>
        </p:spPr>
        <p:txBody>
          <a:bodyPr wrap="square" rtlCol="0">
            <a:spAutoFit/>
          </a:bodyPr>
          <a:lstStyle/>
          <a:p>
            <a:r>
              <a:rPr lang="en-US" dirty="0"/>
              <a:t>Chalcopyrite</a:t>
            </a:r>
            <a:endParaRPr lang="en-AU" dirty="0"/>
          </a:p>
        </p:txBody>
      </p:sp>
      <p:sp>
        <p:nvSpPr>
          <p:cNvPr id="8" name="Freeform: Shape 7">
            <a:extLst>
              <a:ext uri="{FF2B5EF4-FFF2-40B4-BE49-F238E27FC236}">
                <a16:creationId xmlns:a16="http://schemas.microsoft.com/office/drawing/2014/main" id="{545ED8F1-7346-4906-964B-910B941D2D52}"/>
              </a:ext>
            </a:extLst>
          </p:cNvPr>
          <p:cNvSpPr/>
          <p:nvPr/>
        </p:nvSpPr>
        <p:spPr>
          <a:xfrm>
            <a:off x="8113486" y="3604381"/>
            <a:ext cx="745067" cy="1296609"/>
          </a:xfrm>
          <a:custGeom>
            <a:avLst/>
            <a:gdLst>
              <a:gd name="connsiteX0" fmla="*/ 0 w 745067"/>
              <a:gd name="connsiteY0" fmla="*/ 0 h 1296609"/>
              <a:gd name="connsiteX1" fmla="*/ 425753 w 745067"/>
              <a:gd name="connsiteY1" fmla="*/ 362857 h 1296609"/>
              <a:gd name="connsiteX2" fmla="*/ 667657 w 745067"/>
              <a:gd name="connsiteY2" fmla="*/ 851505 h 1296609"/>
              <a:gd name="connsiteX3" fmla="*/ 745067 w 745067"/>
              <a:gd name="connsiteY3" fmla="*/ 1296609 h 1296609"/>
            </a:gdLst>
            <a:ahLst/>
            <a:cxnLst>
              <a:cxn ang="0">
                <a:pos x="connsiteX0" y="connsiteY0"/>
              </a:cxn>
              <a:cxn ang="0">
                <a:pos x="connsiteX1" y="connsiteY1"/>
              </a:cxn>
              <a:cxn ang="0">
                <a:pos x="connsiteX2" y="connsiteY2"/>
              </a:cxn>
              <a:cxn ang="0">
                <a:pos x="connsiteX3" y="connsiteY3"/>
              </a:cxn>
            </a:cxnLst>
            <a:rect l="l" t="t" r="r" b="b"/>
            <a:pathLst>
              <a:path w="745067" h="1296609">
                <a:moveTo>
                  <a:pt x="0" y="0"/>
                </a:moveTo>
                <a:cubicBezTo>
                  <a:pt x="157238" y="110470"/>
                  <a:pt x="314477" y="220940"/>
                  <a:pt x="425753" y="362857"/>
                </a:cubicBezTo>
                <a:cubicBezTo>
                  <a:pt x="537029" y="504774"/>
                  <a:pt x="614438" y="695880"/>
                  <a:pt x="667657" y="851505"/>
                </a:cubicBezTo>
                <a:cubicBezTo>
                  <a:pt x="720876" y="1007130"/>
                  <a:pt x="732971" y="1151869"/>
                  <a:pt x="745067" y="1296609"/>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4C68DE18-1584-4A5C-8130-E29B0D0815D7}"/>
              </a:ext>
            </a:extLst>
          </p:cNvPr>
          <p:cNvSpPr txBox="1"/>
          <p:nvPr/>
        </p:nvSpPr>
        <p:spPr>
          <a:xfrm>
            <a:off x="7821161" y="5039946"/>
            <a:ext cx="2179182" cy="369332"/>
          </a:xfrm>
          <a:prstGeom prst="rect">
            <a:avLst/>
          </a:prstGeom>
          <a:noFill/>
        </p:spPr>
        <p:txBody>
          <a:bodyPr wrap="square" rtlCol="0">
            <a:spAutoFit/>
          </a:bodyPr>
          <a:lstStyle/>
          <a:p>
            <a:r>
              <a:rPr lang="en-US" dirty="0"/>
              <a:t>Chalcopyrite + Pyrite</a:t>
            </a:r>
            <a:endParaRPr lang="en-AU" dirty="0"/>
          </a:p>
        </p:txBody>
      </p:sp>
      <p:cxnSp>
        <p:nvCxnSpPr>
          <p:cNvPr id="11" name="Straight Arrow Connector 10">
            <a:extLst>
              <a:ext uri="{FF2B5EF4-FFF2-40B4-BE49-F238E27FC236}">
                <a16:creationId xmlns:a16="http://schemas.microsoft.com/office/drawing/2014/main" id="{A041B81B-2788-4B29-84E9-A4BD2C21B1D2}"/>
              </a:ext>
            </a:extLst>
          </p:cNvPr>
          <p:cNvCxnSpPr>
            <a:cxnSpLocks/>
          </p:cNvCxnSpPr>
          <p:nvPr/>
        </p:nvCxnSpPr>
        <p:spPr>
          <a:xfrm flipV="1">
            <a:off x="3168952" y="5039946"/>
            <a:ext cx="1383696" cy="5166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239D15A-08C4-4852-85B6-4F8586FCB0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85287" y="1216926"/>
            <a:ext cx="1104900" cy="921582"/>
          </a:xfrm>
          <a:prstGeom prst="rect">
            <a:avLst/>
          </a:prstGeom>
        </p:spPr>
      </p:pic>
      <p:pic>
        <p:nvPicPr>
          <p:cNvPr id="13" name="Picture 12">
            <a:extLst>
              <a:ext uri="{FF2B5EF4-FFF2-40B4-BE49-F238E27FC236}">
                <a16:creationId xmlns:a16="http://schemas.microsoft.com/office/drawing/2014/main" id="{719807A6-4615-4B1D-A2FC-E41815C9EF86}"/>
              </a:ext>
            </a:extLst>
          </p:cNvPr>
          <p:cNvPicPr>
            <a:picLocks noChangeAspect="1"/>
          </p:cNvPicPr>
          <p:nvPr/>
        </p:nvPicPr>
        <p:blipFill>
          <a:blip r:embed="rId4"/>
          <a:stretch>
            <a:fillRect/>
          </a:stretch>
        </p:blipFill>
        <p:spPr>
          <a:xfrm>
            <a:off x="512460" y="1733839"/>
            <a:ext cx="3050788" cy="2339837"/>
          </a:xfrm>
          <a:prstGeom prst="rect">
            <a:avLst/>
          </a:prstGeom>
        </p:spPr>
      </p:pic>
      <p:sp>
        <p:nvSpPr>
          <p:cNvPr id="10" name="Oval 9">
            <a:extLst>
              <a:ext uri="{FF2B5EF4-FFF2-40B4-BE49-F238E27FC236}">
                <a16:creationId xmlns:a16="http://schemas.microsoft.com/office/drawing/2014/main" id="{99BD7B1E-AC5B-4550-B271-20F3252C219A}"/>
              </a:ext>
            </a:extLst>
          </p:cNvPr>
          <p:cNvSpPr/>
          <p:nvPr/>
        </p:nvSpPr>
        <p:spPr>
          <a:xfrm rot="1507819">
            <a:off x="1775581" y="2061029"/>
            <a:ext cx="324152" cy="7499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5" name="Straight Arrow Connector 14">
            <a:extLst>
              <a:ext uri="{FF2B5EF4-FFF2-40B4-BE49-F238E27FC236}">
                <a16:creationId xmlns:a16="http://schemas.microsoft.com/office/drawing/2014/main" id="{58A6114F-954C-40BC-AFCE-997E8A5380C3}"/>
              </a:ext>
            </a:extLst>
          </p:cNvPr>
          <p:cNvCxnSpPr/>
          <p:nvPr/>
        </p:nvCxnSpPr>
        <p:spPr>
          <a:xfrm>
            <a:off x="2109410" y="2207986"/>
            <a:ext cx="2651276" cy="4384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B34A59E-D23F-4B7D-B03B-6149AB02D7EC}"/>
              </a:ext>
            </a:extLst>
          </p:cNvPr>
          <p:cNvCxnSpPr/>
          <p:nvPr/>
        </p:nvCxnSpPr>
        <p:spPr>
          <a:xfrm>
            <a:off x="1862667" y="2646438"/>
            <a:ext cx="2689981" cy="29644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250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3E56B-0483-4038-9401-11F2EB44F37D}"/>
              </a:ext>
            </a:extLst>
          </p:cNvPr>
          <p:cNvPicPr>
            <a:picLocks noChangeAspect="1"/>
          </p:cNvPicPr>
          <p:nvPr/>
        </p:nvPicPr>
        <p:blipFill>
          <a:blip r:embed="rId2"/>
          <a:stretch>
            <a:fillRect/>
          </a:stretch>
        </p:blipFill>
        <p:spPr>
          <a:xfrm>
            <a:off x="2857500" y="2580519"/>
            <a:ext cx="6477000" cy="4038600"/>
          </a:xfrm>
          <a:prstGeom prst="rect">
            <a:avLst/>
          </a:prstGeom>
        </p:spPr>
      </p:pic>
      <p:sp>
        <p:nvSpPr>
          <p:cNvPr id="3" name="TextBox 2">
            <a:extLst>
              <a:ext uri="{FF2B5EF4-FFF2-40B4-BE49-F238E27FC236}">
                <a16:creationId xmlns:a16="http://schemas.microsoft.com/office/drawing/2014/main" id="{8F79E64B-DA5E-43F1-9F27-852CF74FBD13}"/>
              </a:ext>
            </a:extLst>
          </p:cNvPr>
          <p:cNvSpPr txBox="1"/>
          <p:nvPr/>
        </p:nvSpPr>
        <p:spPr>
          <a:xfrm>
            <a:off x="485369" y="190534"/>
            <a:ext cx="11382479" cy="2123658"/>
          </a:xfrm>
          <a:prstGeom prst="rect">
            <a:avLst/>
          </a:prstGeom>
          <a:noFill/>
        </p:spPr>
        <p:txBody>
          <a:bodyPr wrap="square" rtlCol="0">
            <a:spAutoFit/>
          </a:bodyPr>
          <a:lstStyle/>
          <a:p>
            <a:r>
              <a:rPr lang="en-US" sz="2400" b="1" dirty="0"/>
              <a:t>Classifying rock compositions from 4 acid digest ICP-MS analyses</a:t>
            </a:r>
          </a:p>
          <a:p>
            <a:r>
              <a:rPr lang="en-US" dirty="0"/>
              <a:t>4 acid digest ICP-OES/MS reports all the major elements except SiO2.</a:t>
            </a:r>
          </a:p>
          <a:p>
            <a:r>
              <a:rPr lang="en-US" dirty="0"/>
              <a:t>Without SiO2, plot trace elements against Sc. As a guide;</a:t>
            </a:r>
          </a:p>
          <a:p>
            <a:pPr marL="285750" indent="-285750">
              <a:buFont typeface="Arial" panose="020B0604020202020204" pitchFamily="34" charset="0"/>
              <a:buChar char="•"/>
            </a:pPr>
            <a:r>
              <a:rPr lang="en-US" dirty="0"/>
              <a:t>Basalt 30 to 50ppm Sc</a:t>
            </a:r>
          </a:p>
          <a:p>
            <a:pPr marL="285750" indent="-285750">
              <a:buFont typeface="Arial" panose="020B0604020202020204" pitchFamily="34" charset="0"/>
              <a:buChar char="•"/>
            </a:pPr>
            <a:r>
              <a:rPr lang="en-US" dirty="0"/>
              <a:t>Andesite 20 to 30ppm</a:t>
            </a:r>
          </a:p>
          <a:p>
            <a:pPr marL="285750" indent="-285750">
              <a:buFont typeface="Arial" panose="020B0604020202020204" pitchFamily="34" charset="0"/>
              <a:buChar char="•"/>
            </a:pPr>
            <a:r>
              <a:rPr lang="en-US" dirty="0"/>
              <a:t>Dacite 10 to 20 ppm</a:t>
            </a:r>
          </a:p>
          <a:p>
            <a:pPr marL="285750" indent="-285750">
              <a:buFont typeface="Arial" panose="020B0604020202020204" pitchFamily="34" charset="0"/>
              <a:buChar char="•"/>
            </a:pPr>
            <a:r>
              <a:rPr lang="en-US" dirty="0"/>
              <a:t>Rhyolite &lt;10ppm Sc</a:t>
            </a:r>
          </a:p>
        </p:txBody>
      </p:sp>
    </p:spTree>
    <p:extLst>
      <p:ext uri="{BB962C8B-B14F-4D97-AF65-F5344CB8AC3E}">
        <p14:creationId xmlns:p14="http://schemas.microsoft.com/office/powerpoint/2010/main" val="7208801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8BDF27-B8D6-4E0F-BEE0-923771E60772}"/>
              </a:ext>
            </a:extLst>
          </p:cNvPr>
          <p:cNvPicPr>
            <a:picLocks noChangeAspect="1"/>
          </p:cNvPicPr>
          <p:nvPr/>
        </p:nvPicPr>
        <p:blipFill>
          <a:blip r:embed="rId2"/>
          <a:stretch>
            <a:fillRect/>
          </a:stretch>
        </p:blipFill>
        <p:spPr>
          <a:xfrm>
            <a:off x="2867025" y="952500"/>
            <a:ext cx="6457950" cy="4953000"/>
          </a:xfrm>
          <a:prstGeom prst="rect">
            <a:avLst/>
          </a:prstGeom>
        </p:spPr>
      </p:pic>
      <p:pic>
        <p:nvPicPr>
          <p:cNvPr id="3" name="Picture 2">
            <a:extLst>
              <a:ext uri="{FF2B5EF4-FFF2-40B4-BE49-F238E27FC236}">
                <a16:creationId xmlns:a16="http://schemas.microsoft.com/office/drawing/2014/main" id="{61EECCBA-8BD3-4635-9342-7F2D9908BF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10278" y="1957086"/>
            <a:ext cx="1104900" cy="921582"/>
          </a:xfrm>
          <a:prstGeom prst="rect">
            <a:avLst/>
          </a:prstGeom>
        </p:spPr>
      </p:pic>
      <p:sp>
        <p:nvSpPr>
          <p:cNvPr id="4" name="Oval 3">
            <a:extLst>
              <a:ext uri="{FF2B5EF4-FFF2-40B4-BE49-F238E27FC236}">
                <a16:creationId xmlns:a16="http://schemas.microsoft.com/office/drawing/2014/main" id="{006FAE0F-D398-4876-A2A6-E3B08D69BFF3}"/>
              </a:ext>
            </a:extLst>
          </p:cNvPr>
          <p:cNvSpPr/>
          <p:nvPr/>
        </p:nvSpPr>
        <p:spPr>
          <a:xfrm rot="19577842">
            <a:off x="6787848" y="2689980"/>
            <a:ext cx="682172" cy="154819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Arrow Connector 5">
            <a:extLst>
              <a:ext uri="{FF2B5EF4-FFF2-40B4-BE49-F238E27FC236}">
                <a16:creationId xmlns:a16="http://schemas.microsoft.com/office/drawing/2014/main" id="{55E33B14-FE48-4B4A-A755-AE374D928137}"/>
              </a:ext>
            </a:extLst>
          </p:cNvPr>
          <p:cNvCxnSpPr/>
          <p:nvPr/>
        </p:nvCxnSpPr>
        <p:spPr>
          <a:xfrm flipH="1">
            <a:off x="7082971" y="2815771"/>
            <a:ext cx="914400" cy="6483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DCD4148-1172-4366-8098-B10247F32243}"/>
              </a:ext>
            </a:extLst>
          </p:cNvPr>
          <p:cNvSpPr txBox="1"/>
          <p:nvPr/>
        </p:nvSpPr>
        <p:spPr>
          <a:xfrm>
            <a:off x="7245939" y="2294251"/>
            <a:ext cx="4593502" cy="369332"/>
          </a:xfrm>
          <a:prstGeom prst="rect">
            <a:avLst/>
          </a:prstGeom>
          <a:noFill/>
        </p:spPr>
        <p:txBody>
          <a:bodyPr wrap="none" rtlCol="0">
            <a:spAutoFit/>
          </a:bodyPr>
          <a:lstStyle/>
          <a:p>
            <a:r>
              <a:rPr lang="en-AU" dirty="0"/>
              <a:t>How much of this is recoverable in heap leach?</a:t>
            </a:r>
          </a:p>
        </p:txBody>
      </p:sp>
      <p:sp>
        <p:nvSpPr>
          <p:cNvPr id="8" name="Oval 7">
            <a:extLst>
              <a:ext uri="{FF2B5EF4-FFF2-40B4-BE49-F238E27FC236}">
                <a16:creationId xmlns:a16="http://schemas.microsoft.com/office/drawing/2014/main" id="{28E366AC-A29C-48DE-866C-AD252CFDF040}"/>
              </a:ext>
            </a:extLst>
          </p:cNvPr>
          <p:cNvSpPr/>
          <p:nvPr/>
        </p:nvSpPr>
        <p:spPr>
          <a:xfrm rot="16200000">
            <a:off x="5341608" y="4701591"/>
            <a:ext cx="682172" cy="122842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 name="Straight Arrow Connector 8">
            <a:extLst>
              <a:ext uri="{FF2B5EF4-FFF2-40B4-BE49-F238E27FC236}">
                <a16:creationId xmlns:a16="http://schemas.microsoft.com/office/drawing/2014/main" id="{D3E4880E-FDDA-4E19-8ED2-425320A18AA0}"/>
              </a:ext>
            </a:extLst>
          </p:cNvPr>
          <p:cNvCxnSpPr>
            <a:cxnSpLocks/>
          </p:cNvCxnSpPr>
          <p:nvPr/>
        </p:nvCxnSpPr>
        <p:spPr>
          <a:xfrm flipH="1" flipV="1">
            <a:off x="5682694" y="5196841"/>
            <a:ext cx="123746" cy="7772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751F9CE-B877-4056-ABD3-34198452834D}"/>
              </a:ext>
            </a:extLst>
          </p:cNvPr>
          <p:cNvSpPr txBox="1"/>
          <p:nvPr/>
        </p:nvSpPr>
        <p:spPr>
          <a:xfrm>
            <a:off x="5545474" y="6090451"/>
            <a:ext cx="4373761" cy="369332"/>
          </a:xfrm>
          <a:prstGeom prst="rect">
            <a:avLst/>
          </a:prstGeom>
          <a:noFill/>
        </p:spPr>
        <p:txBody>
          <a:bodyPr wrap="none" rtlCol="0">
            <a:spAutoFit/>
          </a:bodyPr>
          <a:lstStyle/>
          <a:p>
            <a:r>
              <a:rPr lang="en-AU" dirty="0"/>
              <a:t>How much of this is recoverable in flotation?</a:t>
            </a:r>
          </a:p>
        </p:txBody>
      </p:sp>
    </p:spTree>
    <p:extLst>
      <p:ext uri="{BB962C8B-B14F-4D97-AF65-F5344CB8AC3E}">
        <p14:creationId xmlns:p14="http://schemas.microsoft.com/office/powerpoint/2010/main" val="39972487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A8ED83-6B6E-46C9-9E50-01BF6565D94C}"/>
              </a:ext>
            </a:extLst>
          </p:cNvPr>
          <p:cNvPicPr>
            <a:picLocks noChangeAspect="1"/>
          </p:cNvPicPr>
          <p:nvPr/>
        </p:nvPicPr>
        <p:blipFill>
          <a:blip r:embed="rId2"/>
          <a:stretch>
            <a:fillRect/>
          </a:stretch>
        </p:blipFill>
        <p:spPr>
          <a:xfrm>
            <a:off x="638175" y="1779357"/>
            <a:ext cx="10915650" cy="4895850"/>
          </a:xfrm>
          <a:prstGeom prst="rect">
            <a:avLst/>
          </a:prstGeom>
        </p:spPr>
      </p:pic>
      <p:pic>
        <p:nvPicPr>
          <p:cNvPr id="3" name="Picture 2">
            <a:extLst>
              <a:ext uri="{FF2B5EF4-FFF2-40B4-BE49-F238E27FC236}">
                <a16:creationId xmlns:a16="http://schemas.microsoft.com/office/drawing/2014/main" id="{751CB585-96B2-4B12-912E-67EBB06845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96499" y="2556399"/>
            <a:ext cx="1152525" cy="1081846"/>
          </a:xfrm>
          <a:prstGeom prst="rect">
            <a:avLst/>
          </a:prstGeom>
        </p:spPr>
      </p:pic>
      <p:sp>
        <p:nvSpPr>
          <p:cNvPr id="4" name="TextBox 3">
            <a:extLst>
              <a:ext uri="{FF2B5EF4-FFF2-40B4-BE49-F238E27FC236}">
                <a16:creationId xmlns:a16="http://schemas.microsoft.com/office/drawing/2014/main" id="{0E977F66-550D-4903-95EB-2171371283C6}"/>
              </a:ext>
            </a:extLst>
          </p:cNvPr>
          <p:cNvSpPr txBox="1"/>
          <p:nvPr/>
        </p:nvSpPr>
        <p:spPr>
          <a:xfrm>
            <a:off x="1236913" y="276956"/>
            <a:ext cx="9718173" cy="861774"/>
          </a:xfrm>
          <a:prstGeom prst="rect">
            <a:avLst/>
          </a:prstGeom>
          <a:noFill/>
        </p:spPr>
        <p:txBody>
          <a:bodyPr wrap="square" rtlCol="0">
            <a:spAutoFit/>
          </a:bodyPr>
          <a:lstStyle/>
          <a:p>
            <a:r>
              <a:rPr lang="en-US" sz="3200" b="1" dirty="0"/>
              <a:t>It is important to know the pyrite content.</a:t>
            </a:r>
          </a:p>
          <a:p>
            <a:r>
              <a:rPr lang="en-US" dirty="0"/>
              <a:t>Pyrite content affects flotation recoveries.</a:t>
            </a:r>
          </a:p>
        </p:txBody>
      </p:sp>
    </p:spTree>
    <p:extLst>
      <p:ext uri="{BB962C8B-B14F-4D97-AF65-F5344CB8AC3E}">
        <p14:creationId xmlns:p14="http://schemas.microsoft.com/office/powerpoint/2010/main" val="20658273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C6AD3-B378-4309-92F9-EE4DC1DBCC4C}"/>
              </a:ext>
            </a:extLst>
          </p:cNvPr>
          <p:cNvPicPr>
            <a:picLocks noChangeAspect="1"/>
          </p:cNvPicPr>
          <p:nvPr/>
        </p:nvPicPr>
        <p:blipFill>
          <a:blip r:embed="rId2"/>
          <a:stretch>
            <a:fillRect/>
          </a:stretch>
        </p:blipFill>
        <p:spPr>
          <a:xfrm>
            <a:off x="642937" y="1696958"/>
            <a:ext cx="10906125" cy="4876800"/>
          </a:xfrm>
          <a:prstGeom prst="rect">
            <a:avLst/>
          </a:prstGeom>
        </p:spPr>
      </p:pic>
      <p:pic>
        <p:nvPicPr>
          <p:cNvPr id="4" name="Picture 3">
            <a:extLst>
              <a:ext uri="{FF2B5EF4-FFF2-40B4-BE49-F238E27FC236}">
                <a16:creationId xmlns:a16="http://schemas.microsoft.com/office/drawing/2014/main" id="{B0E2F2A0-AEEB-4986-82C3-7BA8EA5E39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6803" y="2416095"/>
            <a:ext cx="1152525" cy="1081846"/>
          </a:xfrm>
          <a:prstGeom prst="rect">
            <a:avLst/>
          </a:prstGeom>
        </p:spPr>
      </p:pic>
      <p:sp>
        <p:nvSpPr>
          <p:cNvPr id="5" name="TextBox 4">
            <a:extLst>
              <a:ext uri="{FF2B5EF4-FFF2-40B4-BE49-F238E27FC236}">
                <a16:creationId xmlns:a16="http://schemas.microsoft.com/office/drawing/2014/main" id="{2A9E2F3A-3FCF-4588-BC43-53677EFD75C1}"/>
              </a:ext>
            </a:extLst>
          </p:cNvPr>
          <p:cNvSpPr txBox="1"/>
          <p:nvPr/>
        </p:nvSpPr>
        <p:spPr>
          <a:xfrm>
            <a:off x="1236913" y="276956"/>
            <a:ext cx="9718173" cy="861774"/>
          </a:xfrm>
          <a:prstGeom prst="rect">
            <a:avLst/>
          </a:prstGeom>
          <a:noFill/>
        </p:spPr>
        <p:txBody>
          <a:bodyPr wrap="square" rtlCol="0">
            <a:spAutoFit/>
          </a:bodyPr>
          <a:lstStyle/>
          <a:p>
            <a:r>
              <a:rPr lang="en-US" sz="3200" b="1" dirty="0"/>
              <a:t>It is important to know the pyrite content.</a:t>
            </a:r>
          </a:p>
          <a:p>
            <a:r>
              <a:rPr lang="en-US" dirty="0"/>
              <a:t>Pyrite content affects concentrate grades.</a:t>
            </a:r>
          </a:p>
        </p:txBody>
      </p:sp>
    </p:spTree>
    <p:extLst>
      <p:ext uri="{BB962C8B-B14F-4D97-AF65-F5344CB8AC3E}">
        <p14:creationId xmlns:p14="http://schemas.microsoft.com/office/powerpoint/2010/main" val="25545322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9E2F3A-3FCF-4588-BC43-53677EFD75C1}"/>
              </a:ext>
            </a:extLst>
          </p:cNvPr>
          <p:cNvSpPr txBox="1"/>
          <p:nvPr/>
        </p:nvSpPr>
        <p:spPr>
          <a:xfrm>
            <a:off x="1236913" y="276956"/>
            <a:ext cx="9718173" cy="3077766"/>
          </a:xfrm>
          <a:prstGeom prst="rect">
            <a:avLst/>
          </a:prstGeom>
          <a:noFill/>
        </p:spPr>
        <p:txBody>
          <a:bodyPr wrap="square" rtlCol="0">
            <a:spAutoFit/>
          </a:bodyPr>
          <a:lstStyle/>
          <a:p>
            <a:r>
              <a:rPr lang="en-US" sz="3200" b="1" dirty="0"/>
              <a:t>How can we make a resource block model of Pyrite%?</a:t>
            </a:r>
          </a:p>
          <a:p>
            <a:r>
              <a:rPr lang="en-US" dirty="0"/>
              <a:t>If there is no sulfate in the system, it is an easy calculate.</a:t>
            </a:r>
          </a:p>
          <a:p>
            <a:r>
              <a:rPr lang="en-US" dirty="0"/>
              <a:t>If there is sulfate, then;</a:t>
            </a:r>
          </a:p>
          <a:p>
            <a:pPr marL="285750" indent="-285750">
              <a:buFont typeface="Arial" panose="020B0604020202020204" pitchFamily="34" charset="0"/>
              <a:buChar char="•"/>
            </a:pPr>
            <a:r>
              <a:rPr lang="en-US" dirty="0"/>
              <a:t>Assay for Sulfide _Sulfur, or</a:t>
            </a:r>
          </a:p>
          <a:p>
            <a:pPr marL="285750" indent="-285750">
              <a:buFont typeface="Arial" panose="020B0604020202020204" pitchFamily="34" charset="0"/>
              <a:buChar char="•"/>
            </a:pPr>
            <a:r>
              <a:rPr lang="en-US" dirty="0"/>
              <a:t>Calculate Sulfide _Sulfur</a:t>
            </a:r>
          </a:p>
          <a:p>
            <a:pPr marL="285750" indent="-285750">
              <a:buFont typeface="Arial" panose="020B0604020202020204" pitchFamily="34" charset="0"/>
              <a:buChar char="•"/>
            </a:pPr>
            <a:endParaRPr lang="en-US" dirty="0"/>
          </a:p>
          <a:p>
            <a:r>
              <a:rPr lang="en-US" b="1" dirty="0" err="1"/>
              <a:t>Sulfide_Sulfur</a:t>
            </a:r>
            <a:r>
              <a:rPr lang="en-US" b="1" dirty="0"/>
              <a:t> assays;</a:t>
            </a:r>
          </a:p>
          <a:p>
            <a:r>
              <a:rPr lang="en-US" b="1" dirty="0"/>
              <a:t>Total S from ICP-OES, </a:t>
            </a:r>
          </a:p>
          <a:p>
            <a:r>
              <a:rPr lang="en-US" b="1" dirty="0"/>
              <a:t>S (Sulfate) Selective leach of sulfates (HCl or NaHCO3), Gravimetric finish</a:t>
            </a:r>
          </a:p>
          <a:p>
            <a:r>
              <a:rPr lang="en-US" b="1" dirty="0"/>
              <a:t>S (Sulfide) calculated by difference.</a:t>
            </a:r>
          </a:p>
        </p:txBody>
      </p:sp>
      <p:pic>
        <p:nvPicPr>
          <p:cNvPr id="6" name="Picture 5">
            <a:extLst>
              <a:ext uri="{FF2B5EF4-FFF2-40B4-BE49-F238E27FC236}">
                <a16:creationId xmlns:a16="http://schemas.microsoft.com/office/drawing/2014/main" id="{8CEDB361-C0E3-4209-8C26-6894048D6838}"/>
              </a:ext>
            </a:extLst>
          </p:cNvPr>
          <p:cNvPicPr>
            <a:picLocks noChangeAspect="1"/>
          </p:cNvPicPr>
          <p:nvPr/>
        </p:nvPicPr>
        <p:blipFill>
          <a:blip r:embed="rId2"/>
          <a:stretch>
            <a:fillRect/>
          </a:stretch>
        </p:blipFill>
        <p:spPr>
          <a:xfrm>
            <a:off x="1048884" y="3932674"/>
            <a:ext cx="10094231" cy="2308469"/>
          </a:xfrm>
          <a:prstGeom prst="rect">
            <a:avLst/>
          </a:prstGeom>
        </p:spPr>
      </p:pic>
    </p:spTree>
    <p:extLst>
      <p:ext uri="{BB962C8B-B14F-4D97-AF65-F5344CB8AC3E}">
        <p14:creationId xmlns:p14="http://schemas.microsoft.com/office/powerpoint/2010/main" val="31682501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53" y="2441228"/>
            <a:ext cx="12192000" cy="539750"/>
          </a:xfrm>
        </p:spPr>
        <p:txBody>
          <a:bodyPr>
            <a:normAutofit fontScale="90000"/>
          </a:bodyPr>
          <a:lstStyle/>
          <a:p>
            <a:br>
              <a:rPr lang="en-US" dirty="0"/>
            </a:br>
            <a:endParaRPr lang="en-US" dirty="0"/>
          </a:p>
        </p:txBody>
      </p:sp>
      <p:sp>
        <p:nvSpPr>
          <p:cNvPr id="5" name="Content Placeholder 2"/>
          <p:cNvSpPr txBox="1">
            <a:spLocks/>
          </p:cNvSpPr>
          <p:nvPr/>
        </p:nvSpPr>
        <p:spPr bwMode="auto">
          <a:xfrm>
            <a:off x="934963" y="3222585"/>
            <a:ext cx="3981909" cy="25057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Wingdings" pitchFamily="2" charset="2"/>
              <a:buChar char="Ø"/>
              <a:defRPr sz="2000" b="1">
                <a:solidFill>
                  <a:schemeClr val="tx1"/>
                </a:solidFill>
                <a:latin typeface="Calibri" panose="020F0502020204030204" pitchFamily="34" charset="0"/>
              </a:defRPr>
            </a:lvl2pPr>
            <a:lvl3pPr marL="1143000" indent="-228600" algn="l" rtl="0" eaLnBrk="0" fontAlgn="base" hangingPunct="0">
              <a:spcBef>
                <a:spcPct val="20000"/>
              </a:spcBef>
              <a:spcAft>
                <a:spcPct val="0"/>
              </a:spcAft>
              <a:buFont typeface="Tahoma" pitchFamily="34" charset="0"/>
              <a:buChar char="–"/>
              <a:defRPr b="1">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o"/>
              <a:defRPr sz="1600" b="1">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400" b="1">
                <a:solidFill>
                  <a:schemeClr val="tx1"/>
                </a:solidFill>
                <a:latin typeface="Calibri" panose="020F0502020204030204" pitchFamily="34" charset="0"/>
              </a:defRPr>
            </a:lvl5pPr>
            <a:lvl6pPr marL="2514600" indent="-228600" algn="l" rtl="0" fontAlgn="base">
              <a:spcBef>
                <a:spcPct val="20000"/>
              </a:spcBef>
              <a:spcAft>
                <a:spcPct val="0"/>
              </a:spcAft>
              <a:buChar char="»"/>
              <a:defRPr sz="1400" b="1">
                <a:solidFill>
                  <a:schemeClr val="tx2"/>
                </a:solidFill>
                <a:latin typeface="+mn-lt"/>
              </a:defRPr>
            </a:lvl6pPr>
            <a:lvl7pPr marL="2971800" indent="-228600" algn="l" rtl="0" fontAlgn="base">
              <a:spcBef>
                <a:spcPct val="20000"/>
              </a:spcBef>
              <a:spcAft>
                <a:spcPct val="0"/>
              </a:spcAft>
              <a:buChar char="»"/>
              <a:defRPr sz="1400" b="1">
                <a:solidFill>
                  <a:schemeClr val="tx2"/>
                </a:solidFill>
                <a:latin typeface="+mn-lt"/>
              </a:defRPr>
            </a:lvl7pPr>
            <a:lvl8pPr marL="3429000" indent="-228600" algn="l" rtl="0" fontAlgn="base">
              <a:spcBef>
                <a:spcPct val="20000"/>
              </a:spcBef>
              <a:spcAft>
                <a:spcPct val="0"/>
              </a:spcAft>
              <a:buChar char="»"/>
              <a:defRPr sz="1400" b="1">
                <a:solidFill>
                  <a:schemeClr val="tx2"/>
                </a:solidFill>
                <a:latin typeface="+mn-lt"/>
              </a:defRPr>
            </a:lvl8pPr>
            <a:lvl9pPr marL="3886200" indent="-228600" algn="l" rtl="0" fontAlgn="base">
              <a:spcBef>
                <a:spcPct val="20000"/>
              </a:spcBef>
              <a:spcAft>
                <a:spcPct val="0"/>
              </a:spcAft>
              <a:buChar char="»"/>
              <a:defRPr sz="1400" b="1">
                <a:solidFill>
                  <a:schemeClr val="tx2"/>
                </a:solidFill>
                <a:latin typeface="+mn-lt"/>
              </a:defRPr>
            </a:lvl9pPr>
          </a:lstStyle>
          <a:p>
            <a:r>
              <a:rPr lang="en-US" sz="1800" kern="0" dirty="0"/>
              <a:t>In this data, the amount of S that was added to the rock was limited by the abundance of Ca.</a:t>
            </a:r>
          </a:p>
          <a:p>
            <a:r>
              <a:rPr lang="en-US" sz="1800" kern="0" dirty="0"/>
              <a:t>The rock contains anhydrite, albite, K-Spar, biotite</a:t>
            </a:r>
          </a:p>
          <a:p>
            <a:r>
              <a:rPr lang="en-US" sz="1800" kern="0" dirty="0"/>
              <a:t>Total Ca, Na, K, Fe and Mg have not changed significantly; just added Sulfur</a:t>
            </a:r>
            <a:endParaRPr lang="en-US" kern="0" dirty="0"/>
          </a:p>
        </p:txBody>
      </p:sp>
      <p:pic>
        <p:nvPicPr>
          <p:cNvPr id="18" name="Picture 17"/>
          <p:cNvPicPr/>
          <p:nvPr/>
        </p:nvPicPr>
        <p:blipFill>
          <a:blip r:embed="rId2"/>
          <a:stretch>
            <a:fillRect/>
          </a:stretch>
        </p:blipFill>
        <p:spPr>
          <a:xfrm>
            <a:off x="5600193" y="1451238"/>
            <a:ext cx="5737056" cy="4376132"/>
          </a:xfrm>
          <a:prstGeom prst="rect">
            <a:avLst/>
          </a:prstGeom>
        </p:spPr>
      </p:pic>
      <p:sp>
        <p:nvSpPr>
          <p:cNvPr id="6" name="TextBox 5">
            <a:extLst>
              <a:ext uri="{FF2B5EF4-FFF2-40B4-BE49-F238E27FC236}">
                <a16:creationId xmlns:a16="http://schemas.microsoft.com/office/drawing/2014/main" id="{4AB17C90-92DC-402C-9EA2-75A2204DA29B}"/>
              </a:ext>
            </a:extLst>
          </p:cNvPr>
          <p:cNvSpPr txBox="1"/>
          <p:nvPr/>
        </p:nvSpPr>
        <p:spPr>
          <a:xfrm>
            <a:off x="1236913" y="276956"/>
            <a:ext cx="9718173" cy="1077218"/>
          </a:xfrm>
          <a:prstGeom prst="rect">
            <a:avLst/>
          </a:prstGeom>
          <a:noFill/>
        </p:spPr>
        <p:txBody>
          <a:bodyPr wrap="square" rtlCol="0">
            <a:spAutoFit/>
          </a:bodyPr>
          <a:lstStyle/>
          <a:p>
            <a:r>
              <a:rPr lang="en-US" sz="3200" b="1" dirty="0"/>
              <a:t>Estimated Mineralogy</a:t>
            </a:r>
            <a:br>
              <a:rPr lang="en-US" sz="3200" b="1" dirty="0"/>
            </a:br>
            <a:r>
              <a:rPr lang="en-US" sz="3200" b="1" dirty="0"/>
              <a:t>Pyrite vs Anhydrite</a:t>
            </a:r>
            <a:r>
              <a:rPr lang="en-US" dirty="0"/>
              <a:t>.</a:t>
            </a:r>
          </a:p>
        </p:txBody>
      </p:sp>
    </p:spTree>
    <p:extLst>
      <p:ext uri="{BB962C8B-B14F-4D97-AF65-F5344CB8AC3E}">
        <p14:creationId xmlns:p14="http://schemas.microsoft.com/office/powerpoint/2010/main" val="57718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34755"/>
            <a:ext cx="6600825"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ontent Placeholder 2"/>
          <p:cNvSpPr txBox="1">
            <a:spLocks/>
          </p:cNvSpPr>
          <p:nvPr/>
        </p:nvSpPr>
        <p:spPr bwMode="auto">
          <a:xfrm>
            <a:off x="590091" y="2995224"/>
            <a:ext cx="3981909" cy="1841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Wingdings" pitchFamily="2" charset="2"/>
              <a:buChar char="Ø"/>
              <a:defRPr sz="2000" b="1">
                <a:solidFill>
                  <a:schemeClr val="tx1"/>
                </a:solidFill>
                <a:latin typeface="Calibri" panose="020F0502020204030204" pitchFamily="34" charset="0"/>
              </a:defRPr>
            </a:lvl2pPr>
            <a:lvl3pPr marL="1143000" indent="-228600" algn="l" rtl="0" eaLnBrk="0" fontAlgn="base" hangingPunct="0">
              <a:spcBef>
                <a:spcPct val="20000"/>
              </a:spcBef>
              <a:spcAft>
                <a:spcPct val="0"/>
              </a:spcAft>
              <a:buFont typeface="Tahoma" pitchFamily="34" charset="0"/>
              <a:buChar char="–"/>
              <a:defRPr b="1">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o"/>
              <a:defRPr sz="1600" b="1">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400" b="1">
                <a:solidFill>
                  <a:schemeClr val="tx1"/>
                </a:solidFill>
                <a:latin typeface="Calibri" panose="020F0502020204030204" pitchFamily="34" charset="0"/>
              </a:defRPr>
            </a:lvl5pPr>
            <a:lvl6pPr marL="2514600" indent="-228600" algn="l" rtl="0" fontAlgn="base">
              <a:spcBef>
                <a:spcPct val="20000"/>
              </a:spcBef>
              <a:spcAft>
                <a:spcPct val="0"/>
              </a:spcAft>
              <a:buChar char="»"/>
              <a:defRPr sz="1400" b="1">
                <a:solidFill>
                  <a:schemeClr val="tx2"/>
                </a:solidFill>
                <a:latin typeface="+mn-lt"/>
              </a:defRPr>
            </a:lvl6pPr>
            <a:lvl7pPr marL="2971800" indent="-228600" algn="l" rtl="0" fontAlgn="base">
              <a:spcBef>
                <a:spcPct val="20000"/>
              </a:spcBef>
              <a:spcAft>
                <a:spcPct val="0"/>
              </a:spcAft>
              <a:buChar char="»"/>
              <a:defRPr sz="1400" b="1">
                <a:solidFill>
                  <a:schemeClr val="tx2"/>
                </a:solidFill>
                <a:latin typeface="+mn-lt"/>
              </a:defRPr>
            </a:lvl7pPr>
            <a:lvl8pPr marL="3429000" indent="-228600" algn="l" rtl="0" fontAlgn="base">
              <a:spcBef>
                <a:spcPct val="20000"/>
              </a:spcBef>
              <a:spcAft>
                <a:spcPct val="0"/>
              </a:spcAft>
              <a:buChar char="»"/>
              <a:defRPr sz="1400" b="1">
                <a:solidFill>
                  <a:schemeClr val="tx2"/>
                </a:solidFill>
                <a:latin typeface="+mn-lt"/>
              </a:defRPr>
            </a:lvl8pPr>
            <a:lvl9pPr marL="3886200" indent="-228600" algn="l" rtl="0" fontAlgn="base">
              <a:spcBef>
                <a:spcPct val="20000"/>
              </a:spcBef>
              <a:spcAft>
                <a:spcPct val="0"/>
              </a:spcAft>
              <a:buChar char="»"/>
              <a:defRPr sz="1400" b="1">
                <a:solidFill>
                  <a:schemeClr val="tx2"/>
                </a:solidFill>
                <a:latin typeface="+mn-lt"/>
              </a:defRPr>
            </a:lvl9pPr>
          </a:lstStyle>
          <a:p>
            <a:r>
              <a:rPr lang="en-US" sz="1800" kern="0" dirty="0"/>
              <a:t>In this data, the amount of S that could have been added to the rock was limited by the abundance of Fe.</a:t>
            </a:r>
          </a:p>
          <a:p>
            <a:r>
              <a:rPr lang="en-US" sz="1800" kern="0" dirty="0"/>
              <a:t>The rock contains white mica, pyrite and relict feldspar</a:t>
            </a:r>
          </a:p>
        </p:txBody>
      </p:sp>
      <p:sp>
        <p:nvSpPr>
          <p:cNvPr id="5" name="TextBox 4">
            <a:extLst>
              <a:ext uri="{FF2B5EF4-FFF2-40B4-BE49-F238E27FC236}">
                <a16:creationId xmlns:a16="http://schemas.microsoft.com/office/drawing/2014/main" id="{E4C79187-88FE-44CF-82D6-94DBBEE9F924}"/>
              </a:ext>
            </a:extLst>
          </p:cNvPr>
          <p:cNvSpPr txBox="1"/>
          <p:nvPr/>
        </p:nvSpPr>
        <p:spPr>
          <a:xfrm>
            <a:off x="1236913" y="276956"/>
            <a:ext cx="9718173" cy="1077218"/>
          </a:xfrm>
          <a:prstGeom prst="rect">
            <a:avLst/>
          </a:prstGeom>
          <a:noFill/>
        </p:spPr>
        <p:txBody>
          <a:bodyPr wrap="square" rtlCol="0">
            <a:spAutoFit/>
          </a:bodyPr>
          <a:lstStyle/>
          <a:p>
            <a:r>
              <a:rPr lang="en-US" sz="3200" b="1" dirty="0"/>
              <a:t>Estimated Mineralogy</a:t>
            </a:r>
            <a:br>
              <a:rPr lang="en-US" sz="3200" b="1" dirty="0"/>
            </a:br>
            <a:r>
              <a:rPr lang="en-US" sz="3200" b="1" dirty="0"/>
              <a:t>Pyrite vs Anhydrite</a:t>
            </a:r>
            <a:r>
              <a:rPr lang="en-US" dirty="0"/>
              <a:t>.</a:t>
            </a:r>
          </a:p>
        </p:txBody>
      </p:sp>
    </p:spTree>
    <p:extLst>
      <p:ext uri="{BB962C8B-B14F-4D97-AF65-F5344CB8AC3E}">
        <p14:creationId xmlns:p14="http://schemas.microsoft.com/office/powerpoint/2010/main" val="378448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636" y="1579952"/>
            <a:ext cx="5454344" cy="4729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rot="1838144">
            <a:off x="7402862" y="3474444"/>
            <a:ext cx="288032" cy="72008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57156" y="3309535"/>
            <a:ext cx="1705916" cy="338554"/>
          </a:xfrm>
          <a:prstGeom prst="rect">
            <a:avLst/>
          </a:prstGeom>
          <a:noFill/>
        </p:spPr>
        <p:txBody>
          <a:bodyPr wrap="none" rtlCol="0">
            <a:spAutoFit/>
          </a:bodyPr>
          <a:lstStyle/>
          <a:p>
            <a:r>
              <a:rPr lang="en-US" sz="1600" b="1" dirty="0"/>
              <a:t>Least-altered rock</a:t>
            </a:r>
          </a:p>
        </p:txBody>
      </p:sp>
      <p:cxnSp>
        <p:nvCxnSpPr>
          <p:cNvPr id="9" name="Straight Arrow Connector 8"/>
          <p:cNvCxnSpPr/>
          <p:nvPr/>
        </p:nvCxnSpPr>
        <p:spPr>
          <a:xfrm>
            <a:off x="7535046" y="3819313"/>
            <a:ext cx="3250388" cy="20446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870932" y="5319136"/>
            <a:ext cx="1699504" cy="338554"/>
          </a:xfrm>
          <a:prstGeom prst="rect">
            <a:avLst/>
          </a:prstGeom>
          <a:noFill/>
        </p:spPr>
        <p:txBody>
          <a:bodyPr wrap="none" rtlCol="0">
            <a:spAutoFit/>
          </a:bodyPr>
          <a:lstStyle/>
          <a:p>
            <a:r>
              <a:rPr lang="en-US" sz="1600" b="1" dirty="0"/>
              <a:t>Addition of Sulfur</a:t>
            </a:r>
          </a:p>
        </p:txBody>
      </p:sp>
      <p:sp>
        <p:nvSpPr>
          <p:cNvPr id="11" name="Oval 10"/>
          <p:cNvSpPr/>
          <p:nvPr/>
        </p:nvSpPr>
        <p:spPr>
          <a:xfrm>
            <a:off x="9507634" y="3656942"/>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646796" y="3394943"/>
            <a:ext cx="1027333" cy="338554"/>
          </a:xfrm>
          <a:prstGeom prst="rect">
            <a:avLst/>
          </a:prstGeom>
          <a:solidFill>
            <a:schemeClr val="bg1"/>
          </a:solidFill>
        </p:spPr>
        <p:txBody>
          <a:bodyPr wrap="none" rtlCol="0">
            <a:spAutoFit/>
          </a:bodyPr>
          <a:lstStyle/>
          <a:p>
            <a:r>
              <a:rPr lang="en-US" sz="1600" b="1" dirty="0"/>
              <a:t>Anhydrite</a:t>
            </a:r>
          </a:p>
        </p:txBody>
      </p:sp>
      <p:sp>
        <p:nvSpPr>
          <p:cNvPr id="13" name="Oval 12"/>
          <p:cNvSpPr/>
          <p:nvPr/>
        </p:nvSpPr>
        <p:spPr>
          <a:xfrm>
            <a:off x="8639849" y="5798872"/>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296358" y="6029481"/>
            <a:ext cx="686983" cy="338554"/>
          </a:xfrm>
          <a:prstGeom prst="rect">
            <a:avLst/>
          </a:prstGeom>
          <a:solidFill>
            <a:schemeClr val="bg1"/>
          </a:solidFill>
        </p:spPr>
        <p:txBody>
          <a:bodyPr wrap="none" rtlCol="0">
            <a:spAutoFit/>
          </a:bodyPr>
          <a:lstStyle/>
          <a:p>
            <a:r>
              <a:rPr lang="en-US" sz="1600" b="1" dirty="0"/>
              <a:t>Pyrite</a:t>
            </a:r>
          </a:p>
        </p:txBody>
      </p:sp>
      <p:cxnSp>
        <p:nvCxnSpPr>
          <p:cNvPr id="15" name="Straight Connector 14"/>
          <p:cNvCxnSpPr/>
          <p:nvPr/>
        </p:nvCxnSpPr>
        <p:spPr>
          <a:xfrm flipH="1">
            <a:off x="8711546" y="3702573"/>
            <a:ext cx="850088" cy="21614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334428" y="3694742"/>
            <a:ext cx="3257825" cy="21692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517349" y="3854346"/>
            <a:ext cx="1176500" cy="2052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bwMode="auto">
          <a:xfrm>
            <a:off x="673546" y="3694742"/>
            <a:ext cx="3981909" cy="19767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Wingdings" pitchFamily="2" charset="2"/>
              <a:buChar char="Ø"/>
              <a:defRPr sz="2000" b="1">
                <a:solidFill>
                  <a:schemeClr val="tx1"/>
                </a:solidFill>
                <a:latin typeface="Calibri" panose="020F0502020204030204" pitchFamily="34" charset="0"/>
              </a:defRPr>
            </a:lvl2pPr>
            <a:lvl3pPr marL="1143000" indent="-228600" algn="l" rtl="0" eaLnBrk="0" fontAlgn="base" hangingPunct="0">
              <a:spcBef>
                <a:spcPct val="20000"/>
              </a:spcBef>
              <a:spcAft>
                <a:spcPct val="0"/>
              </a:spcAft>
              <a:buFont typeface="Tahoma" pitchFamily="34" charset="0"/>
              <a:buChar char="–"/>
              <a:defRPr b="1">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o"/>
              <a:defRPr sz="1600" b="1">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400" b="1">
                <a:solidFill>
                  <a:schemeClr val="tx1"/>
                </a:solidFill>
                <a:latin typeface="Calibri" panose="020F0502020204030204" pitchFamily="34" charset="0"/>
              </a:defRPr>
            </a:lvl5pPr>
            <a:lvl6pPr marL="2514600" indent="-228600" algn="l" rtl="0" fontAlgn="base">
              <a:spcBef>
                <a:spcPct val="20000"/>
              </a:spcBef>
              <a:spcAft>
                <a:spcPct val="0"/>
              </a:spcAft>
              <a:buChar char="»"/>
              <a:defRPr sz="1400" b="1">
                <a:solidFill>
                  <a:schemeClr val="tx2"/>
                </a:solidFill>
                <a:latin typeface="+mn-lt"/>
              </a:defRPr>
            </a:lvl6pPr>
            <a:lvl7pPr marL="2971800" indent="-228600" algn="l" rtl="0" fontAlgn="base">
              <a:spcBef>
                <a:spcPct val="20000"/>
              </a:spcBef>
              <a:spcAft>
                <a:spcPct val="0"/>
              </a:spcAft>
              <a:buChar char="»"/>
              <a:defRPr sz="1400" b="1">
                <a:solidFill>
                  <a:schemeClr val="tx2"/>
                </a:solidFill>
                <a:latin typeface="+mn-lt"/>
              </a:defRPr>
            </a:lvl7pPr>
            <a:lvl8pPr marL="3429000" indent="-228600" algn="l" rtl="0" fontAlgn="base">
              <a:spcBef>
                <a:spcPct val="20000"/>
              </a:spcBef>
              <a:spcAft>
                <a:spcPct val="0"/>
              </a:spcAft>
              <a:buChar char="»"/>
              <a:defRPr sz="1400" b="1">
                <a:solidFill>
                  <a:schemeClr val="tx2"/>
                </a:solidFill>
                <a:latin typeface="+mn-lt"/>
              </a:defRPr>
            </a:lvl8pPr>
            <a:lvl9pPr marL="3886200" indent="-228600" algn="l" rtl="0" fontAlgn="base">
              <a:spcBef>
                <a:spcPct val="20000"/>
              </a:spcBef>
              <a:spcAft>
                <a:spcPct val="0"/>
              </a:spcAft>
              <a:buChar char="»"/>
              <a:defRPr sz="1400" b="1">
                <a:solidFill>
                  <a:schemeClr val="tx2"/>
                </a:solidFill>
                <a:latin typeface="+mn-lt"/>
              </a:defRPr>
            </a:lvl9pPr>
          </a:lstStyle>
          <a:p>
            <a:r>
              <a:rPr lang="en-US" sz="1800" kern="0" dirty="0"/>
              <a:t>In this data, the amount of S that was added to the rock was limited by the abundance of Ca plus Fe.</a:t>
            </a:r>
          </a:p>
          <a:p>
            <a:r>
              <a:rPr lang="en-US" sz="1800" kern="0" dirty="0"/>
              <a:t>The rock contains white mica, pyrite anhydrite and relict feldspar</a:t>
            </a:r>
          </a:p>
        </p:txBody>
      </p:sp>
      <p:sp>
        <p:nvSpPr>
          <p:cNvPr id="18" name="TextBox 17">
            <a:extLst>
              <a:ext uri="{FF2B5EF4-FFF2-40B4-BE49-F238E27FC236}">
                <a16:creationId xmlns:a16="http://schemas.microsoft.com/office/drawing/2014/main" id="{3A194491-0E5F-4AA9-A528-69FDD899D586}"/>
              </a:ext>
            </a:extLst>
          </p:cNvPr>
          <p:cNvSpPr txBox="1"/>
          <p:nvPr/>
        </p:nvSpPr>
        <p:spPr>
          <a:xfrm>
            <a:off x="1236913" y="276956"/>
            <a:ext cx="9718173" cy="1077218"/>
          </a:xfrm>
          <a:prstGeom prst="rect">
            <a:avLst/>
          </a:prstGeom>
          <a:noFill/>
        </p:spPr>
        <p:txBody>
          <a:bodyPr wrap="square" rtlCol="0">
            <a:spAutoFit/>
          </a:bodyPr>
          <a:lstStyle/>
          <a:p>
            <a:r>
              <a:rPr lang="en-US" sz="3200" b="1" dirty="0"/>
              <a:t>Estimated Mineralogy</a:t>
            </a:r>
            <a:br>
              <a:rPr lang="en-US" sz="3200" b="1" dirty="0"/>
            </a:br>
            <a:r>
              <a:rPr lang="en-US" sz="3200" b="1" dirty="0"/>
              <a:t>Pyrite vs Anhydrite</a:t>
            </a:r>
            <a:r>
              <a:rPr lang="en-US" dirty="0"/>
              <a:t>.</a:t>
            </a:r>
          </a:p>
        </p:txBody>
      </p:sp>
    </p:spTree>
    <p:extLst>
      <p:ext uri="{BB962C8B-B14F-4D97-AF65-F5344CB8AC3E}">
        <p14:creationId xmlns:p14="http://schemas.microsoft.com/office/powerpoint/2010/main" val="244414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1090D5-FCAC-47B3-BF51-14A32CDA4B45}"/>
              </a:ext>
            </a:extLst>
          </p:cNvPr>
          <p:cNvPicPr>
            <a:picLocks noChangeAspect="1"/>
          </p:cNvPicPr>
          <p:nvPr/>
        </p:nvPicPr>
        <p:blipFill>
          <a:blip r:embed="rId2"/>
          <a:stretch>
            <a:fillRect/>
          </a:stretch>
        </p:blipFill>
        <p:spPr>
          <a:xfrm>
            <a:off x="686104" y="2575001"/>
            <a:ext cx="4762500" cy="3952875"/>
          </a:xfrm>
          <a:prstGeom prst="rect">
            <a:avLst/>
          </a:prstGeom>
        </p:spPr>
      </p:pic>
      <p:pic>
        <p:nvPicPr>
          <p:cNvPr id="3" name="Picture 2">
            <a:extLst>
              <a:ext uri="{FF2B5EF4-FFF2-40B4-BE49-F238E27FC236}">
                <a16:creationId xmlns:a16="http://schemas.microsoft.com/office/drawing/2014/main" id="{BF0A1761-A242-4277-BC17-B9DE9E2579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55420" y="2077584"/>
            <a:ext cx="1971675" cy="2068665"/>
          </a:xfrm>
          <a:prstGeom prst="rect">
            <a:avLst/>
          </a:prstGeom>
        </p:spPr>
      </p:pic>
      <p:pic>
        <p:nvPicPr>
          <p:cNvPr id="4" name="Picture 3">
            <a:extLst>
              <a:ext uri="{FF2B5EF4-FFF2-40B4-BE49-F238E27FC236}">
                <a16:creationId xmlns:a16="http://schemas.microsoft.com/office/drawing/2014/main" id="{3548834C-8D6B-4CBF-8890-CCD42220B0AC}"/>
              </a:ext>
            </a:extLst>
          </p:cNvPr>
          <p:cNvPicPr>
            <a:picLocks noChangeAspect="1"/>
          </p:cNvPicPr>
          <p:nvPr/>
        </p:nvPicPr>
        <p:blipFill>
          <a:blip r:embed="rId4"/>
          <a:stretch>
            <a:fillRect/>
          </a:stretch>
        </p:blipFill>
        <p:spPr>
          <a:xfrm>
            <a:off x="6801455" y="2575000"/>
            <a:ext cx="4762500" cy="3952875"/>
          </a:xfrm>
          <a:prstGeom prst="rect">
            <a:avLst/>
          </a:prstGeom>
        </p:spPr>
      </p:pic>
      <p:pic>
        <p:nvPicPr>
          <p:cNvPr id="5" name="Picture 4">
            <a:extLst>
              <a:ext uri="{FF2B5EF4-FFF2-40B4-BE49-F238E27FC236}">
                <a16:creationId xmlns:a16="http://schemas.microsoft.com/office/drawing/2014/main" id="{AB9BB254-A7D1-4CE2-89AA-983C4ACB3D3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212916" y="1932442"/>
            <a:ext cx="1790700" cy="2068664"/>
          </a:xfrm>
          <a:prstGeom prst="rect">
            <a:avLst/>
          </a:prstGeom>
        </p:spPr>
      </p:pic>
      <p:sp>
        <p:nvSpPr>
          <p:cNvPr id="6" name="TextBox 5">
            <a:extLst>
              <a:ext uri="{FF2B5EF4-FFF2-40B4-BE49-F238E27FC236}">
                <a16:creationId xmlns:a16="http://schemas.microsoft.com/office/drawing/2014/main" id="{90A89702-2FA9-484E-A35C-7850EE93DEDD}"/>
              </a:ext>
            </a:extLst>
          </p:cNvPr>
          <p:cNvSpPr txBox="1"/>
          <p:nvPr/>
        </p:nvSpPr>
        <p:spPr>
          <a:xfrm>
            <a:off x="1236913" y="276956"/>
            <a:ext cx="9718173" cy="1631216"/>
          </a:xfrm>
          <a:prstGeom prst="rect">
            <a:avLst/>
          </a:prstGeom>
          <a:noFill/>
        </p:spPr>
        <p:txBody>
          <a:bodyPr wrap="square" rtlCol="0">
            <a:spAutoFit/>
          </a:bodyPr>
          <a:lstStyle/>
          <a:p>
            <a:r>
              <a:rPr lang="en-US" sz="3200" b="1" dirty="0"/>
              <a:t>Calculated Mineralogy</a:t>
            </a:r>
            <a:br>
              <a:rPr lang="en-US" sz="3200" b="1" dirty="0"/>
            </a:br>
            <a:r>
              <a:rPr lang="en-US" sz="3200" b="1" dirty="0"/>
              <a:t>Pyrite vs Anhydrite</a:t>
            </a:r>
            <a:r>
              <a:rPr lang="en-US" dirty="0"/>
              <a:t>.</a:t>
            </a:r>
          </a:p>
          <a:p>
            <a:r>
              <a:rPr lang="en-US" dirty="0"/>
              <a:t>A later exercise will show how to calculate weight percent of pyrite and anhydrite from assay data, so that </a:t>
            </a:r>
            <a:r>
              <a:rPr lang="en-US" dirty="0" err="1"/>
              <a:t>sulfide_sulfur</a:t>
            </a:r>
            <a:r>
              <a:rPr lang="en-US" dirty="0"/>
              <a:t> can be estimated without a separate analysis.</a:t>
            </a:r>
          </a:p>
        </p:txBody>
      </p:sp>
    </p:spTree>
    <p:extLst>
      <p:ext uri="{BB962C8B-B14F-4D97-AF65-F5344CB8AC3E}">
        <p14:creationId xmlns:p14="http://schemas.microsoft.com/office/powerpoint/2010/main" val="9857307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E3600-E2A4-4EA2-B589-1650C43224D2}"/>
              </a:ext>
            </a:extLst>
          </p:cNvPr>
          <p:cNvSpPr txBox="1"/>
          <p:nvPr/>
        </p:nvSpPr>
        <p:spPr>
          <a:xfrm>
            <a:off x="926711" y="342071"/>
            <a:ext cx="10441302" cy="2862322"/>
          </a:xfrm>
          <a:prstGeom prst="rect">
            <a:avLst/>
          </a:prstGeom>
          <a:noFill/>
        </p:spPr>
        <p:txBody>
          <a:bodyPr wrap="square" rtlCol="0">
            <a:spAutoFit/>
          </a:bodyPr>
          <a:lstStyle/>
          <a:p>
            <a:r>
              <a:rPr lang="en-AU" sz="3600" b="1" dirty="0"/>
              <a:t>Conclusions</a:t>
            </a:r>
            <a:endParaRPr lang="en-AU" sz="3600" dirty="0"/>
          </a:p>
          <a:p>
            <a:r>
              <a:rPr lang="en-US" dirty="0"/>
              <a:t> </a:t>
            </a:r>
            <a:endParaRPr lang="en-AU" dirty="0"/>
          </a:p>
          <a:p>
            <a:pPr marL="285750" indent="-285750">
              <a:buFont typeface="Arial" panose="020B0604020202020204" pitchFamily="34" charset="0"/>
              <a:buChar char="•"/>
            </a:pPr>
            <a:r>
              <a:rPr lang="en-US" b="1" dirty="0"/>
              <a:t>Sequential leach analyses for Copper AND total S assays are required to estimate copper mineral speciation, hence to define ore types</a:t>
            </a:r>
            <a:r>
              <a:rPr lang="en-AU" b="1" dirty="0"/>
              <a:t>.</a:t>
            </a:r>
          </a:p>
          <a:p>
            <a:pPr marL="285750" indent="-285750">
              <a:buFont typeface="Arial" panose="020B0604020202020204" pitchFamily="34" charset="0"/>
              <a:buChar char="•"/>
            </a:pPr>
            <a:endParaRPr lang="en-AU" b="1" dirty="0"/>
          </a:p>
          <a:p>
            <a:pPr marL="285750" indent="-285750">
              <a:buFont typeface="Arial" panose="020B0604020202020204" pitchFamily="34" charset="0"/>
              <a:buChar char="•"/>
            </a:pPr>
            <a:r>
              <a:rPr lang="en-AU" b="1" dirty="0"/>
              <a:t>From this, suitable samples can be selected for metallurgical characterization.</a:t>
            </a:r>
          </a:p>
          <a:p>
            <a:pPr marL="285750" indent="-285750">
              <a:buFont typeface="Arial" panose="020B0604020202020204" pitchFamily="34" charset="0"/>
              <a:buChar char="•"/>
            </a:pPr>
            <a:endParaRPr lang="en-AU" b="1" dirty="0"/>
          </a:p>
          <a:p>
            <a:pPr marL="285750" indent="-285750">
              <a:buFont typeface="Arial" panose="020B0604020202020204" pitchFamily="34" charset="0"/>
              <a:buChar char="•"/>
            </a:pPr>
            <a:r>
              <a:rPr lang="en-AU" b="1" dirty="0"/>
              <a:t>In mineral deposits that contain </a:t>
            </a:r>
            <a:r>
              <a:rPr lang="en-AU" b="1" dirty="0" err="1"/>
              <a:t>sulfates</a:t>
            </a:r>
            <a:r>
              <a:rPr lang="en-AU" b="1" dirty="0"/>
              <a:t> as well as sulphides, </a:t>
            </a:r>
            <a:r>
              <a:rPr lang="en-AU" b="1" dirty="0" err="1"/>
              <a:t>sulfide</a:t>
            </a:r>
            <a:r>
              <a:rPr lang="en-AU" b="1" dirty="0"/>
              <a:t> </a:t>
            </a:r>
            <a:r>
              <a:rPr lang="en-AU" b="1" dirty="0" err="1"/>
              <a:t>sulfur</a:t>
            </a:r>
            <a:r>
              <a:rPr lang="en-AU" b="1" dirty="0"/>
              <a:t> must be assayed or estimated so that flotation characteristics can be modelled and predicted in 3D</a:t>
            </a:r>
          </a:p>
        </p:txBody>
      </p:sp>
    </p:spTree>
    <p:extLst>
      <p:ext uri="{BB962C8B-B14F-4D97-AF65-F5344CB8AC3E}">
        <p14:creationId xmlns:p14="http://schemas.microsoft.com/office/powerpoint/2010/main" val="2282722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2A48C-415C-4B43-90BA-98899233A77B}"/>
              </a:ext>
            </a:extLst>
          </p:cNvPr>
          <p:cNvPicPr>
            <a:picLocks noChangeAspect="1"/>
          </p:cNvPicPr>
          <p:nvPr/>
        </p:nvPicPr>
        <p:blipFill>
          <a:blip r:embed="rId2"/>
          <a:stretch>
            <a:fillRect/>
          </a:stretch>
        </p:blipFill>
        <p:spPr>
          <a:xfrm>
            <a:off x="0" y="1585106"/>
            <a:ext cx="12192000" cy="5272894"/>
          </a:xfrm>
          <a:prstGeom prst="rect">
            <a:avLst/>
          </a:prstGeom>
        </p:spPr>
      </p:pic>
      <p:sp>
        <p:nvSpPr>
          <p:cNvPr id="6" name="TextBox 5">
            <a:extLst>
              <a:ext uri="{FF2B5EF4-FFF2-40B4-BE49-F238E27FC236}">
                <a16:creationId xmlns:a16="http://schemas.microsoft.com/office/drawing/2014/main" id="{5CAADEB8-5FE7-4F48-8E06-C6CDA5323930}"/>
              </a:ext>
            </a:extLst>
          </p:cNvPr>
          <p:cNvSpPr txBox="1"/>
          <p:nvPr/>
        </p:nvSpPr>
        <p:spPr>
          <a:xfrm>
            <a:off x="485369" y="190534"/>
            <a:ext cx="11382479" cy="1292662"/>
          </a:xfrm>
          <a:prstGeom prst="rect">
            <a:avLst/>
          </a:prstGeom>
          <a:noFill/>
        </p:spPr>
        <p:txBody>
          <a:bodyPr wrap="square" rtlCol="0">
            <a:spAutoFit/>
          </a:bodyPr>
          <a:lstStyle/>
          <a:p>
            <a:r>
              <a:rPr lang="en-US" sz="2400" b="1" dirty="0"/>
              <a:t>Classifying rock compositions from 4 acid digest ICP-MS analyses; Case study</a:t>
            </a:r>
          </a:p>
          <a:p>
            <a:r>
              <a:rPr lang="en-US" dirty="0"/>
              <a:t>Plot Sc vs Al, </a:t>
            </a:r>
            <a:r>
              <a:rPr lang="en-US" dirty="0" err="1"/>
              <a:t>Nb</a:t>
            </a:r>
            <a:r>
              <a:rPr lang="en-US" dirty="0"/>
              <a:t>, P, Th, </a:t>
            </a:r>
            <a:r>
              <a:rPr lang="en-US" dirty="0" err="1"/>
              <a:t>Ti</a:t>
            </a:r>
            <a:r>
              <a:rPr lang="en-US" dirty="0"/>
              <a:t>, V. Look for clusters in the data. Assign each cluster to a category. The chemistry will tell you something about the magma source, but it does not differentiate rock type, </a:t>
            </a:r>
            <a:r>
              <a:rPr lang="en-US" dirty="0" err="1"/>
              <a:t>ie</a:t>
            </a:r>
            <a:r>
              <a:rPr lang="en-US" dirty="0"/>
              <a:t> an intrusive, extrusive, volcaniclastic or epiclastic can all have the same immobile trace element signature.</a:t>
            </a:r>
          </a:p>
        </p:txBody>
      </p:sp>
    </p:spTree>
    <p:extLst>
      <p:ext uri="{BB962C8B-B14F-4D97-AF65-F5344CB8AC3E}">
        <p14:creationId xmlns:p14="http://schemas.microsoft.com/office/powerpoint/2010/main" val="1178241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C8CA31-95DF-4F9D-909B-0C54DFD55A62}"/>
              </a:ext>
            </a:extLst>
          </p:cNvPr>
          <p:cNvPicPr>
            <a:picLocks noChangeAspect="1"/>
          </p:cNvPicPr>
          <p:nvPr/>
        </p:nvPicPr>
        <p:blipFill>
          <a:blip r:embed="rId2"/>
          <a:stretch>
            <a:fillRect/>
          </a:stretch>
        </p:blipFill>
        <p:spPr>
          <a:xfrm>
            <a:off x="0" y="1585999"/>
            <a:ext cx="12192000" cy="5272894"/>
          </a:xfrm>
          <a:prstGeom prst="rect">
            <a:avLst/>
          </a:prstGeom>
        </p:spPr>
      </p:pic>
      <p:sp>
        <p:nvSpPr>
          <p:cNvPr id="4" name="TextBox 3">
            <a:extLst>
              <a:ext uri="{FF2B5EF4-FFF2-40B4-BE49-F238E27FC236}">
                <a16:creationId xmlns:a16="http://schemas.microsoft.com/office/drawing/2014/main" id="{7FC9D755-665E-407A-A1CB-3538194D899E}"/>
              </a:ext>
            </a:extLst>
          </p:cNvPr>
          <p:cNvSpPr txBox="1"/>
          <p:nvPr/>
        </p:nvSpPr>
        <p:spPr>
          <a:xfrm>
            <a:off x="485369" y="190534"/>
            <a:ext cx="11382479" cy="1292662"/>
          </a:xfrm>
          <a:prstGeom prst="rect">
            <a:avLst/>
          </a:prstGeom>
          <a:noFill/>
        </p:spPr>
        <p:txBody>
          <a:bodyPr wrap="square" rtlCol="0">
            <a:spAutoFit/>
          </a:bodyPr>
          <a:lstStyle/>
          <a:p>
            <a:r>
              <a:rPr lang="en-US" sz="2400" b="1" dirty="0"/>
              <a:t>Classifying rock compositions from 4 acid digest ICP-MS analyses; Case study</a:t>
            </a:r>
          </a:p>
          <a:p>
            <a:r>
              <a:rPr lang="en-US" dirty="0"/>
              <a:t>Sc is a proxy for Fe in silicate minerals. </a:t>
            </a:r>
            <a:r>
              <a:rPr lang="en-US" dirty="0" err="1"/>
              <a:t>Ti</a:t>
            </a:r>
            <a:r>
              <a:rPr lang="en-US" dirty="0"/>
              <a:t> shows the progression of Fe-</a:t>
            </a:r>
            <a:r>
              <a:rPr lang="en-US" dirty="0" err="1"/>
              <a:t>Ti</a:t>
            </a:r>
            <a:r>
              <a:rPr lang="en-US" dirty="0"/>
              <a:t> oxide minerals with fractionation.</a:t>
            </a:r>
          </a:p>
          <a:p>
            <a:r>
              <a:rPr lang="en-US" dirty="0"/>
              <a:t>Take the same suite of elements and plot </a:t>
            </a:r>
            <a:r>
              <a:rPr lang="en-US" dirty="0" err="1"/>
              <a:t>Ti</a:t>
            </a:r>
            <a:r>
              <a:rPr lang="en-US" dirty="0"/>
              <a:t> first; </a:t>
            </a:r>
            <a:r>
              <a:rPr lang="en-US" dirty="0" err="1"/>
              <a:t>ie</a:t>
            </a:r>
            <a:r>
              <a:rPr lang="en-US" dirty="0"/>
              <a:t> </a:t>
            </a:r>
            <a:r>
              <a:rPr lang="en-US" dirty="0" err="1"/>
              <a:t>Ti</a:t>
            </a:r>
            <a:r>
              <a:rPr lang="en-US" dirty="0"/>
              <a:t> vs Sc, Al, </a:t>
            </a:r>
            <a:r>
              <a:rPr lang="en-US" dirty="0" err="1"/>
              <a:t>Nb</a:t>
            </a:r>
            <a:r>
              <a:rPr lang="en-US" dirty="0"/>
              <a:t>, P, Th, V. This shows patterns related to the accessory mineral phases in each magmatic event, </a:t>
            </a:r>
            <a:r>
              <a:rPr lang="en-US" dirty="0" err="1"/>
              <a:t>eg</a:t>
            </a:r>
            <a:r>
              <a:rPr lang="en-US" dirty="0"/>
              <a:t> magnetite, rutile, titanite, apatite, monazite etc.</a:t>
            </a:r>
          </a:p>
        </p:txBody>
      </p:sp>
    </p:spTree>
    <p:extLst>
      <p:ext uri="{BB962C8B-B14F-4D97-AF65-F5344CB8AC3E}">
        <p14:creationId xmlns:p14="http://schemas.microsoft.com/office/powerpoint/2010/main" val="1656313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F8871D-0F9C-426D-8C9A-7203117A4D13}"/>
              </a:ext>
            </a:extLst>
          </p:cNvPr>
          <p:cNvPicPr>
            <a:picLocks noChangeAspect="1"/>
          </p:cNvPicPr>
          <p:nvPr/>
        </p:nvPicPr>
        <p:blipFill>
          <a:blip r:embed="rId2"/>
          <a:stretch>
            <a:fillRect/>
          </a:stretch>
        </p:blipFill>
        <p:spPr>
          <a:xfrm>
            <a:off x="2857500" y="2599872"/>
            <a:ext cx="6477000" cy="4038600"/>
          </a:xfrm>
          <a:prstGeom prst="rect">
            <a:avLst/>
          </a:prstGeom>
        </p:spPr>
      </p:pic>
      <p:sp>
        <p:nvSpPr>
          <p:cNvPr id="4" name="TextBox 3">
            <a:extLst>
              <a:ext uri="{FF2B5EF4-FFF2-40B4-BE49-F238E27FC236}">
                <a16:creationId xmlns:a16="http://schemas.microsoft.com/office/drawing/2014/main" id="{AB590247-7D4C-4FC3-A3D5-4010E4D5AD26}"/>
              </a:ext>
            </a:extLst>
          </p:cNvPr>
          <p:cNvSpPr txBox="1"/>
          <p:nvPr/>
        </p:nvSpPr>
        <p:spPr>
          <a:xfrm>
            <a:off x="485369" y="190534"/>
            <a:ext cx="11382479" cy="1015663"/>
          </a:xfrm>
          <a:prstGeom prst="rect">
            <a:avLst/>
          </a:prstGeom>
          <a:noFill/>
        </p:spPr>
        <p:txBody>
          <a:bodyPr wrap="square" rtlCol="0">
            <a:spAutoFit/>
          </a:bodyPr>
          <a:lstStyle/>
          <a:p>
            <a:r>
              <a:rPr lang="en-US" sz="2400" b="1" dirty="0"/>
              <a:t>Classifying rock compositions from 4 acid digest ICP-MS analyses; Case study</a:t>
            </a:r>
          </a:p>
          <a:p>
            <a:r>
              <a:rPr lang="en-US" dirty="0"/>
              <a:t>In this particular case study, some of the clearest distinctions between different eruptive products are shown by a plot of Sc vs Th.</a:t>
            </a:r>
          </a:p>
        </p:txBody>
      </p:sp>
    </p:spTree>
    <p:extLst>
      <p:ext uri="{BB962C8B-B14F-4D97-AF65-F5344CB8AC3E}">
        <p14:creationId xmlns:p14="http://schemas.microsoft.com/office/powerpoint/2010/main" val="2272509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2698</TotalTime>
  <Words>3207</Words>
  <Application>Microsoft Office PowerPoint</Application>
  <PresentationFormat>Widescreen</PresentationFormat>
  <Paragraphs>317</Paragraphs>
  <Slides>68</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Calibri</vt:lpstr>
      <vt:lpstr>Calibri Light</vt:lpstr>
      <vt:lpstr>Office Theme</vt:lpstr>
      <vt:lpstr>Measuring Orebody Variability from Geochemical Analyses </vt:lpstr>
      <vt:lpstr>PowerPoint Presentation</vt:lpstr>
      <vt:lpstr>PowerPoint Presentation</vt:lpstr>
      <vt:lpstr>Classifying Rock Compositions from Immobile Trace Elements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Classifying alteration mineralogy from major elements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Quantitative Gangue Mineral Estimates from assay data</vt:lpstr>
      <vt:lpstr>PowerPoint Presentation</vt:lpstr>
      <vt:lpstr>PowerPoint Presentation</vt:lpstr>
      <vt:lpstr>Linear programming solved using the Simplex method</vt:lpstr>
      <vt:lpstr>PowerPoint Presentation</vt:lpstr>
      <vt:lpstr>PowerPoint Presentation</vt:lpstr>
      <vt:lpstr>PowerPoint Presentation</vt:lpstr>
      <vt:lpstr>PowerPoint Presentation</vt:lpstr>
      <vt:lpstr>PowerPoint Presentation</vt:lpstr>
      <vt:lpstr>Calculation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Classifying Sulfide Mineralogy from Assays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Halley</dc:creator>
  <cp:lastModifiedBy>Scott Halley</cp:lastModifiedBy>
  <cp:revision>27</cp:revision>
  <dcterms:created xsi:type="dcterms:W3CDTF">2019-10-16T03:33:02Z</dcterms:created>
  <dcterms:modified xsi:type="dcterms:W3CDTF">2020-03-13T01:14:00Z</dcterms:modified>
</cp:coreProperties>
</file>