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2" r:id="rId2"/>
    <p:sldId id="280" r:id="rId3"/>
    <p:sldId id="256" r:id="rId4"/>
    <p:sldId id="282" r:id="rId5"/>
    <p:sldId id="281" r:id="rId6"/>
    <p:sldId id="283" r:id="rId7"/>
    <p:sldId id="284" r:id="rId8"/>
    <p:sldId id="285" r:id="rId9"/>
    <p:sldId id="273" r:id="rId10"/>
    <p:sldId id="257" r:id="rId11"/>
    <p:sldId id="258" r:id="rId12"/>
    <p:sldId id="259" r:id="rId13"/>
    <p:sldId id="260" r:id="rId14"/>
    <p:sldId id="287" r:id="rId15"/>
    <p:sldId id="288" r:id="rId16"/>
    <p:sldId id="261" r:id="rId17"/>
    <p:sldId id="262" r:id="rId18"/>
    <p:sldId id="263" r:id="rId19"/>
    <p:sldId id="264" r:id="rId20"/>
    <p:sldId id="265" r:id="rId21"/>
    <p:sldId id="274" r:id="rId22"/>
    <p:sldId id="275" r:id="rId23"/>
    <p:sldId id="276" r:id="rId24"/>
    <p:sldId id="277" r:id="rId25"/>
    <p:sldId id="286"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55" autoAdjust="0"/>
  </p:normalViewPr>
  <p:slideViewPr>
    <p:cSldViewPr>
      <p:cViewPr varScale="1">
        <p:scale>
          <a:sx n="65" d="100"/>
          <a:sy n="65" d="100"/>
        </p:scale>
        <p:origin x="189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2C753-45FF-44A2-AAC8-28A209A95A06}" type="datetimeFigureOut">
              <a:rPr lang="en-US" smtClean="0"/>
              <a:t>8/10/2019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69B80-D516-412B-9085-330B7C5FF845}" type="slidenum">
              <a:rPr lang="en-US" smtClean="0"/>
              <a:t>‹#›</a:t>
            </a:fld>
            <a:endParaRPr lang="en-US"/>
          </a:p>
        </p:txBody>
      </p:sp>
    </p:spTree>
    <p:extLst>
      <p:ext uri="{BB962C8B-B14F-4D97-AF65-F5344CB8AC3E}">
        <p14:creationId xmlns:p14="http://schemas.microsoft.com/office/powerpoint/2010/main" val="26081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different ways to use </a:t>
            </a:r>
            <a:r>
              <a:rPr lang="en-US" dirty="0" err="1"/>
              <a:t>Corescan</a:t>
            </a:r>
            <a:r>
              <a:rPr lang="en-US" baseline="0" dirty="0"/>
              <a:t> results. If your clients are not using it to make 2D maps and 3D models, then they are not getting the full benefit from the data. We should be plotting everything in 3D. The first end product I want from spectral data is to make a simplified 3D mineralogy model. I have a workflow that I developed for SWIR data, where I have a prioritized sequence of “indicator” minerals; I work through a series from hottest and most proximal to coolest and most distal, and assign each composited interval to a mineral zone based on the presence or absence of each indicator mineral above a certain threshold abundance.</a:t>
            </a:r>
          </a:p>
          <a:p>
            <a:endParaRPr lang="en-US" baseline="0" dirty="0"/>
          </a:p>
          <a:p>
            <a:r>
              <a:rPr lang="en-US" baseline="0" dirty="0"/>
              <a:t>The next stage of processing might be to make models of individual mineral species, but I like to see the global overview first (</a:t>
            </a:r>
            <a:r>
              <a:rPr lang="en-US" baseline="0" dirty="0" err="1"/>
              <a:t>eg</a:t>
            </a:r>
            <a:r>
              <a:rPr lang="en-US" baseline="0" dirty="0"/>
              <a:t>, like a porphyry copper model where we would have </a:t>
            </a:r>
            <a:r>
              <a:rPr lang="en-US" baseline="0" dirty="0" err="1"/>
              <a:t>potassic</a:t>
            </a:r>
            <a:r>
              <a:rPr lang="en-US" baseline="0" dirty="0"/>
              <a:t>, phyllic, advanced argillic, etc.)</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2</a:t>
            </a:fld>
            <a:endParaRPr lang="en-US"/>
          </a:p>
        </p:txBody>
      </p:sp>
    </p:spTree>
    <p:extLst>
      <p:ext uri="{BB962C8B-B14F-4D97-AF65-F5344CB8AC3E}">
        <p14:creationId xmlns:p14="http://schemas.microsoft.com/office/powerpoint/2010/main" val="256131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Corescan</a:t>
            </a:r>
            <a:r>
              <a:rPr lang="en-US" dirty="0"/>
              <a:t> unambiguously picks pyrophyllite, and picking mixtures of pyrophyllite with muscovite with </a:t>
            </a:r>
            <a:r>
              <a:rPr lang="en-US" dirty="0" err="1"/>
              <a:t>Corescan</a:t>
            </a:r>
            <a:r>
              <a:rPr lang="en-US" dirty="0"/>
              <a:t> is also unambiguous. All of these points should be assigned to a Pyrophyllite domain because the presence of this mineral is diagnostic of a hot and very acid environment.</a:t>
            </a:r>
          </a:p>
        </p:txBody>
      </p:sp>
      <p:sp>
        <p:nvSpPr>
          <p:cNvPr id="4" name="Slide Number Placeholder 3"/>
          <p:cNvSpPr>
            <a:spLocks noGrp="1"/>
          </p:cNvSpPr>
          <p:nvPr>
            <p:ph type="sldNum" sz="quarter" idx="10"/>
          </p:nvPr>
        </p:nvSpPr>
        <p:spPr/>
        <p:txBody>
          <a:bodyPr/>
          <a:lstStyle/>
          <a:p>
            <a:fld id="{3A669B80-D516-412B-9085-330B7C5FF845}" type="slidenum">
              <a:rPr lang="en-US" smtClean="0"/>
              <a:t>11</a:t>
            </a:fld>
            <a:endParaRPr lang="en-US"/>
          </a:p>
        </p:txBody>
      </p:sp>
    </p:spTree>
    <p:extLst>
      <p:ext uri="{BB962C8B-B14F-4D97-AF65-F5344CB8AC3E}">
        <p14:creationId xmlns:p14="http://schemas.microsoft.com/office/powerpoint/2010/main" val="2767860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pyrophyllite, </a:t>
            </a:r>
            <a:r>
              <a:rPr lang="en-US" dirty="0" err="1"/>
              <a:t>Corescan</a:t>
            </a:r>
            <a:r>
              <a:rPr lang="en-US" dirty="0"/>
              <a:t> unambiguously picks </a:t>
            </a:r>
            <a:r>
              <a:rPr lang="en-US" dirty="0" err="1"/>
              <a:t>dickite</a:t>
            </a:r>
            <a:r>
              <a:rPr lang="en-US" dirty="0"/>
              <a:t> and mixtures with muscovite. This mineral is diagnostic of a moderate temperature, highly acidic environment.</a:t>
            </a:r>
          </a:p>
          <a:p>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12</a:t>
            </a:fld>
            <a:endParaRPr lang="en-US"/>
          </a:p>
        </p:txBody>
      </p:sp>
    </p:spTree>
    <p:extLst>
      <p:ext uri="{BB962C8B-B14F-4D97-AF65-F5344CB8AC3E}">
        <p14:creationId xmlns:p14="http://schemas.microsoft.com/office/powerpoint/2010/main" val="144509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there are some pyrophyllite</a:t>
            </a:r>
            <a:r>
              <a:rPr lang="en-US" baseline="0" dirty="0"/>
              <a:t> points here with NO rubidium. These are pyrophyllite-alunite mixtures. I should have given a higher priority to alunite rather that pyrophyllite, as alunite is likely to be more proximal. When alunite is identified from the assay data, as in this example, we can also use the assay data to work out the K/Na ratio in the sulfate. I haven’t bothered to include the plot in this presentation, but the Na/(</a:t>
            </a:r>
            <a:r>
              <a:rPr lang="en-US" baseline="0" dirty="0" err="1"/>
              <a:t>Na+K</a:t>
            </a:r>
            <a:r>
              <a:rPr lang="en-US" baseline="0" dirty="0"/>
              <a:t>) ratio measured from the assays correlates very well with the shift in the 1485nm wavelength measured from the alunite spectra!</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13</a:t>
            </a:fld>
            <a:endParaRPr lang="en-US"/>
          </a:p>
        </p:txBody>
      </p:sp>
    </p:spTree>
    <p:extLst>
      <p:ext uri="{BB962C8B-B14F-4D97-AF65-F5344CB8AC3E}">
        <p14:creationId xmlns:p14="http://schemas.microsoft.com/office/powerpoint/2010/main" val="176232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Spectrally, gypsum and anhydrite</a:t>
            </a:r>
            <a:r>
              <a:rPr lang="en-US" baseline="0" dirty="0"/>
              <a:t> are indistinguishable. I should also have assigned a higher priority to Gypsum. There is a significant amount of anhydrite, particularly with the biotite-bearing samples.</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16</a:t>
            </a:fld>
            <a:endParaRPr lang="en-US"/>
          </a:p>
        </p:txBody>
      </p:sp>
    </p:spTree>
    <p:extLst>
      <p:ext uri="{BB962C8B-B14F-4D97-AF65-F5344CB8AC3E}">
        <p14:creationId xmlns:p14="http://schemas.microsoft.com/office/powerpoint/2010/main" val="2238852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samples classified as white mica are intensely </a:t>
            </a:r>
            <a:r>
              <a:rPr lang="en-US" dirty="0" err="1"/>
              <a:t>sericitised</a:t>
            </a:r>
            <a:r>
              <a:rPr lang="en-US" dirty="0"/>
              <a:t>. A small proportion are partially altered.</a:t>
            </a:r>
          </a:p>
        </p:txBody>
      </p:sp>
      <p:sp>
        <p:nvSpPr>
          <p:cNvPr id="4" name="Slide Number Placeholder 3"/>
          <p:cNvSpPr>
            <a:spLocks noGrp="1"/>
          </p:cNvSpPr>
          <p:nvPr>
            <p:ph type="sldNum" sz="quarter" idx="10"/>
          </p:nvPr>
        </p:nvSpPr>
        <p:spPr/>
        <p:txBody>
          <a:bodyPr/>
          <a:lstStyle/>
          <a:p>
            <a:fld id="{3A669B80-D516-412B-9085-330B7C5FF845}" type="slidenum">
              <a:rPr lang="en-US" smtClean="0"/>
              <a:t>17</a:t>
            </a:fld>
            <a:endParaRPr lang="en-US"/>
          </a:p>
        </p:txBody>
      </p:sp>
    </p:spTree>
    <p:extLst>
      <p:ext uri="{BB962C8B-B14F-4D97-AF65-F5344CB8AC3E}">
        <p14:creationId xmlns:p14="http://schemas.microsoft.com/office/powerpoint/2010/main" val="140354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start to get interesting, and complicated, when we look at the clay minerals. There are 3 associations of kaolinite. There are strongly Na-depleted rocks with low K. This is low temperature advanced argillic alteration. There are occurrences of kaolinite</a:t>
            </a:r>
            <a:r>
              <a:rPr lang="en-US" baseline="0" dirty="0"/>
              <a:t> in relatively weakly altered rocks; this is probably a dusting of kaolinite in cloudy primary feldspar. There is another group of </a:t>
            </a:r>
            <a:r>
              <a:rPr lang="en-US" baseline="0" dirty="0" err="1"/>
              <a:t>kaolinized</a:t>
            </a:r>
            <a:r>
              <a:rPr lang="en-US" baseline="0" dirty="0"/>
              <a:t> samples in low Na – high K rocks; this is a low temperature overprint of kaolinite in the most intensely </a:t>
            </a:r>
            <a:r>
              <a:rPr lang="en-US" baseline="0" dirty="0" err="1"/>
              <a:t>potassic</a:t>
            </a:r>
            <a:r>
              <a:rPr lang="en-US" baseline="0" dirty="0"/>
              <a:t> alteration in the heart of the porphyry Cu system. Feldspars (especially hydrothermal feldspars it seems) are highly susceptible to hydrolysis reactions. Feldspar + water = clay. It would be difficult to visually </a:t>
            </a:r>
            <a:r>
              <a:rPr lang="en-US" baseline="0" dirty="0" err="1"/>
              <a:t>recognise</a:t>
            </a:r>
            <a:r>
              <a:rPr lang="en-US" baseline="0" dirty="0"/>
              <a:t> much of this kaolinite without the spectral data, but we wouldn’t </a:t>
            </a:r>
            <a:r>
              <a:rPr lang="en-US" baseline="0" dirty="0" err="1"/>
              <a:t>recognise</a:t>
            </a:r>
            <a:r>
              <a:rPr lang="en-US" baseline="0" dirty="0"/>
              <a:t> the context of the kaolinite types without the assay data.</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18</a:t>
            </a:fld>
            <a:endParaRPr lang="en-US"/>
          </a:p>
        </p:txBody>
      </p:sp>
    </p:spTree>
    <p:extLst>
      <p:ext uri="{BB962C8B-B14F-4D97-AF65-F5344CB8AC3E}">
        <p14:creationId xmlns:p14="http://schemas.microsoft.com/office/powerpoint/2010/main" val="3326191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rocks become </a:t>
            </a:r>
            <a:r>
              <a:rPr lang="en-US" dirty="0" err="1"/>
              <a:t>chloritised</a:t>
            </a:r>
            <a:r>
              <a:rPr lang="en-US" dirty="0"/>
              <a:t> without any significant addition or removal of major elements.</a:t>
            </a:r>
          </a:p>
        </p:txBody>
      </p:sp>
      <p:sp>
        <p:nvSpPr>
          <p:cNvPr id="4" name="Slide Number Placeholder 3"/>
          <p:cNvSpPr>
            <a:spLocks noGrp="1"/>
          </p:cNvSpPr>
          <p:nvPr>
            <p:ph type="sldNum" sz="quarter" idx="10"/>
          </p:nvPr>
        </p:nvSpPr>
        <p:spPr/>
        <p:txBody>
          <a:bodyPr/>
          <a:lstStyle/>
          <a:p>
            <a:fld id="{3A669B80-D516-412B-9085-330B7C5FF845}" type="slidenum">
              <a:rPr lang="en-US" smtClean="0"/>
              <a:t>19</a:t>
            </a:fld>
            <a:endParaRPr lang="en-US"/>
          </a:p>
        </p:txBody>
      </p:sp>
    </p:spTree>
    <p:extLst>
      <p:ext uri="{BB962C8B-B14F-4D97-AF65-F5344CB8AC3E}">
        <p14:creationId xmlns:p14="http://schemas.microsoft.com/office/powerpoint/2010/main" val="307879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Spectral matching for montmorillonite does not work well! There is a complete continuum from muscovite to </a:t>
            </a:r>
            <a:r>
              <a:rPr lang="en-US" dirty="0" err="1"/>
              <a:t>interlyered</a:t>
            </a:r>
            <a:r>
              <a:rPr lang="en-US" dirty="0"/>
              <a:t> </a:t>
            </a:r>
            <a:r>
              <a:rPr lang="en-US" dirty="0" err="1"/>
              <a:t>illite-smectite</a:t>
            </a:r>
            <a:r>
              <a:rPr lang="en-US" dirty="0"/>
              <a:t> to </a:t>
            </a:r>
            <a:r>
              <a:rPr lang="en-US" dirty="0" err="1"/>
              <a:t>smectite</a:t>
            </a:r>
            <a:r>
              <a:rPr lang="en-US" dirty="0"/>
              <a:t>. It seems difficult to get the cutoff between dominantly </a:t>
            </a:r>
            <a:r>
              <a:rPr lang="en-US" dirty="0" err="1"/>
              <a:t>illite</a:t>
            </a:r>
            <a:r>
              <a:rPr lang="en-US" dirty="0"/>
              <a:t> to dominantly </a:t>
            </a:r>
            <a:r>
              <a:rPr lang="en-US" dirty="0" err="1"/>
              <a:t>smectite</a:t>
            </a:r>
            <a:r>
              <a:rPr lang="en-US" baseline="0" dirty="0"/>
              <a:t> to match the </a:t>
            </a:r>
            <a:r>
              <a:rPr lang="en-US" baseline="0" dirty="0" err="1"/>
              <a:t>geochem</a:t>
            </a:r>
            <a:r>
              <a:rPr lang="en-US" baseline="0" dirty="0"/>
              <a:t>. The most sodium depleted samples here chemically are a better match for </a:t>
            </a:r>
            <a:r>
              <a:rPr lang="en-US" baseline="0" dirty="0" err="1"/>
              <a:t>illite</a:t>
            </a:r>
            <a:r>
              <a:rPr lang="en-US" baseline="0" dirty="0"/>
              <a:t> than for </a:t>
            </a:r>
            <a:r>
              <a:rPr lang="en-US" baseline="0" dirty="0" err="1"/>
              <a:t>smectite</a:t>
            </a:r>
            <a:r>
              <a:rPr lang="en-US" baseline="0" dirty="0"/>
              <a:t>. This is common in most data sets. However, we also see plenty of examples that clearly are </a:t>
            </a:r>
            <a:r>
              <a:rPr lang="en-US" baseline="0" dirty="0" err="1"/>
              <a:t>smectites</a:t>
            </a:r>
            <a:r>
              <a:rPr lang="en-US" baseline="0" dirty="0"/>
              <a:t>, but with no Ca or Na. Which clay mineral is this? (Montmorillonite is a Ca-Na </a:t>
            </a:r>
            <a:r>
              <a:rPr lang="en-US" baseline="0" dirty="0" err="1"/>
              <a:t>smectite</a:t>
            </a:r>
            <a:r>
              <a:rPr lang="en-US" baseline="0" dirty="0"/>
              <a:t>). Much of the </a:t>
            </a:r>
            <a:r>
              <a:rPr lang="en-US" baseline="0" dirty="0" err="1"/>
              <a:t>smectite</a:t>
            </a:r>
            <a:r>
              <a:rPr lang="en-US" baseline="0" dirty="0"/>
              <a:t> in this data is dusting or replacing feldspar with much change in the bulk chemistry of the rock. This form of clay alteration cannot be mapped just from assays.</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20</a:t>
            </a:fld>
            <a:endParaRPr lang="en-US"/>
          </a:p>
        </p:txBody>
      </p:sp>
    </p:spTree>
    <p:extLst>
      <p:ext uri="{BB962C8B-B14F-4D97-AF65-F5344CB8AC3E}">
        <p14:creationId xmlns:p14="http://schemas.microsoft.com/office/powerpoint/2010/main" val="3537595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K/Al versus Na/Al molar ratio plot from this data set showing the assay points </a:t>
            </a:r>
            <a:r>
              <a:rPr lang="en-US" baseline="0" dirty="0" err="1"/>
              <a:t>coloured</a:t>
            </a:r>
            <a:r>
              <a:rPr lang="en-US" baseline="0" dirty="0"/>
              <a:t> by mineralogy classifications derived from </a:t>
            </a:r>
            <a:r>
              <a:rPr lang="en-US" baseline="0" dirty="0" err="1"/>
              <a:t>Corescan</a:t>
            </a:r>
            <a:r>
              <a:rPr lang="en-US" baseline="0" dirty="0"/>
              <a:t>.</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21</a:t>
            </a:fld>
            <a:endParaRPr lang="en-US"/>
          </a:p>
        </p:txBody>
      </p:sp>
    </p:spTree>
    <p:extLst>
      <p:ext uri="{BB962C8B-B14F-4D97-AF65-F5344CB8AC3E}">
        <p14:creationId xmlns:p14="http://schemas.microsoft.com/office/powerpoint/2010/main" val="1853015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Al-K-Mg </a:t>
            </a:r>
            <a:r>
              <a:rPr lang="en-US" baseline="0" dirty="0" err="1"/>
              <a:t>ternay</a:t>
            </a:r>
            <a:r>
              <a:rPr lang="en-US" baseline="0" dirty="0"/>
              <a:t> ratio plot from this data set showing the assay points </a:t>
            </a:r>
            <a:r>
              <a:rPr lang="en-US" baseline="0" dirty="0" err="1"/>
              <a:t>coloured</a:t>
            </a:r>
            <a:r>
              <a:rPr lang="en-US" baseline="0" dirty="0"/>
              <a:t> by mineralogy classifications derived from </a:t>
            </a:r>
            <a:r>
              <a:rPr lang="en-US" baseline="0" dirty="0" err="1"/>
              <a:t>Corescan</a:t>
            </a:r>
            <a:r>
              <a:rPr lang="en-US" baseline="0" dirty="0"/>
              <a:t>.</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22</a:t>
            </a:fld>
            <a:endParaRPr lang="en-US"/>
          </a:p>
        </p:txBody>
      </p:sp>
    </p:spTree>
    <p:extLst>
      <p:ext uri="{BB962C8B-B14F-4D97-AF65-F5344CB8AC3E}">
        <p14:creationId xmlns:p14="http://schemas.microsoft.com/office/powerpoint/2010/main" val="106530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deal with overprinting relationships? </a:t>
            </a:r>
          </a:p>
          <a:p>
            <a:r>
              <a:rPr lang="en-US" dirty="0"/>
              <a:t>Every</a:t>
            </a:r>
            <a:r>
              <a:rPr lang="en-US" baseline="0" dirty="0"/>
              <a:t> porphyry copper system looks like this example. This specimen has had 3 different alteration assemblages superimposed. </a:t>
            </a:r>
            <a:r>
              <a:rPr lang="en-US" baseline="0" dirty="0" err="1"/>
              <a:t>Potassic</a:t>
            </a:r>
            <a:r>
              <a:rPr lang="en-US" baseline="0" dirty="0"/>
              <a:t> zones in porphyry Cu system always show some degree of overprinting with later fluids until the entire system has cooled to ambient temperatures.</a:t>
            </a:r>
          </a:p>
          <a:p>
            <a:r>
              <a:rPr lang="en-US" baseline="0" dirty="0"/>
              <a:t>In an exploration context, the most important factor here is that this is a really proximal sample; the </a:t>
            </a:r>
            <a:r>
              <a:rPr lang="en-US" baseline="0" dirty="0" err="1"/>
              <a:t>potassic</a:t>
            </a:r>
            <a:r>
              <a:rPr lang="en-US" baseline="0" dirty="0"/>
              <a:t> alteration shows we are in the center of the system.</a:t>
            </a:r>
          </a:p>
          <a:p>
            <a:r>
              <a:rPr lang="en-US" baseline="0" dirty="0"/>
              <a:t>In a </a:t>
            </a:r>
            <a:r>
              <a:rPr lang="en-US" baseline="0" dirty="0" err="1"/>
              <a:t>geometallurgical</a:t>
            </a:r>
            <a:r>
              <a:rPr lang="en-US" baseline="0" dirty="0"/>
              <a:t> context, the most important factor is the intensity and mineralogy of the overprinting minerals. The overprinting will modify the physical rock properties (</a:t>
            </a:r>
            <a:r>
              <a:rPr lang="en-US" baseline="0" dirty="0" err="1"/>
              <a:t>ie</a:t>
            </a:r>
            <a:r>
              <a:rPr lang="en-US" baseline="0" dirty="0"/>
              <a:t>, hardness, </a:t>
            </a:r>
            <a:r>
              <a:rPr lang="en-US" baseline="0" dirty="0" err="1"/>
              <a:t>grindability</a:t>
            </a:r>
            <a:r>
              <a:rPr lang="en-US" baseline="0" dirty="0"/>
              <a:t>), and will affect performance in the flotation circuit. We need to create models that are tailored for specific purposes. The workflow that I am going to present here is designed to create a mineralogical model for an exploration team.</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3</a:t>
            </a:fld>
            <a:endParaRPr lang="en-US"/>
          </a:p>
        </p:txBody>
      </p:sp>
    </p:spTree>
    <p:extLst>
      <p:ext uri="{BB962C8B-B14F-4D97-AF65-F5344CB8AC3E}">
        <p14:creationId xmlns:p14="http://schemas.microsoft.com/office/powerpoint/2010/main" val="223075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a Ca-Fe-S </a:t>
            </a:r>
            <a:r>
              <a:rPr lang="en-US" baseline="0" dirty="0" err="1"/>
              <a:t>ternay</a:t>
            </a:r>
            <a:r>
              <a:rPr lang="en-US" baseline="0" dirty="0"/>
              <a:t> plot from this data set showing the assay points </a:t>
            </a:r>
            <a:r>
              <a:rPr lang="en-US" baseline="0" dirty="0" err="1"/>
              <a:t>coloured</a:t>
            </a:r>
            <a:r>
              <a:rPr lang="en-US" baseline="0" dirty="0"/>
              <a:t> by mineralogy classifications derived from </a:t>
            </a:r>
            <a:r>
              <a:rPr lang="en-US" baseline="0" dirty="0" err="1"/>
              <a:t>Corescan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23</a:t>
            </a:fld>
            <a:endParaRPr lang="en-US"/>
          </a:p>
        </p:txBody>
      </p:sp>
    </p:spTree>
    <p:extLst>
      <p:ext uri="{BB962C8B-B14F-4D97-AF65-F5344CB8AC3E}">
        <p14:creationId xmlns:p14="http://schemas.microsoft.com/office/powerpoint/2010/main" val="901736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a </a:t>
            </a:r>
            <a:r>
              <a:rPr lang="en-US" baseline="0" dirty="0" err="1"/>
              <a:t>Rb</a:t>
            </a:r>
            <a:r>
              <a:rPr lang="en-US" baseline="0" dirty="0"/>
              <a:t>-K plot from this data set showing the assay points </a:t>
            </a:r>
            <a:r>
              <a:rPr lang="en-US" baseline="0" dirty="0" err="1"/>
              <a:t>coloured</a:t>
            </a:r>
            <a:r>
              <a:rPr lang="en-US" baseline="0" dirty="0"/>
              <a:t> by mineralogy classifications derived from </a:t>
            </a:r>
            <a:r>
              <a:rPr lang="en-US" baseline="0" dirty="0" err="1"/>
              <a:t>Corescan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24</a:t>
            </a:fld>
            <a:endParaRPr lang="en-US"/>
          </a:p>
        </p:txBody>
      </p:sp>
    </p:spTree>
    <p:extLst>
      <p:ext uri="{BB962C8B-B14F-4D97-AF65-F5344CB8AC3E}">
        <p14:creationId xmlns:p14="http://schemas.microsoft.com/office/powerpoint/2010/main" val="3207676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a:t>
            </a:r>
            <a:r>
              <a:rPr lang="en-US" dirty="0" err="1"/>
              <a:t>Corescan</a:t>
            </a:r>
            <a:r>
              <a:rPr lang="en-US" dirty="0"/>
              <a:t> data set is attributed with a priority Indicator mineral for each interval, there are simple processes in software packages such as Leapfrog to convert data in this format into 3D models.</a:t>
            </a:r>
          </a:p>
        </p:txBody>
      </p:sp>
      <p:sp>
        <p:nvSpPr>
          <p:cNvPr id="4" name="Slide Number Placeholder 3"/>
          <p:cNvSpPr>
            <a:spLocks noGrp="1"/>
          </p:cNvSpPr>
          <p:nvPr>
            <p:ph type="sldNum" sz="quarter" idx="10"/>
          </p:nvPr>
        </p:nvSpPr>
        <p:spPr/>
        <p:txBody>
          <a:bodyPr/>
          <a:lstStyle/>
          <a:p>
            <a:fld id="{3A669B80-D516-412B-9085-330B7C5FF845}" type="slidenum">
              <a:rPr lang="en-US" smtClean="0"/>
              <a:t>25</a:t>
            </a:fld>
            <a:endParaRPr lang="en-US"/>
          </a:p>
        </p:txBody>
      </p:sp>
    </p:spTree>
    <p:extLst>
      <p:ext uri="{BB962C8B-B14F-4D97-AF65-F5344CB8AC3E}">
        <p14:creationId xmlns:p14="http://schemas.microsoft.com/office/powerpoint/2010/main" val="289961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5 or 6 </a:t>
            </a:r>
            <a:r>
              <a:rPr lang="en-US" dirty="0" err="1"/>
              <a:t>geochem</a:t>
            </a:r>
            <a:r>
              <a:rPr lang="en-US" dirty="0"/>
              <a:t> plots from 4 acid ICP MS data that I use to predict mineralogy in Porphyry Copper systems. I am going to start by showing examples of these from</a:t>
            </a:r>
            <a:r>
              <a:rPr lang="en-US" baseline="0" dirty="0"/>
              <a:t> various deposits, and then I will show an example where the </a:t>
            </a:r>
            <a:r>
              <a:rPr lang="en-US" baseline="0" dirty="0" err="1"/>
              <a:t>geochem</a:t>
            </a:r>
            <a:r>
              <a:rPr lang="en-US" baseline="0" dirty="0"/>
              <a:t> assay plots are </a:t>
            </a:r>
            <a:r>
              <a:rPr lang="en-US" baseline="0" dirty="0" err="1"/>
              <a:t>coloured</a:t>
            </a:r>
            <a:r>
              <a:rPr lang="en-US" baseline="0" dirty="0"/>
              <a:t> by mineralogy derived from </a:t>
            </a:r>
            <a:r>
              <a:rPr lang="en-US" baseline="0" dirty="0" err="1"/>
              <a:t>CoreScan</a:t>
            </a:r>
            <a:r>
              <a:rPr lang="en-US" baseline="0" dirty="0"/>
              <a:t>. We can see where the data sets predict the same result, see where they are different, and rationalize why they are different.</a:t>
            </a:r>
            <a:endParaRPr lang="en-US" dirty="0"/>
          </a:p>
          <a:p>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4</a:t>
            </a:fld>
            <a:endParaRPr lang="en-US"/>
          </a:p>
        </p:txBody>
      </p:sp>
    </p:spTree>
    <p:extLst>
      <p:ext uri="{BB962C8B-B14F-4D97-AF65-F5344CB8AC3E}">
        <p14:creationId xmlns:p14="http://schemas.microsoft.com/office/powerpoint/2010/main" val="36828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of the most useful plots is K/Al versus Na/Al, calculated on a molar basis. Consider a rock that is totally </a:t>
            </a:r>
            <a:r>
              <a:rPr lang="en-US" sz="1200" dirty="0" err="1"/>
              <a:t>sericitized</a:t>
            </a:r>
            <a:r>
              <a:rPr lang="en-US" sz="1200" dirty="0"/>
              <a:t>. The mineralogy of the rock might be muscovite-quartz-carbonate-pyrite. All of the K and Al in that rock will be within sericite. Muscovite has a composition of KAl</a:t>
            </a:r>
            <a:r>
              <a:rPr lang="en-US" sz="1200" baseline="-25000" dirty="0"/>
              <a:t>3</a:t>
            </a:r>
            <a:r>
              <a:rPr lang="en-US" sz="1200" dirty="0"/>
              <a:t>Si</a:t>
            </a:r>
            <a:r>
              <a:rPr lang="en-US" sz="1200" baseline="-25000" dirty="0"/>
              <a:t>3</a:t>
            </a:r>
            <a:r>
              <a:rPr lang="en-US" sz="1200" dirty="0"/>
              <a:t>O</a:t>
            </a:r>
            <a:r>
              <a:rPr lang="en-US" sz="1200" baseline="-25000" dirty="0"/>
              <a:t>10</a:t>
            </a:r>
            <a:r>
              <a:rPr lang="en-US" sz="1200" dirty="0"/>
              <a:t>(OH)</a:t>
            </a:r>
            <a:r>
              <a:rPr lang="en-US" sz="1200" baseline="-25000" dirty="0"/>
              <a:t>2</a:t>
            </a:r>
            <a:r>
              <a:rPr lang="en-US" sz="1200" dirty="0"/>
              <a:t>. Therefore the ratio of K:Al in the </a:t>
            </a:r>
            <a:r>
              <a:rPr lang="en-US" sz="1200" dirty="0" err="1"/>
              <a:t>sericitized</a:t>
            </a:r>
            <a:r>
              <a:rPr lang="en-US" sz="1200" dirty="0"/>
              <a:t> rock is 1:3. Similarly, a totally K feldspar (KAlSi</a:t>
            </a:r>
            <a:r>
              <a:rPr lang="en-US" sz="1200" baseline="-25000" dirty="0"/>
              <a:t>3</a:t>
            </a:r>
            <a:r>
              <a:rPr lang="en-US" sz="1200" dirty="0"/>
              <a:t>O</a:t>
            </a:r>
            <a:r>
              <a:rPr lang="en-US" sz="1200" baseline="-25000" dirty="0"/>
              <a:t>8</a:t>
            </a:r>
            <a:r>
              <a:rPr lang="en-US" sz="1200" dirty="0"/>
              <a:t>) altered rock will have a K:Al ratio of 1:1. In the same way, </a:t>
            </a:r>
            <a:r>
              <a:rPr lang="en-US" sz="1200" dirty="0" err="1"/>
              <a:t>albitisation</a:t>
            </a:r>
            <a:r>
              <a:rPr lang="en-US" sz="1200" dirty="0"/>
              <a:t> can also be tracked. Albite is NaAlSi</a:t>
            </a:r>
            <a:r>
              <a:rPr lang="en-US" sz="1200" baseline="-25000" dirty="0"/>
              <a:t>3</a:t>
            </a:r>
            <a:r>
              <a:rPr lang="en-US" sz="1200" dirty="0"/>
              <a:t>O</a:t>
            </a:r>
            <a:r>
              <a:rPr lang="en-US" sz="1200" baseline="-25000" dirty="0"/>
              <a:t>8</a:t>
            </a:r>
            <a:r>
              <a:rPr lang="en-US" sz="1200" dirty="0"/>
              <a:t>: </a:t>
            </a:r>
            <a:r>
              <a:rPr lang="en-US" sz="1200" dirty="0" err="1"/>
              <a:t>Na:Al</a:t>
            </a:r>
            <a:r>
              <a:rPr lang="en-US" sz="1200" dirty="0"/>
              <a:t> =1:1. </a:t>
            </a:r>
          </a:p>
          <a:p>
            <a:r>
              <a:rPr lang="en-US" sz="1200" dirty="0" err="1"/>
              <a:t>Potassic</a:t>
            </a:r>
            <a:r>
              <a:rPr lang="en-US" sz="1200" dirty="0"/>
              <a:t> alteration typically involves just the replacement of hornblende by biotite. The amount of biotite that is formed is limited by the Fe content of the rock. Biotite alteration pushes the assay points a little way towards a K/Al value of 1, but doesn’t get very far before all of the HBL is consumed.</a:t>
            </a:r>
            <a:r>
              <a:rPr lang="en-US" sz="1200" baseline="0" dirty="0"/>
              <a:t> It is common in porphyry systems that the </a:t>
            </a:r>
            <a:r>
              <a:rPr lang="en-US" sz="1200" baseline="0" dirty="0" err="1"/>
              <a:t>potassic</a:t>
            </a:r>
            <a:r>
              <a:rPr lang="en-US" sz="1200" baseline="0" dirty="0"/>
              <a:t> alteration shifts the alkali contents very little.</a:t>
            </a:r>
            <a:endParaRPr lang="en-US" sz="1200" dirty="0"/>
          </a:p>
        </p:txBody>
      </p:sp>
      <p:sp>
        <p:nvSpPr>
          <p:cNvPr id="4" name="Slide Number Placeholder 3"/>
          <p:cNvSpPr>
            <a:spLocks noGrp="1"/>
          </p:cNvSpPr>
          <p:nvPr>
            <p:ph type="sldNum" sz="quarter" idx="10"/>
          </p:nvPr>
        </p:nvSpPr>
        <p:spPr/>
        <p:txBody>
          <a:bodyPr/>
          <a:lstStyle/>
          <a:p>
            <a:fld id="{3A669B80-D516-412B-9085-330B7C5FF845}" type="slidenum">
              <a:rPr lang="en-US" smtClean="0"/>
              <a:t>5</a:t>
            </a:fld>
            <a:endParaRPr lang="en-US"/>
          </a:p>
        </p:txBody>
      </p:sp>
    </p:spTree>
    <p:extLst>
      <p:ext uri="{BB962C8B-B14F-4D97-AF65-F5344CB8AC3E}">
        <p14:creationId xmlns:p14="http://schemas.microsoft.com/office/powerpoint/2010/main" val="135555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K/Al</a:t>
            </a:r>
            <a:r>
              <a:rPr lang="en-US" baseline="0" dirty="0"/>
              <a:t> versus Na/Al molar ratio plots don’t tell us anything about Fe-Mg minerals. The best plot for adding this in is a Al-K-Mg ternary plot. In very acid environments (</a:t>
            </a:r>
            <a:r>
              <a:rPr lang="en-US" baseline="0" dirty="0" err="1"/>
              <a:t>ie</a:t>
            </a:r>
            <a:r>
              <a:rPr lang="en-US" baseline="0" dirty="0"/>
              <a:t> advanced argillic alteration), Mg is removed from the rock. This plot differentiates AA alteration from sericite-chlorite-clay.</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6</a:t>
            </a:fld>
            <a:endParaRPr lang="en-US"/>
          </a:p>
        </p:txBody>
      </p:sp>
    </p:spTree>
    <p:extLst>
      <p:ext uri="{BB962C8B-B14F-4D97-AF65-F5344CB8AC3E}">
        <p14:creationId xmlns:p14="http://schemas.microsoft.com/office/powerpoint/2010/main" val="39788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silicate mineral, potassium and rubidium are highly correlated. However, </a:t>
            </a:r>
            <a:r>
              <a:rPr lang="en-US" dirty="0" err="1"/>
              <a:t>Rb</a:t>
            </a:r>
            <a:r>
              <a:rPr lang="en-US" dirty="0"/>
              <a:t> does not substitute into sulfates. Therefore </a:t>
            </a:r>
            <a:r>
              <a:rPr lang="en-US" dirty="0" err="1"/>
              <a:t>Rb</a:t>
            </a:r>
            <a:r>
              <a:rPr lang="en-US" dirty="0"/>
              <a:t> vs K is a very effective way to identify alunite-bearing samples</a:t>
            </a:r>
            <a:r>
              <a:rPr lang="en-US" baseline="0" dirty="0"/>
              <a:t> within an assay dataset.</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7</a:t>
            </a:fld>
            <a:endParaRPr lang="en-US"/>
          </a:p>
        </p:txBody>
      </p:sp>
    </p:spTree>
    <p:extLst>
      <p:ext uri="{BB962C8B-B14F-4D97-AF65-F5344CB8AC3E}">
        <p14:creationId xmlns:p14="http://schemas.microsoft.com/office/powerpoint/2010/main" val="46903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Ca-Fe-S ternary plot. As magmatic SO2 </a:t>
            </a:r>
            <a:r>
              <a:rPr lang="en-US" dirty="0" err="1"/>
              <a:t>disproportionates</a:t>
            </a:r>
            <a:r>
              <a:rPr lang="en-US" baseline="0" dirty="0"/>
              <a:t> to H2SO4 and H2S, S is added to the rock. This process moves the data points directly towards the S apex. </a:t>
            </a:r>
            <a:r>
              <a:rPr lang="en-US" baseline="0" dirty="0" err="1"/>
              <a:t>Potassic</a:t>
            </a:r>
            <a:r>
              <a:rPr lang="en-US" baseline="0" dirty="0"/>
              <a:t> alteration retains most of the Ca. As this reaction progresses further, the acid breaks down feldspar, and Ca is removed. This moves the data points directly away from the Ca apex. Sericite pyrite alteration ultimately plots at the projected position of pyrite on the Fe-S join. Points that plot on the S-rich side of the join between the Ca apex and pyrite must contain sulfates. Alunite samples will have little Ca.</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8</a:t>
            </a:fld>
            <a:endParaRPr lang="en-US"/>
          </a:p>
        </p:txBody>
      </p:sp>
    </p:spTree>
    <p:extLst>
      <p:ext uri="{BB962C8B-B14F-4D97-AF65-F5344CB8AC3E}">
        <p14:creationId xmlns:p14="http://schemas.microsoft.com/office/powerpoint/2010/main" val="238933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eg</a:t>
            </a:r>
            <a:r>
              <a:rPr lang="en-US" baseline="0" dirty="0"/>
              <a:t> for a porphyry system, I might have a priority list;</a:t>
            </a:r>
          </a:p>
          <a:p>
            <a:r>
              <a:rPr lang="en-US" baseline="0" dirty="0"/>
              <a:t>Biotite</a:t>
            </a:r>
          </a:p>
          <a:p>
            <a:r>
              <a:rPr lang="en-US" baseline="0" dirty="0"/>
              <a:t>Anhydrite,</a:t>
            </a:r>
          </a:p>
          <a:p>
            <a:r>
              <a:rPr lang="en-US" baseline="0" dirty="0"/>
              <a:t>Alunite,</a:t>
            </a:r>
          </a:p>
          <a:p>
            <a:r>
              <a:rPr lang="en-US" baseline="0" dirty="0"/>
              <a:t>Pyrophyllite,</a:t>
            </a:r>
          </a:p>
          <a:p>
            <a:r>
              <a:rPr lang="en-US" baseline="0" dirty="0" err="1"/>
              <a:t>Dickite</a:t>
            </a:r>
            <a:r>
              <a:rPr lang="en-US" baseline="0" dirty="0"/>
              <a:t>,</a:t>
            </a:r>
          </a:p>
          <a:p>
            <a:r>
              <a:rPr lang="en-US" baseline="0" dirty="0"/>
              <a:t>Kaolinite,</a:t>
            </a:r>
          </a:p>
          <a:p>
            <a:r>
              <a:rPr lang="en-US" baseline="0" dirty="0"/>
              <a:t>White Mica,</a:t>
            </a:r>
          </a:p>
          <a:p>
            <a:r>
              <a:rPr lang="en-US" baseline="0" dirty="0"/>
              <a:t>Chlorite,</a:t>
            </a:r>
          </a:p>
          <a:p>
            <a:r>
              <a:rPr lang="en-US" baseline="0" dirty="0" err="1"/>
              <a:t>Smectite</a:t>
            </a:r>
            <a:endParaRPr lang="en-US" baseline="0" dirty="0"/>
          </a:p>
        </p:txBody>
      </p:sp>
      <p:sp>
        <p:nvSpPr>
          <p:cNvPr id="4" name="Slide Number Placeholder 3"/>
          <p:cNvSpPr>
            <a:spLocks noGrp="1"/>
          </p:cNvSpPr>
          <p:nvPr>
            <p:ph type="sldNum" sz="quarter" idx="10"/>
          </p:nvPr>
        </p:nvSpPr>
        <p:spPr/>
        <p:txBody>
          <a:bodyPr/>
          <a:lstStyle/>
          <a:p>
            <a:fld id="{3A669B80-D516-412B-9085-330B7C5FF845}" type="slidenum">
              <a:rPr lang="en-US" smtClean="0"/>
              <a:t>9</a:t>
            </a:fld>
            <a:endParaRPr lang="en-US"/>
          </a:p>
        </p:txBody>
      </p:sp>
    </p:spTree>
    <p:extLst>
      <p:ext uri="{BB962C8B-B14F-4D97-AF65-F5344CB8AC3E}">
        <p14:creationId xmlns:p14="http://schemas.microsoft.com/office/powerpoint/2010/main" val="421359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plot shows 3 associations of biotite. There is biotite in rocks that have very little change in their primary K, Na and Ca contents; biotite in rocks that have lost some Na; biotite in rocks that have lost nearly all of their Na and are flooded with high temperature K feldspar. We couldn’t map the biotite alteration from the assay data, but we couldn’t map the feldspar alteration from the </a:t>
            </a:r>
            <a:r>
              <a:rPr lang="en-US" baseline="0" dirty="0" err="1"/>
              <a:t>Corescan</a:t>
            </a:r>
            <a:r>
              <a:rPr lang="en-US" baseline="0" dirty="0"/>
              <a:t> data.</a:t>
            </a:r>
            <a:endParaRPr lang="en-US" dirty="0"/>
          </a:p>
        </p:txBody>
      </p:sp>
      <p:sp>
        <p:nvSpPr>
          <p:cNvPr id="4" name="Slide Number Placeholder 3"/>
          <p:cNvSpPr>
            <a:spLocks noGrp="1"/>
          </p:cNvSpPr>
          <p:nvPr>
            <p:ph type="sldNum" sz="quarter" idx="10"/>
          </p:nvPr>
        </p:nvSpPr>
        <p:spPr/>
        <p:txBody>
          <a:bodyPr/>
          <a:lstStyle/>
          <a:p>
            <a:fld id="{3A669B80-D516-412B-9085-330B7C5FF845}" type="slidenum">
              <a:rPr lang="en-US" smtClean="0"/>
              <a:t>10</a:t>
            </a:fld>
            <a:endParaRPr lang="en-US"/>
          </a:p>
        </p:txBody>
      </p:sp>
    </p:spTree>
    <p:extLst>
      <p:ext uri="{BB962C8B-B14F-4D97-AF65-F5344CB8AC3E}">
        <p14:creationId xmlns:p14="http://schemas.microsoft.com/office/powerpoint/2010/main" val="173514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EFB9FA-6EBC-4DE4-8FD3-EBBCEC323D1B}" type="datetimeFigureOut">
              <a:rPr lang="en-US"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94783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FB9FA-6EBC-4DE4-8FD3-EBBCEC323D1B}" type="datetimeFigureOut">
              <a:rPr lang="en-US"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401654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FB9FA-6EBC-4DE4-8FD3-EBBCEC323D1B}" type="datetimeFigureOut">
              <a:rPr lang="en-US"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106271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FB9FA-6EBC-4DE4-8FD3-EBBCEC323D1B}" type="datetimeFigureOut">
              <a:rPr lang="en-US"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130258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EFB9FA-6EBC-4DE4-8FD3-EBBCEC323D1B}" type="datetimeFigureOut">
              <a:rPr lang="en-US" smtClean="0"/>
              <a:t>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63064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EFB9FA-6EBC-4DE4-8FD3-EBBCEC323D1B}" type="datetimeFigureOut">
              <a:rPr lang="en-US" smtClean="0"/>
              <a:t>8/10/2019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377884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EFB9FA-6EBC-4DE4-8FD3-EBBCEC323D1B}" type="datetimeFigureOut">
              <a:rPr lang="en-US" smtClean="0"/>
              <a:t>8/10/2019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74950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EFB9FA-6EBC-4DE4-8FD3-EBBCEC323D1B}" type="datetimeFigureOut">
              <a:rPr lang="en-US" smtClean="0"/>
              <a:t>8/10/2019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34141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FB9FA-6EBC-4DE4-8FD3-EBBCEC323D1B}" type="datetimeFigureOut">
              <a:rPr lang="en-US" smtClean="0"/>
              <a:t>8/10/2019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147019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EFB9FA-6EBC-4DE4-8FD3-EBBCEC323D1B}" type="datetimeFigureOut">
              <a:rPr lang="en-US" smtClean="0"/>
              <a:t>8/10/2019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413585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EFB9FA-6EBC-4DE4-8FD3-EBBCEC323D1B}" type="datetimeFigureOut">
              <a:rPr lang="en-US" smtClean="0"/>
              <a:t>8/10/2019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C4706-30FB-47BA-883F-0089E1F4BBE3}" type="slidenum">
              <a:rPr lang="en-US" smtClean="0"/>
              <a:t>‹#›</a:t>
            </a:fld>
            <a:endParaRPr lang="en-US"/>
          </a:p>
        </p:txBody>
      </p:sp>
    </p:spTree>
    <p:extLst>
      <p:ext uri="{BB962C8B-B14F-4D97-AF65-F5344CB8AC3E}">
        <p14:creationId xmlns:p14="http://schemas.microsoft.com/office/powerpoint/2010/main" val="43608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FB9FA-6EBC-4DE4-8FD3-EBBCEC323D1B}" type="datetimeFigureOut">
              <a:rPr lang="en-US" smtClean="0"/>
              <a:t>8/10/2019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C4706-30FB-47BA-883F-0089E1F4BBE3}" type="slidenum">
              <a:rPr lang="en-US" smtClean="0"/>
              <a:t>‹#›</a:t>
            </a:fld>
            <a:endParaRPr lang="en-US"/>
          </a:p>
        </p:txBody>
      </p:sp>
    </p:spTree>
    <p:extLst>
      <p:ext uri="{BB962C8B-B14F-4D97-AF65-F5344CB8AC3E}">
        <p14:creationId xmlns:p14="http://schemas.microsoft.com/office/powerpoint/2010/main" val="210380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667000"/>
            <a:ext cx="3657600" cy="315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8788" y="1557010"/>
            <a:ext cx="7474024" cy="523220"/>
          </a:xfrm>
          <a:prstGeom prst="rect">
            <a:avLst/>
          </a:prstGeom>
          <a:noFill/>
        </p:spPr>
        <p:txBody>
          <a:bodyPr wrap="square" rtlCol="0">
            <a:spAutoFit/>
          </a:bodyPr>
          <a:lstStyle/>
          <a:p>
            <a:r>
              <a:rPr lang="en-US" sz="2800" b="1" dirty="0"/>
              <a:t>Making Mineralogy Models from </a:t>
            </a:r>
            <a:r>
              <a:rPr lang="en-US" sz="2800" b="1" dirty="0" err="1"/>
              <a:t>Corescan</a:t>
            </a:r>
            <a:r>
              <a:rPr lang="en-US" sz="2800" b="1" dirty="0"/>
              <a:t> Data.</a:t>
            </a:r>
          </a:p>
        </p:txBody>
      </p:sp>
      <p:sp>
        <p:nvSpPr>
          <p:cNvPr id="6" name="Rectangle 6"/>
          <p:cNvSpPr>
            <a:spLocks noChangeArrowheads="1"/>
          </p:cNvSpPr>
          <p:nvPr/>
        </p:nvSpPr>
        <p:spPr bwMode="auto">
          <a:xfrm>
            <a:off x="7236296" y="6096000"/>
            <a:ext cx="17761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1" dirty="0"/>
              <a:t>Scott Halley</a:t>
            </a:r>
          </a:p>
          <a:p>
            <a:r>
              <a:rPr lang="en-US" i="1" dirty="0"/>
              <a:t>September 2018</a:t>
            </a:r>
            <a:endParaRPr lang="en-AU" dirty="0"/>
          </a:p>
        </p:txBody>
      </p:sp>
      <p:pic>
        <p:nvPicPr>
          <p:cNvPr id="7" name="Picture 15" descr="Description: C:\Documents and Settings\Scott\My Documents\My Pictures\Mineral Mapping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4000" y="0"/>
            <a:ext cx="3600000" cy="71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ore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437"/>
            <a:ext cx="4320000" cy="825884"/>
          </a:xfrm>
          <a:prstGeom prst="rect">
            <a:avLst/>
          </a:prstGeom>
          <a:solidFill>
            <a:schemeClr val="tx1"/>
          </a:solidFill>
        </p:spPr>
      </p:pic>
    </p:spTree>
    <p:extLst>
      <p:ext uri="{BB962C8B-B14F-4D97-AF65-F5344CB8AC3E}">
        <p14:creationId xmlns:p14="http://schemas.microsoft.com/office/powerpoint/2010/main" val="112922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2"/>
            <a:ext cx="8064897" cy="1292662"/>
          </a:xfrm>
          <a:prstGeom prst="rect">
            <a:avLst/>
          </a:prstGeom>
          <a:noFill/>
        </p:spPr>
        <p:txBody>
          <a:bodyPr wrap="square" rtlCol="0">
            <a:spAutoFit/>
          </a:bodyPr>
          <a:lstStyle/>
          <a:p>
            <a:r>
              <a:rPr lang="en-US" sz="2400" b="1" dirty="0"/>
              <a:t>Porphyry Cu example, Biotite</a:t>
            </a:r>
          </a:p>
          <a:p>
            <a:r>
              <a:rPr lang="en-US" dirty="0"/>
              <a:t>Cumulative frequency plot of </a:t>
            </a:r>
            <a:r>
              <a:rPr lang="en-US" dirty="0" err="1"/>
              <a:t>Biotite_pct</a:t>
            </a:r>
            <a:r>
              <a:rPr lang="en-US" dirty="0"/>
              <a:t>.</a:t>
            </a:r>
          </a:p>
          <a:p>
            <a:r>
              <a:rPr lang="en-US" dirty="0"/>
              <a:t>Assay intervals with &gt;5% biotite assigned to the biotite zone.</a:t>
            </a:r>
          </a:p>
          <a:p>
            <a:r>
              <a:rPr lang="en-US" dirty="0"/>
              <a:t>How does this compare with assay data?</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96924"/>
            <a:ext cx="4572000" cy="335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571027" y="1691516"/>
            <a:ext cx="8572973" cy="4617804"/>
            <a:chOff x="571027" y="1691516"/>
            <a:chExt cx="8572973" cy="4617804"/>
          </a:xfrm>
        </p:grpSpPr>
        <p:grpSp>
          <p:nvGrpSpPr>
            <p:cNvPr id="16" name="Group 15"/>
            <p:cNvGrpSpPr/>
            <p:nvPr/>
          </p:nvGrpSpPr>
          <p:grpSpPr>
            <a:xfrm>
              <a:off x="571027" y="1691516"/>
              <a:ext cx="8572973" cy="4617804"/>
              <a:chOff x="571027" y="1556792"/>
              <a:chExt cx="8572973" cy="4617804"/>
            </a:xfrm>
          </p:grpSpPr>
          <p:pic>
            <p:nvPicPr>
              <p:cNvPr id="1024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283"/>
              <a:stretch/>
            </p:blipFill>
            <p:spPr bwMode="auto">
              <a:xfrm>
                <a:off x="4572000" y="2676524"/>
                <a:ext cx="4572000" cy="303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02335" y="3504914"/>
                <a:ext cx="1412053" cy="307777"/>
              </a:xfrm>
              <a:prstGeom prst="rect">
                <a:avLst/>
              </a:prstGeom>
              <a:noFill/>
            </p:spPr>
            <p:txBody>
              <a:bodyPr wrap="none" rtlCol="0">
                <a:spAutoFit/>
              </a:bodyPr>
              <a:lstStyle/>
              <a:p>
                <a:r>
                  <a:rPr lang="en-US" sz="1400" b="1" dirty="0"/>
                  <a:t>Biotite after HBL</a:t>
                </a:r>
              </a:p>
            </p:txBody>
          </p:sp>
          <p:sp>
            <p:nvSpPr>
              <p:cNvPr id="6" name="TextBox 5"/>
              <p:cNvSpPr txBox="1"/>
              <p:nvPr/>
            </p:nvSpPr>
            <p:spPr>
              <a:xfrm>
                <a:off x="5650527" y="2780928"/>
                <a:ext cx="2157835" cy="307777"/>
              </a:xfrm>
              <a:prstGeom prst="rect">
                <a:avLst/>
              </a:prstGeom>
              <a:noFill/>
            </p:spPr>
            <p:txBody>
              <a:bodyPr wrap="none" rtlCol="0">
                <a:spAutoFit/>
              </a:bodyPr>
              <a:lstStyle/>
              <a:p>
                <a:r>
                  <a:rPr lang="en-US" sz="1400" b="1" dirty="0"/>
                  <a:t>Biotite with increasing KFS</a:t>
                </a:r>
              </a:p>
            </p:txBody>
          </p:sp>
          <p:sp>
            <p:nvSpPr>
              <p:cNvPr id="7" name="TextBox 6"/>
              <p:cNvSpPr txBox="1"/>
              <p:nvPr/>
            </p:nvSpPr>
            <p:spPr>
              <a:xfrm>
                <a:off x="4716016" y="2141051"/>
                <a:ext cx="2118529" cy="307777"/>
              </a:xfrm>
              <a:prstGeom prst="rect">
                <a:avLst/>
              </a:prstGeom>
              <a:noFill/>
            </p:spPr>
            <p:txBody>
              <a:bodyPr wrap="none" rtlCol="0">
                <a:spAutoFit/>
              </a:bodyPr>
              <a:lstStyle/>
              <a:p>
                <a:r>
                  <a:rPr lang="en-US" sz="1400" b="1" dirty="0"/>
                  <a:t>Biotite with intense </a:t>
                </a:r>
                <a:r>
                  <a:rPr lang="en-US" sz="1400" b="1" dirty="0" err="1"/>
                  <a:t>KSpar</a:t>
                </a:r>
                <a:endParaRPr lang="en-US" sz="1400" b="1" dirty="0"/>
              </a:p>
            </p:txBody>
          </p:sp>
          <p:sp>
            <p:nvSpPr>
              <p:cNvPr id="4" name="Oval 3"/>
              <p:cNvSpPr/>
              <p:nvPr/>
            </p:nvSpPr>
            <p:spPr>
              <a:xfrm rot="963925">
                <a:off x="5148064" y="3717032"/>
                <a:ext cx="36004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436096" y="2448828"/>
                <a:ext cx="72008" cy="14842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rot="963925">
                <a:off x="5647878" y="3906237"/>
                <a:ext cx="714482" cy="8209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6588224" y="3823406"/>
                <a:ext cx="936104" cy="6857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228184" y="4257092"/>
                <a:ext cx="629816" cy="4680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28084" y="5805264"/>
                <a:ext cx="3473708" cy="369332"/>
              </a:xfrm>
              <a:prstGeom prst="rect">
                <a:avLst/>
              </a:prstGeom>
            </p:spPr>
            <p:txBody>
              <a:bodyPr wrap="none">
                <a:spAutoFit/>
              </a:bodyPr>
              <a:lstStyle/>
              <a:p>
                <a:pPr algn="ctr"/>
                <a:r>
                  <a:rPr lang="en-US" b="1" dirty="0"/>
                  <a:t>K/Al versus Na/Al molar ratio plot.</a:t>
                </a:r>
              </a:p>
            </p:txBody>
          </p:sp>
          <p:sp>
            <p:nvSpPr>
              <p:cNvPr id="15" name="TextBox 14"/>
              <p:cNvSpPr txBox="1"/>
              <p:nvPr/>
            </p:nvSpPr>
            <p:spPr>
              <a:xfrm>
                <a:off x="571027" y="1556792"/>
                <a:ext cx="6217343" cy="646331"/>
              </a:xfrm>
              <a:prstGeom prst="rect">
                <a:avLst/>
              </a:prstGeom>
              <a:noFill/>
            </p:spPr>
            <p:txBody>
              <a:bodyPr wrap="none" rtlCol="0">
                <a:spAutoFit/>
              </a:bodyPr>
              <a:lstStyle/>
              <a:p>
                <a:r>
                  <a:rPr lang="en-US" dirty="0" err="1"/>
                  <a:t>Corescan</a:t>
                </a:r>
                <a:r>
                  <a:rPr lang="en-US" dirty="0"/>
                  <a:t> clearly recognizes biotite; hard to pick from the assays;</a:t>
                </a:r>
              </a:p>
              <a:p>
                <a:r>
                  <a:rPr lang="en-US" dirty="0"/>
                  <a:t>Assays pick the feldspar compositions, with </a:t>
                </a:r>
                <a:r>
                  <a:rPr lang="en-US" dirty="0" err="1"/>
                  <a:t>Corescan</a:t>
                </a:r>
                <a:r>
                  <a:rPr lang="en-US" dirty="0"/>
                  <a:t> doesn’t.</a:t>
                </a:r>
              </a:p>
            </p:txBody>
          </p:sp>
        </p:grpSp>
        <p:cxnSp>
          <p:nvCxnSpPr>
            <p:cNvPr id="18" name="Straight Arrow Connector 17"/>
            <p:cNvCxnSpPr/>
            <p:nvPr/>
          </p:nvCxnSpPr>
          <p:spPr>
            <a:xfrm flipH="1">
              <a:off x="6084168" y="3223429"/>
              <a:ext cx="377832" cy="948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6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99368"/>
            <a:ext cx="4572000" cy="285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116632"/>
            <a:ext cx="8064897" cy="1292662"/>
          </a:xfrm>
          <a:prstGeom prst="rect">
            <a:avLst/>
          </a:prstGeom>
          <a:noFill/>
        </p:spPr>
        <p:txBody>
          <a:bodyPr wrap="square" rtlCol="0">
            <a:spAutoFit/>
          </a:bodyPr>
          <a:lstStyle/>
          <a:p>
            <a:r>
              <a:rPr lang="en-US" sz="2400" b="1" dirty="0"/>
              <a:t>Porphyry Cu example, Pyrophyllite</a:t>
            </a:r>
          </a:p>
          <a:p>
            <a:r>
              <a:rPr lang="en-US" dirty="0"/>
              <a:t>Cumulative frequency plot of </a:t>
            </a:r>
            <a:r>
              <a:rPr lang="en-US" dirty="0" err="1"/>
              <a:t>Pyrophyllite_pct</a:t>
            </a:r>
            <a:r>
              <a:rPr lang="en-US" dirty="0"/>
              <a:t>.</a:t>
            </a:r>
          </a:p>
          <a:p>
            <a:r>
              <a:rPr lang="en-US" dirty="0"/>
              <a:t>Assay intervals with &gt;20% pyrophyllite assigned to a pyrophyllite zone.</a:t>
            </a:r>
          </a:p>
          <a:p>
            <a:r>
              <a:rPr lang="en-US" dirty="0"/>
              <a:t>How does this compare with assay data?</a:t>
            </a:r>
          </a:p>
        </p:txBody>
      </p:sp>
      <p:grpSp>
        <p:nvGrpSpPr>
          <p:cNvPr id="4" name="Group 3"/>
          <p:cNvGrpSpPr/>
          <p:nvPr/>
        </p:nvGrpSpPr>
        <p:grpSpPr>
          <a:xfrm>
            <a:off x="571027" y="1691516"/>
            <a:ext cx="8572973" cy="4617804"/>
            <a:chOff x="571027" y="1556792"/>
            <a:chExt cx="8572973" cy="4617804"/>
          </a:xfrm>
        </p:grpSpPr>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09850"/>
              <a:ext cx="4572000" cy="32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81324" y="3429000"/>
              <a:ext cx="3645229" cy="307777"/>
            </a:xfrm>
            <a:prstGeom prst="rect">
              <a:avLst/>
            </a:prstGeom>
            <a:noFill/>
          </p:spPr>
          <p:txBody>
            <a:bodyPr wrap="none" rtlCol="0">
              <a:spAutoFit/>
            </a:bodyPr>
            <a:lstStyle/>
            <a:p>
              <a:r>
                <a:rPr lang="en-US" sz="1400" b="1" dirty="0"/>
                <a:t>Pyrophyllite mixed with muscovite +/- alunite</a:t>
              </a:r>
            </a:p>
          </p:txBody>
        </p:sp>
        <p:sp>
          <p:nvSpPr>
            <p:cNvPr id="7" name="Oval 6"/>
            <p:cNvSpPr/>
            <p:nvPr/>
          </p:nvSpPr>
          <p:spPr>
            <a:xfrm rot="202765">
              <a:off x="5073456" y="4581728"/>
              <a:ext cx="240195" cy="8659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251301" y="3933056"/>
              <a:ext cx="688851" cy="1066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28084" y="5805264"/>
              <a:ext cx="3473708" cy="369332"/>
            </a:xfrm>
            <a:prstGeom prst="rect">
              <a:avLst/>
            </a:prstGeom>
          </p:spPr>
          <p:txBody>
            <a:bodyPr wrap="none">
              <a:spAutoFit/>
            </a:bodyPr>
            <a:lstStyle/>
            <a:p>
              <a:pPr algn="ctr"/>
              <a:r>
                <a:rPr lang="en-US" b="1" dirty="0"/>
                <a:t>K/Al versus Na/Al molar ratio plot.</a:t>
              </a:r>
            </a:p>
          </p:txBody>
        </p:sp>
        <p:sp>
          <p:nvSpPr>
            <p:cNvPr id="10" name="TextBox 9"/>
            <p:cNvSpPr txBox="1"/>
            <p:nvPr/>
          </p:nvSpPr>
          <p:spPr>
            <a:xfrm>
              <a:off x="571027" y="1556792"/>
              <a:ext cx="7317965" cy="646331"/>
            </a:xfrm>
            <a:prstGeom prst="rect">
              <a:avLst/>
            </a:prstGeom>
            <a:noFill/>
          </p:spPr>
          <p:txBody>
            <a:bodyPr wrap="none" rtlCol="0">
              <a:spAutoFit/>
            </a:bodyPr>
            <a:lstStyle/>
            <a:p>
              <a:r>
                <a:rPr lang="en-US" dirty="0" err="1"/>
                <a:t>Corescan</a:t>
              </a:r>
              <a:r>
                <a:rPr lang="en-US" dirty="0"/>
                <a:t> clearly recognizes pyrophyllite; Always mixed with </a:t>
              </a:r>
              <a:r>
                <a:rPr lang="en-US" i="1" dirty="0"/>
                <a:t>some</a:t>
              </a:r>
              <a:r>
                <a:rPr lang="en-US" dirty="0"/>
                <a:t> K mineral.</a:t>
              </a:r>
            </a:p>
            <a:p>
              <a:r>
                <a:rPr lang="en-US" dirty="0"/>
                <a:t>Assays can’t differentiate </a:t>
              </a:r>
              <a:r>
                <a:rPr lang="en-US" i="1" dirty="0"/>
                <a:t>which</a:t>
              </a:r>
              <a:r>
                <a:rPr lang="en-US" dirty="0"/>
                <a:t> advanced argillic phyllosilicate.</a:t>
              </a:r>
            </a:p>
          </p:txBody>
        </p:sp>
      </p:grpSp>
    </p:spTree>
    <p:extLst>
      <p:ext uri="{BB962C8B-B14F-4D97-AF65-F5344CB8AC3E}">
        <p14:creationId xmlns:p14="http://schemas.microsoft.com/office/powerpoint/2010/main" val="87054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6496"/>
            <a:ext cx="4572000" cy="285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71027" y="1691516"/>
            <a:ext cx="8544398" cy="4617804"/>
            <a:chOff x="571027" y="1691516"/>
            <a:chExt cx="8544398" cy="4617804"/>
          </a:xfrm>
        </p:grpSpPr>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2671702"/>
              <a:ext cx="4572000" cy="32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81324" y="3563724"/>
              <a:ext cx="2415598" cy="307777"/>
            </a:xfrm>
            <a:prstGeom prst="rect">
              <a:avLst/>
            </a:prstGeom>
            <a:noFill/>
          </p:spPr>
          <p:txBody>
            <a:bodyPr wrap="none" rtlCol="0">
              <a:spAutoFit/>
            </a:bodyPr>
            <a:lstStyle/>
            <a:p>
              <a:r>
                <a:rPr lang="en-US" sz="1400" b="1" dirty="0" err="1"/>
                <a:t>Dickite</a:t>
              </a:r>
              <a:r>
                <a:rPr lang="en-US" sz="1400" b="1" dirty="0"/>
                <a:t> mixed with muscovite </a:t>
              </a:r>
            </a:p>
          </p:txBody>
        </p:sp>
        <p:sp>
          <p:nvSpPr>
            <p:cNvPr id="6" name="Oval 5"/>
            <p:cNvSpPr/>
            <p:nvPr/>
          </p:nvSpPr>
          <p:spPr>
            <a:xfrm rot="202765">
              <a:off x="5036210" y="4587496"/>
              <a:ext cx="291618" cy="8659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436096" y="3871501"/>
              <a:ext cx="688851" cy="10667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28084" y="5939988"/>
              <a:ext cx="3473708" cy="369332"/>
            </a:xfrm>
            <a:prstGeom prst="rect">
              <a:avLst/>
            </a:prstGeom>
          </p:spPr>
          <p:txBody>
            <a:bodyPr wrap="none">
              <a:spAutoFit/>
            </a:bodyPr>
            <a:lstStyle/>
            <a:p>
              <a:pPr algn="ctr"/>
              <a:r>
                <a:rPr lang="en-US" b="1" dirty="0"/>
                <a:t>K/Al versus Na/Al molar ratio plot.</a:t>
              </a:r>
            </a:p>
          </p:txBody>
        </p:sp>
        <p:sp>
          <p:nvSpPr>
            <p:cNvPr id="9" name="TextBox 8"/>
            <p:cNvSpPr txBox="1"/>
            <p:nvPr/>
          </p:nvSpPr>
          <p:spPr>
            <a:xfrm>
              <a:off x="571027" y="1691516"/>
              <a:ext cx="6822189" cy="646331"/>
            </a:xfrm>
            <a:prstGeom prst="rect">
              <a:avLst/>
            </a:prstGeom>
            <a:noFill/>
          </p:spPr>
          <p:txBody>
            <a:bodyPr wrap="none" rtlCol="0">
              <a:spAutoFit/>
            </a:bodyPr>
            <a:lstStyle/>
            <a:p>
              <a:r>
                <a:rPr lang="en-US" dirty="0" err="1"/>
                <a:t>Corescan</a:t>
              </a:r>
              <a:r>
                <a:rPr lang="en-US" dirty="0"/>
                <a:t> clearly recognizes </a:t>
              </a:r>
              <a:r>
                <a:rPr lang="en-US" dirty="0" err="1"/>
                <a:t>dickite</a:t>
              </a:r>
              <a:r>
                <a:rPr lang="en-US" dirty="0"/>
                <a:t>; Always mixed with </a:t>
              </a:r>
              <a:r>
                <a:rPr lang="en-US" i="1" dirty="0"/>
                <a:t>some</a:t>
              </a:r>
              <a:r>
                <a:rPr lang="en-US" dirty="0"/>
                <a:t> K mineral.</a:t>
              </a:r>
            </a:p>
            <a:p>
              <a:r>
                <a:rPr lang="en-US" dirty="0"/>
                <a:t>Assays can’t differentiate </a:t>
              </a:r>
              <a:r>
                <a:rPr lang="en-US" i="1" dirty="0"/>
                <a:t>which</a:t>
              </a:r>
              <a:r>
                <a:rPr lang="en-US" dirty="0"/>
                <a:t> advanced argillic phyllosilicate.</a:t>
              </a:r>
            </a:p>
          </p:txBody>
        </p:sp>
      </p:grpSp>
      <p:sp>
        <p:nvSpPr>
          <p:cNvPr id="10" name="TextBox 9"/>
          <p:cNvSpPr txBox="1"/>
          <p:nvPr/>
        </p:nvSpPr>
        <p:spPr>
          <a:xfrm>
            <a:off x="539552" y="116632"/>
            <a:ext cx="8064897" cy="1292662"/>
          </a:xfrm>
          <a:prstGeom prst="rect">
            <a:avLst/>
          </a:prstGeom>
          <a:noFill/>
        </p:spPr>
        <p:txBody>
          <a:bodyPr wrap="square" rtlCol="0">
            <a:spAutoFit/>
          </a:bodyPr>
          <a:lstStyle/>
          <a:p>
            <a:r>
              <a:rPr lang="en-US" sz="2400" b="1" dirty="0"/>
              <a:t>Porphyry Cu example, </a:t>
            </a:r>
            <a:r>
              <a:rPr lang="en-US" sz="2400" b="1" dirty="0" err="1"/>
              <a:t>Dickite</a:t>
            </a:r>
            <a:endParaRPr lang="en-US" sz="2400" b="1" dirty="0"/>
          </a:p>
          <a:p>
            <a:r>
              <a:rPr lang="en-US" dirty="0"/>
              <a:t>Cumulative frequency plot of </a:t>
            </a:r>
            <a:r>
              <a:rPr lang="en-US" dirty="0" err="1"/>
              <a:t>Dickite_pct</a:t>
            </a:r>
            <a:r>
              <a:rPr lang="en-US" dirty="0"/>
              <a:t>.</a:t>
            </a:r>
          </a:p>
          <a:p>
            <a:r>
              <a:rPr lang="en-US" dirty="0"/>
              <a:t>Assay intervals with &gt;10% </a:t>
            </a:r>
            <a:r>
              <a:rPr lang="en-US" dirty="0" err="1"/>
              <a:t>dickite</a:t>
            </a:r>
            <a:r>
              <a:rPr lang="en-US" dirty="0"/>
              <a:t> assigned to a </a:t>
            </a:r>
            <a:r>
              <a:rPr lang="en-US" dirty="0" err="1"/>
              <a:t>dickite</a:t>
            </a:r>
            <a:r>
              <a:rPr lang="en-US" dirty="0"/>
              <a:t> zone.</a:t>
            </a:r>
          </a:p>
          <a:p>
            <a:r>
              <a:rPr lang="en-US" dirty="0"/>
              <a:t>How does this compare with assay data?</a:t>
            </a:r>
          </a:p>
        </p:txBody>
      </p:sp>
    </p:spTree>
    <p:extLst>
      <p:ext uri="{BB962C8B-B14F-4D97-AF65-F5344CB8AC3E}">
        <p14:creationId xmlns:p14="http://schemas.microsoft.com/office/powerpoint/2010/main" val="295855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2797"/>
            <a:ext cx="4572000" cy="285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116632"/>
            <a:ext cx="8064897" cy="1292662"/>
          </a:xfrm>
          <a:prstGeom prst="rect">
            <a:avLst/>
          </a:prstGeom>
          <a:noFill/>
        </p:spPr>
        <p:txBody>
          <a:bodyPr wrap="square" rtlCol="0">
            <a:spAutoFit/>
          </a:bodyPr>
          <a:lstStyle/>
          <a:p>
            <a:r>
              <a:rPr lang="en-US" sz="2400" b="1" dirty="0"/>
              <a:t>Porphyry Cu example, Alunite</a:t>
            </a:r>
          </a:p>
          <a:p>
            <a:r>
              <a:rPr lang="en-US" dirty="0"/>
              <a:t>Cumulative frequency plot of </a:t>
            </a:r>
            <a:r>
              <a:rPr lang="en-US" dirty="0" err="1"/>
              <a:t>Alunite_pct</a:t>
            </a:r>
            <a:r>
              <a:rPr lang="en-US" dirty="0"/>
              <a:t>.</a:t>
            </a:r>
          </a:p>
          <a:p>
            <a:r>
              <a:rPr lang="en-US" dirty="0"/>
              <a:t>Assay intervals with &gt;10% alunite assigned to an alunite zone.</a:t>
            </a:r>
          </a:p>
          <a:p>
            <a:r>
              <a:rPr lang="en-US" dirty="0"/>
              <a:t>How does this compare with assay data?</a:t>
            </a:r>
          </a:p>
        </p:txBody>
      </p:sp>
      <p:grpSp>
        <p:nvGrpSpPr>
          <p:cNvPr id="11" name="Group 10"/>
          <p:cNvGrpSpPr/>
          <p:nvPr/>
        </p:nvGrpSpPr>
        <p:grpSpPr>
          <a:xfrm>
            <a:off x="571027" y="1691516"/>
            <a:ext cx="8572973" cy="4617804"/>
            <a:chOff x="571027" y="1691516"/>
            <a:chExt cx="8572973" cy="4617804"/>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88509"/>
              <a:ext cx="4572000" cy="318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81324" y="3563724"/>
              <a:ext cx="2534027" cy="307777"/>
            </a:xfrm>
            <a:prstGeom prst="rect">
              <a:avLst/>
            </a:prstGeom>
            <a:noFill/>
          </p:spPr>
          <p:txBody>
            <a:bodyPr wrap="none" rtlCol="0">
              <a:spAutoFit/>
            </a:bodyPr>
            <a:lstStyle/>
            <a:p>
              <a:r>
                <a:rPr lang="en-US" sz="1400" b="1" dirty="0"/>
                <a:t>Alunite mixed with pyrophyllite</a:t>
              </a:r>
            </a:p>
          </p:txBody>
        </p:sp>
        <p:sp>
          <p:nvSpPr>
            <p:cNvPr id="7" name="Oval 6"/>
            <p:cNvSpPr/>
            <p:nvPr/>
          </p:nvSpPr>
          <p:spPr>
            <a:xfrm rot="5400000">
              <a:off x="5924688" y="4452576"/>
              <a:ext cx="291618" cy="19888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758792" y="3933056"/>
              <a:ext cx="181360" cy="15139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381450" y="5939988"/>
              <a:ext cx="1366977" cy="369332"/>
            </a:xfrm>
            <a:prstGeom prst="rect">
              <a:avLst/>
            </a:prstGeom>
          </p:spPr>
          <p:txBody>
            <a:bodyPr wrap="none">
              <a:spAutoFit/>
            </a:bodyPr>
            <a:lstStyle/>
            <a:p>
              <a:pPr algn="ctr"/>
              <a:r>
                <a:rPr lang="en-US" b="1" dirty="0" err="1"/>
                <a:t>Rb</a:t>
              </a:r>
              <a:r>
                <a:rPr lang="en-US" b="1" dirty="0"/>
                <a:t> vs K plot.</a:t>
              </a:r>
            </a:p>
          </p:txBody>
        </p:sp>
        <p:sp>
          <p:nvSpPr>
            <p:cNvPr id="10" name="TextBox 9"/>
            <p:cNvSpPr txBox="1"/>
            <p:nvPr/>
          </p:nvSpPr>
          <p:spPr>
            <a:xfrm>
              <a:off x="571027" y="1691516"/>
              <a:ext cx="3890937" cy="369332"/>
            </a:xfrm>
            <a:prstGeom prst="rect">
              <a:avLst/>
            </a:prstGeom>
            <a:noFill/>
          </p:spPr>
          <p:txBody>
            <a:bodyPr wrap="none" rtlCol="0">
              <a:spAutoFit/>
            </a:bodyPr>
            <a:lstStyle/>
            <a:p>
              <a:r>
                <a:rPr lang="en-US" dirty="0"/>
                <a:t>Both methods map alunite REALLY well.</a:t>
              </a:r>
            </a:p>
          </p:txBody>
        </p:sp>
      </p:grpSp>
    </p:spTree>
    <p:extLst>
      <p:ext uri="{BB962C8B-B14F-4D97-AF65-F5344CB8AC3E}">
        <p14:creationId xmlns:p14="http://schemas.microsoft.com/office/powerpoint/2010/main" val="211893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414736"/>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116632"/>
            <a:ext cx="8064897" cy="1015663"/>
          </a:xfrm>
          <a:prstGeom prst="rect">
            <a:avLst/>
          </a:prstGeom>
          <a:noFill/>
        </p:spPr>
        <p:txBody>
          <a:bodyPr wrap="square" rtlCol="0">
            <a:spAutoFit/>
          </a:bodyPr>
          <a:lstStyle/>
          <a:p>
            <a:r>
              <a:rPr lang="en-US" sz="2400" b="1" dirty="0"/>
              <a:t>Porphyry Cu example, Alunite</a:t>
            </a:r>
          </a:p>
          <a:p>
            <a:r>
              <a:rPr lang="en-US" dirty="0"/>
              <a:t>the Na/(</a:t>
            </a:r>
            <a:r>
              <a:rPr lang="en-US" dirty="0" err="1"/>
              <a:t>Na+K</a:t>
            </a:r>
            <a:r>
              <a:rPr lang="en-US" dirty="0"/>
              <a:t>) ratio measured from the assays correlates very well with the shift in the 1485nm wavelength measured from the alunite spectra</a:t>
            </a:r>
          </a:p>
        </p:txBody>
      </p:sp>
    </p:spTree>
    <p:extLst>
      <p:ext uri="{BB962C8B-B14F-4D97-AF65-F5344CB8AC3E}">
        <p14:creationId xmlns:p14="http://schemas.microsoft.com/office/powerpoint/2010/main" val="2493907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054696"/>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116632"/>
            <a:ext cx="8064897" cy="1015663"/>
          </a:xfrm>
          <a:prstGeom prst="rect">
            <a:avLst/>
          </a:prstGeom>
          <a:noFill/>
        </p:spPr>
        <p:txBody>
          <a:bodyPr wrap="square" rtlCol="0">
            <a:spAutoFit/>
          </a:bodyPr>
          <a:lstStyle/>
          <a:p>
            <a:r>
              <a:rPr lang="en-US" sz="2400" b="1" dirty="0"/>
              <a:t>Porphyry Cu example, Alunite</a:t>
            </a:r>
          </a:p>
          <a:p>
            <a:r>
              <a:rPr lang="en-US" dirty="0"/>
              <a:t>the Na/(</a:t>
            </a:r>
            <a:r>
              <a:rPr lang="en-US" dirty="0" err="1"/>
              <a:t>Na+K</a:t>
            </a:r>
            <a:r>
              <a:rPr lang="en-US" dirty="0"/>
              <a:t>) ratio measured from the assays correlates very well with the shift in the 1485nm wavelength measured from the alunite spectra</a:t>
            </a:r>
          </a:p>
        </p:txBody>
      </p:sp>
    </p:spTree>
    <p:extLst>
      <p:ext uri="{BB962C8B-B14F-4D97-AF65-F5344CB8AC3E}">
        <p14:creationId xmlns:p14="http://schemas.microsoft.com/office/powerpoint/2010/main" val="7425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258" y="1988840"/>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116632"/>
            <a:ext cx="8064897" cy="1015663"/>
          </a:xfrm>
          <a:prstGeom prst="rect">
            <a:avLst/>
          </a:prstGeom>
          <a:noFill/>
        </p:spPr>
        <p:txBody>
          <a:bodyPr wrap="square" rtlCol="0">
            <a:spAutoFit/>
          </a:bodyPr>
          <a:lstStyle/>
          <a:p>
            <a:r>
              <a:rPr lang="en-US" sz="2400" b="1" dirty="0"/>
              <a:t>Porphyry Cu example, Gypsum</a:t>
            </a:r>
          </a:p>
          <a:p>
            <a:r>
              <a:rPr lang="en-US" dirty="0"/>
              <a:t>Cumulative frequency plot of </a:t>
            </a:r>
            <a:r>
              <a:rPr lang="en-US" dirty="0" err="1"/>
              <a:t>Gypsum_pct</a:t>
            </a:r>
            <a:r>
              <a:rPr lang="en-US" dirty="0"/>
              <a:t>.</a:t>
            </a:r>
          </a:p>
          <a:p>
            <a:r>
              <a:rPr lang="en-US" dirty="0"/>
              <a:t>Assay intervals with &gt;5% Gypsum assigned to an Anhydrite zone.</a:t>
            </a:r>
          </a:p>
        </p:txBody>
      </p:sp>
    </p:spTree>
    <p:extLst>
      <p:ext uri="{BB962C8B-B14F-4D97-AF65-F5344CB8AC3E}">
        <p14:creationId xmlns:p14="http://schemas.microsoft.com/office/powerpoint/2010/main" val="1992509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993115"/>
            <a:ext cx="4572000" cy="285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116632"/>
            <a:ext cx="8064897" cy="1292662"/>
          </a:xfrm>
          <a:prstGeom prst="rect">
            <a:avLst/>
          </a:prstGeom>
          <a:noFill/>
        </p:spPr>
        <p:txBody>
          <a:bodyPr wrap="square" rtlCol="0">
            <a:spAutoFit/>
          </a:bodyPr>
          <a:lstStyle/>
          <a:p>
            <a:r>
              <a:rPr lang="en-US" sz="2400" b="1" dirty="0"/>
              <a:t>Porphyry Cu example, White Mica</a:t>
            </a:r>
          </a:p>
          <a:p>
            <a:r>
              <a:rPr lang="en-US" dirty="0"/>
              <a:t>Cumulative frequency plot of White </a:t>
            </a:r>
            <a:r>
              <a:rPr lang="en-US" dirty="0" err="1"/>
              <a:t>Mica_pct</a:t>
            </a:r>
            <a:r>
              <a:rPr lang="en-US" dirty="0"/>
              <a:t>.</a:t>
            </a:r>
          </a:p>
          <a:p>
            <a:r>
              <a:rPr lang="en-US" dirty="0"/>
              <a:t>Assay intervals with &gt;30% white mica assigned to an sericite zone.</a:t>
            </a:r>
          </a:p>
          <a:p>
            <a:r>
              <a:rPr lang="en-US" dirty="0"/>
              <a:t>How does this compare with assay data?</a:t>
            </a:r>
          </a:p>
        </p:txBody>
      </p:sp>
      <p:grpSp>
        <p:nvGrpSpPr>
          <p:cNvPr id="2" name="Group 1"/>
          <p:cNvGrpSpPr/>
          <p:nvPr/>
        </p:nvGrpSpPr>
        <p:grpSpPr>
          <a:xfrm>
            <a:off x="571028" y="1691516"/>
            <a:ext cx="8572972" cy="4617804"/>
            <a:chOff x="571028" y="1691516"/>
            <a:chExt cx="8572972" cy="4617804"/>
          </a:xfrm>
        </p:grpSpPr>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15718"/>
              <a:ext cx="4572000" cy="32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rot="202765">
              <a:off x="5047062" y="4509825"/>
              <a:ext cx="291618" cy="6536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28084" y="5939988"/>
              <a:ext cx="3473708" cy="369332"/>
            </a:xfrm>
            <a:prstGeom prst="rect">
              <a:avLst/>
            </a:prstGeom>
          </p:spPr>
          <p:txBody>
            <a:bodyPr wrap="none">
              <a:spAutoFit/>
            </a:bodyPr>
            <a:lstStyle/>
            <a:p>
              <a:pPr algn="ctr"/>
              <a:r>
                <a:rPr lang="en-US" b="1" dirty="0"/>
                <a:t>K/Al versus Na/Al molar ratio plot.</a:t>
              </a:r>
            </a:p>
          </p:txBody>
        </p:sp>
        <p:sp>
          <p:nvSpPr>
            <p:cNvPr id="10" name="TextBox 9"/>
            <p:cNvSpPr txBox="1"/>
            <p:nvPr/>
          </p:nvSpPr>
          <p:spPr>
            <a:xfrm>
              <a:off x="571028" y="1691516"/>
              <a:ext cx="8033422" cy="646331"/>
            </a:xfrm>
            <a:prstGeom prst="rect">
              <a:avLst/>
            </a:prstGeom>
            <a:noFill/>
          </p:spPr>
          <p:txBody>
            <a:bodyPr wrap="square" rtlCol="0">
              <a:spAutoFit/>
            </a:bodyPr>
            <a:lstStyle/>
            <a:p>
              <a:r>
                <a:rPr lang="en-US" dirty="0"/>
                <a:t>Mostly, this works really well, but a significant number of intervals contain quite a bit of relict feldspar.</a:t>
              </a:r>
            </a:p>
          </p:txBody>
        </p:sp>
      </p:grpSp>
    </p:spTree>
    <p:extLst>
      <p:ext uri="{BB962C8B-B14F-4D97-AF65-F5344CB8AC3E}">
        <p14:creationId xmlns:p14="http://schemas.microsoft.com/office/powerpoint/2010/main" val="21602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0302"/>
            <a:ext cx="4572000" cy="285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116632"/>
            <a:ext cx="8064897" cy="1292662"/>
          </a:xfrm>
          <a:prstGeom prst="rect">
            <a:avLst/>
          </a:prstGeom>
          <a:noFill/>
        </p:spPr>
        <p:txBody>
          <a:bodyPr wrap="square" rtlCol="0">
            <a:spAutoFit/>
          </a:bodyPr>
          <a:lstStyle/>
          <a:p>
            <a:r>
              <a:rPr lang="en-US" sz="2400" b="1" dirty="0"/>
              <a:t>Porphyry Cu example, Kaolinite</a:t>
            </a:r>
          </a:p>
          <a:p>
            <a:r>
              <a:rPr lang="en-US" dirty="0"/>
              <a:t>Cumulative frequency plot of </a:t>
            </a:r>
            <a:r>
              <a:rPr lang="en-US" dirty="0" err="1"/>
              <a:t>Kaolinite_pct</a:t>
            </a:r>
            <a:r>
              <a:rPr lang="en-US" dirty="0"/>
              <a:t>.</a:t>
            </a:r>
          </a:p>
          <a:p>
            <a:r>
              <a:rPr lang="en-US" dirty="0"/>
              <a:t>Assay intervals with &gt;20% kaolinite assigned to a kaolinite zone.</a:t>
            </a:r>
          </a:p>
          <a:p>
            <a:r>
              <a:rPr lang="en-US" dirty="0"/>
              <a:t>How does this compare with assay data?</a:t>
            </a:r>
          </a:p>
        </p:txBody>
      </p:sp>
      <p:grpSp>
        <p:nvGrpSpPr>
          <p:cNvPr id="19" name="Group 18"/>
          <p:cNvGrpSpPr/>
          <p:nvPr/>
        </p:nvGrpSpPr>
        <p:grpSpPr>
          <a:xfrm>
            <a:off x="571027" y="1725682"/>
            <a:ext cx="8572973" cy="4617804"/>
            <a:chOff x="571027" y="1691516"/>
            <a:chExt cx="8572973" cy="4617804"/>
          </a:xfrm>
        </p:grpSpPr>
        <p:grpSp>
          <p:nvGrpSpPr>
            <p:cNvPr id="16" name="Group 15"/>
            <p:cNvGrpSpPr/>
            <p:nvPr/>
          </p:nvGrpSpPr>
          <p:grpSpPr>
            <a:xfrm>
              <a:off x="571027" y="1691516"/>
              <a:ext cx="8572973" cy="4617804"/>
              <a:chOff x="571027" y="1691516"/>
              <a:chExt cx="8572973" cy="4617804"/>
            </a:xfrm>
          </p:grpSpPr>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15718"/>
                <a:ext cx="4572000" cy="32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75152" y="3697868"/>
                <a:ext cx="1826640" cy="523220"/>
              </a:xfrm>
              <a:prstGeom prst="rect">
                <a:avLst/>
              </a:prstGeom>
              <a:noFill/>
            </p:spPr>
            <p:txBody>
              <a:bodyPr wrap="square" rtlCol="0">
                <a:spAutoFit/>
              </a:bodyPr>
              <a:lstStyle/>
              <a:p>
                <a:r>
                  <a:rPr lang="en-US" sz="1400" b="1" dirty="0" err="1"/>
                  <a:t>Kaol</a:t>
                </a:r>
                <a:r>
                  <a:rPr lang="en-US" sz="1400" b="1" dirty="0"/>
                  <a:t> dusting in weakly altered rock</a:t>
                </a:r>
              </a:p>
            </p:txBody>
          </p:sp>
          <p:sp>
            <p:nvSpPr>
              <p:cNvPr id="7" name="TextBox 6"/>
              <p:cNvSpPr txBox="1"/>
              <p:nvPr/>
            </p:nvSpPr>
            <p:spPr>
              <a:xfrm>
                <a:off x="5779082" y="3345365"/>
                <a:ext cx="1467389" cy="307777"/>
              </a:xfrm>
              <a:prstGeom prst="rect">
                <a:avLst/>
              </a:prstGeom>
              <a:noFill/>
            </p:spPr>
            <p:txBody>
              <a:bodyPr wrap="none" rtlCol="0">
                <a:spAutoFit/>
              </a:bodyPr>
              <a:lstStyle/>
              <a:p>
                <a:r>
                  <a:rPr lang="en-US" sz="1400" b="1" dirty="0" err="1"/>
                  <a:t>Kaol</a:t>
                </a:r>
                <a:r>
                  <a:rPr lang="en-US" sz="1400" b="1" dirty="0"/>
                  <a:t> with sericite</a:t>
                </a:r>
              </a:p>
            </p:txBody>
          </p:sp>
          <p:sp>
            <p:nvSpPr>
              <p:cNvPr id="8" name="TextBox 7"/>
              <p:cNvSpPr txBox="1"/>
              <p:nvPr/>
            </p:nvSpPr>
            <p:spPr>
              <a:xfrm>
                <a:off x="4723809" y="2429663"/>
                <a:ext cx="3189463" cy="307777"/>
              </a:xfrm>
              <a:prstGeom prst="rect">
                <a:avLst/>
              </a:prstGeom>
              <a:noFill/>
            </p:spPr>
            <p:txBody>
              <a:bodyPr wrap="none" rtlCol="0">
                <a:spAutoFit/>
              </a:bodyPr>
              <a:lstStyle/>
              <a:p>
                <a:r>
                  <a:rPr lang="en-US" sz="1400" b="1" dirty="0"/>
                  <a:t>Kaolinite dusting in hydrothermal  </a:t>
                </a:r>
                <a:r>
                  <a:rPr lang="en-US" sz="1400" b="1" dirty="0" err="1"/>
                  <a:t>KSpar</a:t>
                </a:r>
                <a:endParaRPr lang="en-US" sz="1400" b="1" dirty="0"/>
              </a:p>
            </p:txBody>
          </p:sp>
          <p:sp>
            <p:nvSpPr>
              <p:cNvPr id="9" name="Oval 8"/>
              <p:cNvSpPr/>
              <p:nvPr/>
            </p:nvSpPr>
            <p:spPr>
              <a:xfrm rot="963925">
                <a:off x="5148064" y="3851756"/>
                <a:ext cx="36004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5436096" y="2815718"/>
                <a:ext cx="72008" cy="1252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005640" y="4835439"/>
                <a:ext cx="322443" cy="8209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6588224" y="4221088"/>
                <a:ext cx="792088" cy="422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79082" y="4545690"/>
                <a:ext cx="1078918" cy="4149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28084" y="5939988"/>
                <a:ext cx="3473708" cy="369332"/>
              </a:xfrm>
              <a:prstGeom prst="rect">
                <a:avLst/>
              </a:prstGeom>
            </p:spPr>
            <p:txBody>
              <a:bodyPr wrap="none">
                <a:spAutoFit/>
              </a:bodyPr>
              <a:lstStyle/>
              <a:p>
                <a:pPr algn="ctr"/>
                <a:r>
                  <a:rPr lang="en-US" b="1" dirty="0"/>
                  <a:t>K/Al versus Na/Al molar ratio plot.</a:t>
                </a:r>
              </a:p>
            </p:txBody>
          </p:sp>
          <p:sp>
            <p:nvSpPr>
              <p:cNvPr id="15" name="TextBox 14"/>
              <p:cNvSpPr txBox="1"/>
              <p:nvPr/>
            </p:nvSpPr>
            <p:spPr>
              <a:xfrm>
                <a:off x="571027" y="1691516"/>
                <a:ext cx="6404125" cy="646331"/>
              </a:xfrm>
              <a:prstGeom prst="rect">
                <a:avLst/>
              </a:prstGeom>
              <a:noFill/>
            </p:spPr>
            <p:txBody>
              <a:bodyPr wrap="none" rtlCol="0">
                <a:spAutoFit/>
              </a:bodyPr>
              <a:lstStyle/>
              <a:p>
                <a:r>
                  <a:rPr lang="en-US" dirty="0" err="1"/>
                  <a:t>Corescan</a:t>
                </a:r>
                <a:r>
                  <a:rPr lang="en-US" dirty="0"/>
                  <a:t> clearly recognizes kaolinite; hard to pick from the assays;</a:t>
                </a:r>
              </a:p>
              <a:p>
                <a:r>
                  <a:rPr lang="en-US" dirty="0" err="1"/>
                  <a:t>Corescan</a:t>
                </a:r>
                <a:r>
                  <a:rPr lang="en-US" dirty="0"/>
                  <a:t> doesn’t clearly pick what is mixed with the kaolinite.</a:t>
                </a:r>
              </a:p>
            </p:txBody>
          </p:sp>
        </p:grpSp>
        <p:cxnSp>
          <p:nvCxnSpPr>
            <p:cNvPr id="18" name="Straight Arrow Connector 17"/>
            <p:cNvCxnSpPr>
              <a:stCxn id="7" idx="2"/>
            </p:cNvCxnSpPr>
            <p:nvPr/>
          </p:nvCxnSpPr>
          <p:spPr>
            <a:xfrm flipH="1">
              <a:off x="5292080" y="3653142"/>
              <a:ext cx="1220697" cy="1504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29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4572000" cy="285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42003"/>
            <a:ext cx="4572000" cy="32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116632"/>
            <a:ext cx="8064897" cy="1846659"/>
          </a:xfrm>
          <a:prstGeom prst="rect">
            <a:avLst/>
          </a:prstGeom>
          <a:noFill/>
        </p:spPr>
        <p:txBody>
          <a:bodyPr wrap="square" rtlCol="0">
            <a:spAutoFit/>
          </a:bodyPr>
          <a:lstStyle/>
          <a:p>
            <a:r>
              <a:rPr lang="en-US" sz="2400" b="1" dirty="0"/>
              <a:t>Porphyry Cu example, Chlorite</a:t>
            </a:r>
          </a:p>
          <a:p>
            <a:r>
              <a:rPr lang="en-US" dirty="0"/>
              <a:t>Cumulative frequency plot of </a:t>
            </a:r>
            <a:r>
              <a:rPr lang="en-US" dirty="0" err="1"/>
              <a:t>Chlorite_pct</a:t>
            </a:r>
            <a:r>
              <a:rPr lang="en-US" dirty="0"/>
              <a:t>.</a:t>
            </a:r>
          </a:p>
          <a:p>
            <a:r>
              <a:rPr lang="en-US" dirty="0"/>
              <a:t>Assay intervals with &gt;10% chlorite assigned to a chlorite zone.</a:t>
            </a:r>
          </a:p>
          <a:p>
            <a:r>
              <a:rPr lang="en-US" dirty="0"/>
              <a:t>How does this compare with assay data?</a:t>
            </a:r>
          </a:p>
          <a:p>
            <a:r>
              <a:rPr lang="en-US" dirty="0"/>
              <a:t>Chlorite is just a hydrolysis reaction; </a:t>
            </a:r>
            <a:r>
              <a:rPr lang="en-US" dirty="0" err="1"/>
              <a:t>Hbl</a:t>
            </a:r>
            <a:r>
              <a:rPr lang="en-US" dirty="0"/>
              <a:t> + water = Chlorite</a:t>
            </a:r>
          </a:p>
          <a:p>
            <a:r>
              <a:rPr lang="en-US" dirty="0"/>
              <a:t>Cannot recognize this from assay data</a:t>
            </a:r>
          </a:p>
        </p:txBody>
      </p:sp>
    </p:spTree>
    <p:extLst>
      <p:ext uri="{BB962C8B-B14F-4D97-AF65-F5344CB8AC3E}">
        <p14:creationId xmlns:p14="http://schemas.microsoft.com/office/powerpoint/2010/main" val="236233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548680"/>
            <a:ext cx="7924800" cy="4308872"/>
          </a:xfrm>
          <a:prstGeom prst="rect">
            <a:avLst/>
          </a:prstGeom>
          <a:noFill/>
        </p:spPr>
        <p:txBody>
          <a:bodyPr wrap="square" rtlCol="0">
            <a:spAutoFit/>
          </a:bodyPr>
          <a:lstStyle/>
          <a:p>
            <a:r>
              <a:rPr lang="en-US" sz="3600" b="1" dirty="0"/>
              <a:t>Suggestions for using </a:t>
            </a:r>
            <a:r>
              <a:rPr lang="en-US" sz="3600" b="1" dirty="0" err="1"/>
              <a:t>Corescan</a:t>
            </a:r>
            <a:r>
              <a:rPr lang="en-US" sz="3600" b="1" dirty="0"/>
              <a:t> Data</a:t>
            </a:r>
          </a:p>
          <a:p>
            <a:endParaRPr lang="en-US" b="1" dirty="0"/>
          </a:p>
          <a:p>
            <a:pPr marL="285750" indent="-285750">
              <a:buFont typeface="Arial" panose="020B0604020202020204" pitchFamily="34" charset="0"/>
              <a:buChar char="•"/>
            </a:pPr>
            <a:r>
              <a:rPr lang="en-US" dirty="0"/>
              <a:t>Primary objective is to make 2D maps and 3D models of mineralogy and chemistry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Corescan</a:t>
            </a:r>
            <a:r>
              <a:rPr lang="en-US" dirty="0"/>
              <a:t> identifies mineralogy in core at 0.5 by 0.5mm resolution.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Results are tabulated as mineral picks composited to assay intervals; becomes essentially a point counting tool, with textural images as a bonus.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a:t>
            </a:r>
            <a:r>
              <a:rPr lang="en-US" i="1" dirty="0"/>
              <a:t>could</a:t>
            </a:r>
            <a:r>
              <a:rPr lang="en-US" dirty="0"/>
              <a:t> use numeric point counts to model distribution of each mineral, but…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b="1" dirty="0"/>
              <a:t>The first objective should be to make a simplified 3D mineralogy model</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941168"/>
            <a:ext cx="5400000" cy="141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4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9139"/>
            <a:ext cx="4572000" cy="285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116632"/>
            <a:ext cx="8064897" cy="1292662"/>
          </a:xfrm>
          <a:prstGeom prst="rect">
            <a:avLst/>
          </a:prstGeom>
          <a:noFill/>
        </p:spPr>
        <p:txBody>
          <a:bodyPr wrap="square" rtlCol="0">
            <a:spAutoFit/>
          </a:bodyPr>
          <a:lstStyle/>
          <a:p>
            <a:r>
              <a:rPr lang="en-US" sz="2400" b="1" dirty="0"/>
              <a:t>Porphyry Cu example, Montmorillonite</a:t>
            </a:r>
          </a:p>
          <a:p>
            <a:r>
              <a:rPr lang="en-US" dirty="0"/>
              <a:t>Cumulative frequency plot of </a:t>
            </a:r>
            <a:r>
              <a:rPr lang="en-US" dirty="0" err="1"/>
              <a:t>Montmorillonite_pct</a:t>
            </a:r>
            <a:r>
              <a:rPr lang="en-US" dirty="0"/>
              <a:t>.</a:t>
            </a:r>
          </a:p>
          <a:p>
            <a:r>
              <a:rPr lang="en-US" dirty="0"/>
              <a:t>Assay intervals with &gt;20% montmorillonite assigned to a </a:t>
            </a:r>
            <a:r>
              <a:rPr lang="en-US" dirty="0" err="1"/>
              <a:t>semctite</a:t>
            </a:r>
            <a:r>
              <a:rPr lang="en-US" dirty="0"/>
              <a:t> zone.</a:t>
            </a:r>
          </a:p>
          <a:p>
            <a:r>
              <a:rPr lang="en-US" dirty="0"/>
              <a:t>How does this compare with assay data?</a:t>
            </a:r>
          </a:p>
        </p:txBody>
      </p:sp>
      <p:grpSp>
        <p:nvGrpSpPr>
          <p:cNvPr id="20" name="Group 19"/>
          <p:cNvGrpSpPr/>
          <p:nvPr/>
        </p:nvGrpSpPr>
        <p:grpSpPr>
          <a:xfrm>
            <a:off x="571027" y="1725682"/>
            <a:ext cx="8572973" cy="4890323"/>
            <a:chOff x="571027" y="1725682"/>
            <a:chExt cx="8572973" cy="4890323"/>
          </a:xfrm>
        </p:grpSpPr>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31742"/>
              <a:ext cx="4572000" cy="32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098498" y="4017337"/>
              <a:ext cx="1826640" cy="523220"/>
            </a:xfrm>
            <a:prstGeom prst="rect">
              <a:avLst/>
            </a:prstGeom>
            <a:noFill/>
          </p:spPr>
          <p:txBody>
            <a:bodyPr wrap="square" rtlCol="0">
              <a:spAutoFit/>
            </a:bodyPr>
            <a:lstStyle/>
            <a:p>
              <a:r>
                <a:rPr lang="en-US" sz="1400" b="1" dirty="0" err="1"/>
                <a:t>Smectite</a:t>
              </a:r>
              <a:r>
                <a:rPr lang="en-US" sz="1400" b="1" dirty="0"/>
                <a:t> dusting in weakly altered rock</a:t>
              </a:r>
            </a:p>
          </p:txBody>
        </p:sp>
        <p:sp>
          <p:nvSpPr>
            <p:cNvPr id="11" name="TextBox 10"/>
            <p:cNvSpPr txBox="1"/>
            <p:nvPr/>
          </p:nvSpPr>
          <p:spPr>
            <a:xfrm>
              <a:off x="4617124" y="2644712"/>
              <a:ext cx="2490490" cy="307777"/>
            </a:xfrm>
            <a:prstGeom prst="rect">
              <a:avLst/>
            </a:prstGeom>
            <a:noFill/>
          </p:spPr>
          <p:txBody>
            <a:bodyPr wrap="none" rtlCol="0">
              <a:spAutoFit/>
            </a:bodyPr>
            <a:lstStyle/>
            <a:p>
              <a:r>
                <a:rPr lang="en-US" sz="1400" b="1" dirty="0"/>
                <a:t>Unlikely to be Montmorillonite</a:t>
              </a:r>
            </a:p>
          </p:txBody>
        </p:sp>
        <p:sp>
          <p:nvSpPr>
            <p:cNvPr id="15" name="Oval 14"/>
            <p:cNvSpPr/>
            <p:nvPr/>
          </p:nvSpPr>
          <p:spPr>
            <a:xfrm>
              <a:off x="5005640" y="4751935"/>
              <a:ext cx="322443" cy="6932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6711570" y="4540557"/>
              <a:ext cx="792088" cy="422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012160" y="4865159"/>
              <a:ext cx="845840" cy="4149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61644" y="6246673"/>
              <a:ext cx="3473708" cy="369332"/>
            </a:xfrm>
            <a:prstGeom prst="rect">
              <a:avLst/>
            </a:prstGeom>
          </p:spPr>
          <p:txBody>
            <a:bodyPr wrap="none">
              <a:spAutoFit/>
            </a:bodyPr>
            <a:lstStyle/>
            <a:p>
              <a:pPr algn="ctr"/>
              <a:r>
                <a:rPr lang="en-US" b="1" dirty="0"/>
                <a:t>K/Al versus Na/Al molar ratio plot.</a:t>
              </a:r>
            </a:p>
          </p:txBody>
        </p:sp>
        <p:sp>
          <p:nvSpPr>
            <p:cNvPr id="19" name="TextBox 18"/>
            <p:cNvSpPr txBox="1"/>
            <p:nvPr/>
          </p:nvSpPr>
          <p:spPr>
            <a:xfrm>
              <a:off x="571027" y="1725682"/>
              <a:ext cx="7953972" cy="923330"/>
            </a:xfrm>
            <a:prstGeom prst="rect">
              <a:avLst/>
            </a:prstGeom>
            <a:noFill/>
          </p:spPr>
          <p:txBody>
            <a:bodyPr wrap="none" rtlCol="0">
              <a:spAutoFit/>
            </a:bodyPr>
            <a:lstStyle/>
            <a:p>
              <a:r>
                <a:rPr lang="en-US" dirty="0"/>
                <a:t>Large group of </a:t>
              </a:r>
              <a:r>
                <a:rPr lang="en-US" dirty="0" err="1"/>
                <a:t>smectites</a:t>
              </a:r>
              <a:r>
                <a:rPr lang="en-US" dirty="0"/>
                <a:t> in rocks with no Na and no Ca??</a:t>
              </a:r>
            </a:p>
            <a:p>
              <a:r>
                <a:rPr lang="en-US" dirty="0" err="1"/>
                <a:t>Smectites</a:t>
              </a:r>
              <a:r>
                <a:rPr lang="en-US" dirty="0"/>
                <a:t> consistently overestimated; difficult to differentiate clays and white mica</a:t>
              </a:r>
            </a:p>
            <a:p>
              <a:r>
                <a:rPr lang="en-US" dirty="0"/>
                <a:t>Can’t be picked from chemistry.</a:t>
              </a:r>
            </a:p>
          </p:txBody>
        </p:sp>
        <p:cxnSp>
          <p:nvCxnSpPr>
            <p:cNvPr id="8" name="Straight Arrow Connector 7"/>
            <p:cNvCxnSpPr>
              <a:stCxn id="11" idx="2"/>
            </p:cNvCxnSpPr>
            <p:nvPr/>
          </p:nvCxnSpPr>
          <p:spPr>
            <a:xfrm flipH="1">
              <a:off x="5166861" y="2952489"/>
              <a:ext cx="695508" cy="20108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328083" y="4963313"/>
              <a:ext cx="845840" cy="4149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999996" y="3469382"/>
              <a:ext cx="1423147" cy="307777"/>
            </a:xfrm>
            <a:prstGeom prst="rect">
              <a:avLst/>
            </a:prstGeom>
            <a:noFill/>
          </p:spPr>
          <p:txBody>
            <a:bodyPr wrap="none" rtlCol="0">
              <a:spAutoFit/>
            </a:bodyPr>
            <a:lstStyle/>
            <a:p>
              <a:r>
                <a:rPr lang="en-US" sz="1400" b="1" dirty="0"/>
                <a:t>Montmorillonite</a:t>
              </a:r>
            </a:p>
          </p:txBody>
        </p:sp>
        <p:cxnSp>
          <p:nvCxnSpPr>
            <p:cNvPr id="23" name="Straight Arrow Connector 22"/>
            <p:cNvCxnSpPr/>
            <p:nvPr/>
          </p:nvCxnSpPr>
          <p:spPr>
            <a:xfrm flipH="1">
              <a:off x="5716598" y="3789040"/>
              <a:ext cx="765213" cy="13817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65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08" y="1408019"/>
            <a:ext cx="67437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53343" y="2374248"/>
            <a:ext cx="1123950" cy="197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 y="2390"/>
            <a:ext cx="12192000" cy="665820"/>
          </a:xfrm>
          <a:prstGeom prst="rect">
            <a:avLst/>
          </a:prstGeom>
        </p:spPr>
        <p:txBody>
          <a:bodyPr/>
          <a:lstStyle>
            <a:lvl1pPr algn="ctr" rtl="0" eaLnBrk="0" fontAlgn="base" hangingPunct="0">
              <a:spcBef>
                <a:spcPct val="0"/>
              </a:spcBef>
              <a:spcAft>
                <a:spcPct val="0"/>
              </a:spcAft>
              <a:defRPr sz="3600" b="1" kern="1200">
                <a:solidFill>
                  <a:srgbClr val="0000FF"/>
                </a:solidFill>
                <a:latin typeface="+mj-lt"/>
                <a:ea typeface="+mj-ea"/>
                <a:cs typeface="+mj-cs"/>
              </a:defRPr>
            </a:lvl1pPr>
            <a:lvl2pPr algn="ctr" rtl="0" eaLnBrk="0" fontAlgn="base" hangingPunct="0">
              <a:spcBef>
                <a:spcPct val="0"/>
              </a:spcBef>
              <a:spcAft>
                <a:spcPct val="0"/>
              </a:spcAft>
              <a:defRPr sz="3600" b="1">
                <a:solidFill>
                  <a:srgbClr val="0000FF"/>
                </a:solidFill>
                <a:latin typeface="Tahoma" pitchFamily="34" charset="0"/>
              </a:defRPr>
            </a:lvl2pPr>
            <a:lvl3pPr algn="ctr" rtl="0" eaLnBrk="0" fontAlgn="base" hangingPunct="0">
              <a:spcBef>
                <a:spcPct val="0"/>
              </a:spcBef>
              <a:spcAft>
                <a:spcPct val="0"/>
              </a:spcAft>
              <a:defRPr sz="3600" b="1">
                <a:solidFill>
                  <a:srgbClr val="0000FF"/>
                </a:solidFill>
                <a:latin typeface="Tahoma" pitchFamily="34" charset="0"/>
              </a:defRPr>
            </a:lvl3pPr>
            <a:lvl4pPr algn="ctr" rtl="0" eaLnBrk="0" fontAlgn="base" hangingPunct="0">
              <a:spcBef>
                <a:spcPct val="0"/>
              </a:spcBef>
              <a:spcAft>
                <a:spcPct val="0"/>
              </a:spcAft>
              <a:defRPr sz="3600" b="1">
                <a:solidFill>
                  <a:srgbClr val="0000FF"/>
                </a:solidFill>
                <a:latin typeface="Tahoma" pitchFamily="34" charset="0"/>
              </a:defRPr>
            </a:lvl4pPr>
            <a:lvl5pPr algn="ctr" rtl="0" eaLnBrk="0" fontAlgn="base" hangingPunct="0">
              <a:spcBef>
                <a:spcPct val="0"/>
              </a:spcBef>
              <a:spcAft>
                <a:spcPct val="0"/>
              </a:spcAft>
              <a:defRPr sz="3600" b="1">
                <a:solidFill>
                  <a:srgbClr val="0000FF"/>
                </a:solidFill>
                <a:latin typeface="Tahoma" pitchFamily="34" charset="0"/>
              </a:defRPr>
            </a:lvl5pPr>
            <a:lvl6pPr marL="457200" algn="ctr" rtl="0" fontAlgn="base">
              <a:spcBef>
                <a:spcPct val="0"/>
              </a:spcBef>
              <a:spcAft>
                <a:spcPct val="0"/>
              </a:spcAft>
              <a:defRPr sz="3600" b="1">
                <a:solidFill>
                  <a:srgbClr val="0000FF"/>
                </a:solidFill>
                <a:latin typeface="Tahoma" pitchFamily="34" charset="0"/>
              </a:defRPr>
            </a:lvl6pPr>
            <a:lvl7pPr marL="914400" algn="ctr" rtl="0" fontAlgn="base">
              <a:spcBef>
                <a:spcPct val="0"/>
              </a:spcBef>
              <a:spcAft>
                <a:spcPct val="0"/>
              </a:spcAft>
              <a:defRPr sz="3600" b="1">
                <a:solidFill>
                  <a:srgbClr val="0000FF"/>
                </a:solidFill>
                <a:latin typeface="Tahoma" pitchFamily="34" charset="0"/>
              </a:defRPr>
            </a:lvl7pPr>
            <a:lvl8pPr marL="1371600" algn="ctr" rtl="0" fontAlgn="base">
              <a:spcBef>
                <a:spcPct val="0"/>
              </a:spcBef>
              <a:spcAft>
                <a:spcPct val="0"/>
              </a:spcAft>
              <a:defRPr sz="3600" b="1">
                <a:solidFill>
                  <a:srgbClr val="0000FF"/>
                </a:solidFill>
                <a:latin typeface="Tahoma" pitchFamily="34" charset="0"/>
              </a:defRPr>
            </a:lvl8pPr>
            <a:lvl9pPr marL="1828800" algn="ctr" rtl="0" fontAlgn="base">
              <a:spcBef>
                <a:spcPct val="0"/>
              </a:spcBef>
              <a:spcAft>
                <a:spcPct val="0"/>
              </a:spcAft>
              <a:defRPr sz="3600" b="1">
                <a:solidFill>
                  <a:srgbClr val="0000FF"/>
                </a:solidFill>
                <a:latin typeface="Tahoma" pitchFamily="34" charset="0"/>
              </a:defRPr>
            </a:lvl9pPr>
          </a:lstStyle>
          <a:p>
            <a:pPr>
              <a:defRPr/>
            </a:pPr>
            <a:endParaRPr lang="en-AU" sz="3200" dirty="0">
              <a:solidFill>
                <a:srgbClr val="000000"/>
              </a:solidFill>
              <a:latin typeface="Calibri" pitchFamily="34" charset="0"/>
              <a:cs typeface="Calibri" pitchFamily="34" charset="0"/>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63684" y="3108103"/>
            <a:ext cx="5400000" cy="110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39552" y="116632"/>
            <a:ext cx="8064897" cy="830997"/>
          </a:xfrm>
          <a:prstGeom prst="rect">
            <a:avLst/>
          </a:prstGeom>
          <a:noFill/>
        </p:spPr>
        <p:txBody>
          <a:bodyPr wrap="square" rtlCol="0">
            <a:spAutoFit/>
          </a:bodyPr>
          <a:lstStyle/>
          <a:p>
            <a:pPr algn="ctr" eaLnBrk="0" hangingPunct="0"/>
            <a:r>
              <a:rPr lang="en-AU" sz="2400" b="1" dirty="0" err="1"/>
              <a:t>Corescan</a:t>
            </a:r>
            <a:r>
              <a:rPr lang="en-AU" sz="2400" b="1" dirty="0"/>
              <a:t> composited to assay intervals; </a:t>
            </a:r>
            <a:r>
              <a:rPr lang="en-AU" sz="2400" b="1" dirty="0" err="1"/>
              <a:t>geochem</a:t>
            </a:r>
            <a:r>
              <a:rPr lang="en-AU" sz="2400" b="1" dirty="0"/>
              <a:t> plots coloured by </a:t>
            </a:r>
            <a:r>
              <a:rPr lang="en-AU" sz="2400" b="1" dirty="0" err="1"/>
              <a:t>Corescan</a:t>
            </a:r>
            <a:r>
              <a:rPr lang="en-AU" sz="2400" b="1" dirty="0"/>
              <a:t> mineralogy</a:t>
            </a:r>
            <a:endParaRPr lang="en-US" sz="2400" b="1" dirty="0">
              <a:effectLst/>
            </a:endParaRPr>
          </a:p>
        </p:txBody>
      </p:sp>
    </p:spTree>
    <p:extLst>
      <p:ext uri="{BB962C8B-B14F-4D97-AF65-F5344CB8AC3E}">
        <p14:creationId xmlns:p14="http://schemas.microsoft.com/office/powerpoint/2010/main" val="179367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87" y="1156167"/>
            <a:ext cx="65722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16849" y="1271589"/>
            <a:ext cx="1123950" cy="197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511889" y="3293369"/>
            <a:ext cx="5400000" cy="108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39552" y="116632"/>
            <a:ext cx="8064897" cy="830997"/>
          </a:xfrm>
          <a:prstGeom prst="rect">
            <a:avLst/>
          </a:prstGeom>
          <a:noFill/>
        </p:spPr>
        <p:txBody>
          <a:bodyPr wrap="square" rtlCol="0">
            <a:spAutoFit/>
          </a:bodyPr>
          <a:lstStyle/>
          <a:p>
            <a:pPr algn="ctr" eaLnBrk="0" hangingPunct="0"/>
            <a:r>
              <a:rPr lang="en-AU" sz="2400" b="1" dirty="0" err="1"/>
              <a:t>Corescan</a:t>
            </a:r>
            <a:r>
              <a:rPr lang="en-AU" sz="2400" b="1" dirty="0"/>
              <a:t> composited to assay intervals; </a:t>
            </a:r>
            <a:r>
              <a:rPr lang="en-AU" sz="2400" b="1" dirty="0" err="1"/>
              <a:t>geochem</a:t>
            </a:r>
            <a:r>
              <a:rPr lang="en-AU" sz="2400" b="1" dirty="0"/>
              <a:t> plots coloured by </a:t>
            </a:r>
            <a:r>
              <a:rPr lang="en-AU" sz="2400" b="1" dirty="0" err="1"/>
              <a:t>Corescan</a:t>
            </a:r>
            <a:r>
              <a:rPr lang="en-AU" sz="2400" b="1" dirty="0"/>
              <a:t> mineralogy</a:t>
            </a:r>
            <a:endParaRPr lang="en-US" sz="2400" b="1" dirty="0">
              <a:effectLst/>
            </a:endParaRPr>
          </a:p>
        </p:txBody>
      </p:sp>
    </p:spTree>
    <p:extLst>
      <p:ext uri="{BB962C8B-B14F-4D97-AF65-F5344CB8AC3E}">
        <p14:creationId xmlns:p14="http://schemas.microsoft.com/office/powerpoint/2010/main" val="1252472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44" y="1003767"/>
            <a:ext cx="656272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878047" y="1361236"/>
            <a:ext cx="1123950" cy="197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498062" y="3058530"/>
            <a:ext cx="5400000" cy="149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bwMode="auto">
          <a:xfrm>
            <a:off x="3935506" y="1488141"/>
            <a:ext cx="188259" cy="4213412"/>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Straight Connector 7"/>
          <p:cNvCxnSpPr/>
          <p:nvPr/>
        </p:nvCxnSpPr>
        <p:spPr bwMode="auto">
          <a:xfrm flipH="1">
            <a:off x="4123765" y="3334872"/>
            <a:ext cx="995082" cy="2366681"/>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Freeform 8"/>
          <p:cNvSpPr/>
          <p:nvPr/>
        </p:nvSpPr>
        <p:spPr bwMode="auto">
          <a:xfrm>
            <a:off x="2590800" y="3621741"/>
            <a:ext cx="1506071" cy="2034988"/>
          </a:xfrm>
          <a:custGeom>
            <a:avLst/>
            <a:gdLst>
              <a:gd name="connsiteX0" fmla="*/ 0 w 1506071"/>
              <a:gd name="connsiteY0" fmla="*/ 0 h 2034988"/>
              <a:gd name="connsiteX1" fmla="*/ 331694 w 1506071"/>
              <a:gd name="connsiteY1" fmla="*/ 259977 h 2034988"/>
              <a:gd name="connsiteX2" fmla="*/ 573741 w 1506071"/>
              <a:gd name="connsiteY2" fmla="*/ 484094 h 2034988"/>
              <a:gd name="connsiteX3" fmla="*/ 869576 w 1506071"/>
              <a:gd name="connsiteY3" fmla="*/ 815788 h 2034988"/>
              <a:gd name="connsiteX4" fmla="*/ 1120588 w 1506071"/>
              <a:gd name="connsiteY4" fmla="*/ 1102659 h 2034988"/>
              <a:gd name="connsiteX5" fmla="*/ 1299882 w 1506071"/>
              <a:gd name="connsiteY5" fmla="*/ 1443318 h 2034988"/>
              <a:gd name="connsiteX6" fmla="*/ 1425388 w 1506071"/>
              <a:gd name="connsiteY6" fmla="*/ 1837765 h 2034988"/>
              <a:gd name="connsiteX7" fmla="*/ 1506071 w 1506071"/>
              <a:gd name="connsiteY7" fmla="*/ 2034988 h 20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6071" h="2034988">
                <a:moveTo>
                  <a:pt x="0" y="0"/>
                </a:moveTo>
                <a:cubicBezTo>
                  <a:pt x="118035" y="89647"/>
                  <a:pt x="236071" y="179295"/>
                  <a:pt x="331694" y="259977"/>
                </a:cubicBezTo>
                <a:cubicBezTo>
                  <a:pt x="427317" y="340659"/>
                  <a:pt x="484094" y="391459"/>
                  <a:pt x="573741" y="484094"/>
                </a:cubicBezTo>
                <a:cubicBezTo>
                  <a:pt x="663388" y="576729"/>
                  <a:pt x="778435" y="712694"/>
                  <a:pt x="869576" y="815788"/>
                </a:cubicBezTo>
                <a:cubicBezTo>
                  <a:pt x="960717" y="918882"/>
                  <a:pt x="1048870" y="998071"/>
                  <a:pt x="1120588" y="1102659"/>
                </a:cubicBezTo>
                <a:cubicBezTo>
                  <a:pt x="1192306" y="1207247"/>
                  <a:pt x="1249082" y="1320800"/>
                  <a:pt x="1299882" y="1443318"/>
                </a:cubicBezTo>
                <a:cubicBezTo>
                  <a:pt x="1350682" y="1565836"/>
                  <a:pt x="1391023" y="1739153"/>
                  <a:pt x="1425388" y="1837765"/>
                </a:cubicBezTo>
                <a:cubicBezTo>
                  <a:pt x="1459753" y="1936377"/>
                  <a:pt x="1482912" y="1985682"/>
                  <a:pt x="1506071" y="2034988"/>
                </a:cubicBezTo>
              </a:path>
            </a:pathLst>
          </a:cu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10" name="TextBox 9"/>
          <p:cNvSpPr txBox="1"/>
          <p:nvPr/>
        </p:nvSpPr>
        <p:spPr>
          <a:xfrm>
            <a:off x="539552" y="116632"/>
            <a:ext cx="8064897" cy="830997"/>
          </a:xfrm>
          <a:prstGeom prst="rect">
            <a:avLst/>
          </a:prstGeom>
          <a:noFill/>
        </p:spPr>
        <p:txBody>
          <a:bodyPr wrap="square" rtlCol="0">
            <a:spAutoFit/>
          </a:bodyPr>
          <a:lstStyle/>
          <a:p>
            <a:pPr algn="ctr" eaLnBrk="0" hangingPunct="0"/>
            <a:r>
              <a:rPr lang="en-AU" sz="2400" b="1" dirty="0" err="1"/>
              <a:t>Corescan</a:t>
            </a:r>
            <a:r>
              <a:rPr lang="en-AU" sz="2400" b="1" dirty="0"/>
              <a:t> composited to assay intervals; </a:t>
            </a:r>
            <a:r>
              <a:rPr lang="en-AU" sz="2400" b="1" dirty="0" err="1"/>
              <a:t>geochem</a:t>
            </a:r>
            <a:r>
              <a:rPr lang="en-AU" sz="2400" b="1" dirty="0"/>
              <a:t> plots coloured by </a:t>
            </a:r>
            <a:r>
              <a:rPr lang="en-AU" sz="2400" b="1" dirty="0" err="1"/>
              <a:t>Corescan</a:t>
            </a:r>
            <a:r>
              <a:rPr lang="en-AU" sz="2400" b="1" dirty="0"/>
              <a:t> mineralogy</a:t>
            </a:r>
            <a:endParaRPr lang="en-US" sz="2400" b="1" dirty="0">
              <a:effectLst/>
            </a:endParaRPr>
          </a:p>
        </p:txBody>
      </p:sp>
    </p:spTree>
    <p:extLst>
      <p:ext uri="{BB962C8B-B14F-4D97-AF65-F5344CB8AC3E}">
        <p14:creationId xmlns:p14="http://schemas.microsoft.com/office/powerpoint/2010/main" val="3003457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18" y="1856310"/>
            <a:ext cx="6660000" cy="448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76376" y="1890154"/>
            <a:ext cx="1123950" cy="197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458474" y="3262606"/>
            <a:ext cx="5400000" cy="141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9552" y="116632"/>
            <a:ext cx="8064897" cy="830997"/>
          </a:xfrm>
          <a:prstGeom prst="rect">
            <a:avLst/>
          </a:prstGeom>
          <a:noFill/>
        </p:spPr>
        <p:txBody>
          <a:bodyPr wrap="square" rtlCol="0">
            <a:spAutoFit/>
          </a:bodyPr>
          <a:lstStyle/>
          <a:p>
            <a:pPr algn="ctr" eaLnBrk="0" hangingPunct="0"/>
            <a:r>
              <a:rPr lang="en-AU" sz="2400" b="1" dirty="0" err="1"/>
              <a:t>Corescan</a:t>
            </a:r>
            <a:r>
              <a:rPr lang="en-AU" sz="2400" b="1" dirty="0"/>
              <a:t> composited to assay intervals; </a:t>
            </a:r>
            <a:r>
              <a:rPr lang="en-AU" sz="2400" b="1" dirty="0" err="1"/>
              <a:t>geochem</a:t>
            </a:r>
            <a:r>
              <a:rPr lang="en-AU" sz="2400" b="1" dirty="0"/>
              <a:t> plots coloured by </a:t>
            </a:r>
            <a:r>
              <a:rPr lang="en-AU" sz="2400" b="1" dirty="0" err="1"/>
              <a:t>Corescan</a:t>
            </a:r>
            <a:r>
              <a:rPr lang="en-AU" sz="2400" b="1" dirty="0"/>
              <a:t> mineralogy</a:t>
            </a:r>
            <a:endParaRPr lang="en-US" sz="2400" b="1" dirty="0">
              <a:effectLst/>
            </a:endParaRPr>
          </a:p>
        </p:txBody>
      </p:sp>
    </p:spTree>
    <p:extLst>
      <p:ext uri="{BB962C8B-B14F-4D97-AF65-F5344CB8AC3E}">
        <p14:creationId xmlns:p14="http://schemas.microsoft.com/office/powerpoint/2010/main" val="2575982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365250"/>
            <a:ext cx="6134100" cy="4127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39552" y="116632"/>
            <a:ext cx="8064897" cy="830997"/>
          </a:xfrm>
          <a:prstGeom prst="rect">
            <a:avLst/>
          </a:prstGeom>
          <a:noFill/>
        </p:spPr>
        <p:txBody>
          <a:bodyPr wrap="square" rtlCol="0">
            <a:spAutoFit/>
          </a:bodyPr>
          <a:lstStyle/>
          <a:p>
            <a:pPr algn="ctr" eaLnBrk="0" hangingPunct="0"/>
            <a:r>
              <a:rPr lang="en-AU" sz="2400" b="1" dirty="0"/>
              <a:t>Leapfrog has good algorithms for converting mineralogy categories into 3D models.</a:t>
            </a:r>
            <a:endParaRPr lang="en-US" sz="2400" b="1" dirty="0">
              <a:effectLst/>
            </a:endParaRPr>
          </a:p>
        </p:txBody>
      </p:sp>
    </p:spTree>
    <p:extLst>
      <p:ext uri="{BB962C8B-B14F-4D97-AF65-F5344CB8AC3E}">
        <p14:creationId xmlns:p14="http://schemas.microsoft.com/office/powerpoint/2010/main" val="336139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609600"/>
            <a:ext cx="7924800" cy="4801314"/>
          </a:xfrm>
          <a:prstGeom prst="rect">
            <a:avLst/>
          </a:prstGeom>
          <a:noFill/>
        </p:spPr>
        <p:txBody>
          <a:bodyPr wrap="square" rtlCol="0">
            <a:spAutoFit/>
          </a:bodyPr>
          <a:lstStyle/>
          <a:p>
            <a:r>
              <a:rPr lang="en-US" sz="3600" b="1" dirty="0"/>
              <a:t>Conclusions</a:t>
            </a:r>
          </a:p>
          <a:p>
            <a:endParaRPr lang="en-US" b="1" dirty="0"/>
          </a:p>
          <a:p>
            <a:pPr marL="285750" indent="-285750">
              <a:buFont typeface="Arial" panose="020B0604020202020204" pitchFamily="34" charset="0"/>
              <a:buChar char="•"/>
            </a:pPr>
            <a:r>
              <a:rPr lang="en-US" dirty="0"/>
              <a:t>There are easy workflows that can summarize </a:t>
            </a:r>
            <a:r>
              <a:rPr lang="en-US" dirty="0" err="1"/>
              <a:t>Corescan</a:t>
            </a:r>
            <a:r>
              <a:rPr lang="en-US" dirty="0"/>
              <a:t> data to make simplified alteration models very rapidly.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Categorized interval data is an ideal format for making 3D models in Leapfrog.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Corescan</a:t>
            </a:r>
            <a:r>
              <a:rPr lang="en-US" dirty="0"/>
              <a:t> maps clay mineralogy that many (most) geologists will never pick visually. It maps clay mineralogy that cannot be interpreted  from whole rock assays.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Whole rock assay data fills in the mineral components that are </a:t>
            </a:r>
            <a:r>
              <a:rPr lang="en-US" dirty="0" err="1"/>
              <a:t>aspectral</a:t>
            </a:r>
            <a:r>
              <a:rPr lang="en-US" dirty="0"/>
              <a:t>, </a:t>
            </a:r>
            <a:r>
              <a:rPr lang="en-US" dirty="0" err="1"/>
              <a:t>eg</a:t>
            </a:r>
            <a:r>
              <a:rPr lang="en-US" dirty="0"/>
              <a:t> feldspars.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need integrated </a:t>
            </a:r>
            <a:r>
              <a:rPr lang="en-US" dirty="0" err="1"/>
              <a:t>Corescan</a:t>
            </a:r>
            <a:r>
              <a:rPr lang="en-US" dirty="0"/>
              <a:t> and whole rock </a:t>
            </a:r>
            <a:r>
              <a:rPr lang="en-US" dirty="0" err="1"/>
              <a:t>geochem</a:t>
            </a:r>
            <a:r>
              <a:rPr lang="en-US" dirty="0"/>
              <a:t> to calculate quantitative mineralogy.</a:t>
            </a:r>
          </a:p>
        </p:txBody>
      </p:sp>
    </p:spTree>
    <p:extLst>
      <p:ext uri="{BB962C8B-B14F-4D97-AF65-F5344CB8AC3E}">
        <p14:creationId xmlns:p14="http://schemas.microsoft.com/office/powerpoint/2010/main" val="127137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ata\Porphyry Deposits\Butte\Photos\P101003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25810" y="3016733"/>
            <a:ext cx="5760000" cy="29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6528376"/>
            <a:ext cx="3341620" cy="276999"/>
          </a:xfrm>
          <a:prstGeom prst="rect">
            <a:avLst/>
          </a:prstGeom>
          <a:noFill/>
        </p:spPr>
        <p:txBody>
          <a:bodyPr wrap="none" rtlCol="0">
            <a:spAutoFit/>
          </a:bodyPr>
          <a:lstStyle/>
          <a:p>
            <a:r>
              <a:rPr lang="en-US" sz="1200" dirty="0"/>
              <a:t>Butte, Montana; </a:t>
            </a:r>
            <a:r>
              <a:rPr lang="en-US" sz="1200" dirty="0" err="1"/>
              <a:t>potassic</a:t>
            </a:r>
            <a:r>
              <a:rPr lang="en-US" sz="1200" dirty="0"/>
              <a:t>, phyllic, argillic alteration</a:t>
            </a:r>
          </a:p>
        </p:txBody>
      </p:sp>
      <p:sp>
        <p:nvSpPr>
          <p:cNvPr id="6" name="TextBox 5"/>
          <p:cNvSpPr txBox="1"/>
          <p:nvPr/>
        </p:nvSpPr>
        <p:spPr>
          <a:xfrm>
            <a:off x="4505810" y="2182317"/>
            <a:ext cx="4502002" cy="369332"/>
          </a:xfrm>
          <a:prstGeom prst="rect">
            <a:avLst/>
          </a:prstGeom>
          <a:noFill/>
        </p:spPr>
        <p:txBody>
          <a:bodyPr wrap="none" rtlCol="0">
            <a:spAutoFit/>
          </a:bodyPr>
          <a:lstStyle/>
          <a:p>
            <a:r>
              <a:rPr lang="en-US" dirty="0"/>
              <a:t>Biotite + CCP replacing hornblende ~ 400</a:t>
            </a:r>
            <a:r>
              <a:rPr lang="en-US" baseline="30000" dirty="0"/>
              <a:t>o</a:t>
            </a:r>
          </a:p>
        </p:txBody>
      </p:sp>
      <p:cxnSp>
        <p:nvCxnSpPr>
          <p:cNvPr id="7" name="Straight Arrow Connector 6"/>
          <p:cNvCxnSpPr/>
          <p:nvPr/>
        </p:nvCxnSpPr>
        <p:spPr bwMode="auto">
          <a:xfrm flipH="1">
            <a:off x="5292080" y="2632154"/>
            <a:ext cx="1355463" cy="1873624"/>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Box 7"/>
          <p:cNvSpPr txBox="1"/>
          <p:nvPr/>
        </p:nvSpPr>
        <p:spPr>
          <a:xfrm>
            <a:off x="611560" y="1844824"/>
            <a:ext cx="3100902" cy="923330"/>
          </a:xfrm>
          <a:prstGeom prst="rect">
            <a:avLst/>
          </a:prstGeom>
          <a:noFill/>
        </p:spPr>
        <p:txBody>
          <a:bodyPr wrap="square" rtlCol="0">
            <a:spAutoFit/>
          </a:bodyPr>
          <a:lstStyle/>
          <a:p>
            <a:r>
              <a:rPr lang="en-US" dirty="0"/>
              <a:t>Quartz-</a:t>
            </a:r>
            <a:r>
              <a:rPr lang="en-US" dirty="0" err="1"/>
              <a:t>Py</a:t>
            </a:r>
            <a:r>
              <a:rPr lang="en-US" dirty="0"/>
              <a:t> vein~ 300</a:t>
            </a:r>
            <a:r>
              <a:rPr lang="en-US" baseline="30000" dirty="0"/>
              <a:t>o</a:t>
            </a:r>
          </a:p>
          <a:p>
            <a:r>
              <a:rPr lang="en-US" dirty="0"/>
              <a:t>Muscovite selvage replacing plagioclase and biotite</a:t>
            </a:r>
          </a:p>
        </p:txBody>
      </p:sp>
      <p:cxnSp>
        <p:nvCxnSpPr>
          <p:cNvPr id="9" name="Straight Arrow Connector 8"/>
          <p:cNvCxnSpPr/>
          <p:nvPr/>
        </p:nvCxnSpPr>
        <p:spPr bwMode="auto">
          <a:xfrm>
            <a:off x="2699792" y="2852936"/>
            <a:ext cx="436606" cy="930471"/>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TextBox 9"/>
          <p:cNvSpPr txBox="1"/>
          <p:nvPr/>
        </p:nvSpPr>
        <p:spPr>
          <a:xfrm>
            <a:off x="2274244" y="5992653"/>
            <a:ext cx="3773290" cy="369332"/>
          </a:xfrm>
          <a:prstGeom prst="rect">
            <a:avLst/>
          </a:prstGeom>
          <a:noFill/>
        </p:spPr>
        <p:txBody>
          <a:bodyPr wrap="none" rtlCol="0">
            <a:spAutoFit/>
          </a:bodyPr>
          <a:lstStyle/>
          <a:p>
            <a:r>
              <a:rPr lang="en-US" dirty="0"/>
              <a:t>Montmorillonite replacing plagioclase ~ 200</a:t>
            </a:r>
            <a:r>
              <a:rPr lang="en-US" baseline="30000" dirty="0"/>
              <a:t>o</a:t>
            </a:r>
          </a:p>
        </p:txBody>
      </p:sp>
      <p:cxnSp>
        <p:nvCxnSpPr>
          <p:cNvPr id="11" name="Straight Arrow Connector 10"/>
          <p:cNvCxnSpPr/>
          <p:nvPr/>
        </p:nvCxnSpPr>
        <p:spPr bwMode="auto">
          <a:xfrm flipV="1">
            <a:off x="4383280" y="4990629"/>
            <a:ext cx="132678" cy="1102667"/>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p:cNvSpPr txBox="1"/>
          <p:nvPr/>
        </p:nvSpPr>
        <p:spPr>
          <a:xfrm>
            <a:off x="323527" y="141600"/>
            <a:ext cx="8496945" cy="1631216"/>
          </a:xfrm>
          <a:prstGeom prst="rect">
            <a:avLst/>
          </a:prstGeom>
          <a:noFill/>
        </p:spPr>
        <p:txBody>
          <a:bodyPr wrap="square" rtlCol="0">
            <a:spAutoFit/>
          </a:bodyPr>
          <a:lstStyle/>
          <a:p>
            <a:r>
              <a:rPr lang="en-US" sz="2800" b="1" dirty="0"/>
              <a:t>Prioritizing Mineral Species</a:t>
            </a:r>
          </a:p>
          <a:p>
            <a:r>
              <a:rPr lang="en-US" dirty="0"/>
              <a:t>Porphyry Cu deposit. </a:t>
            </a:r>
            <a:r>
              <a:rPr lang="en-US" dirty="0" err="1"/>
              <a:t>Potassic</a:t>
            </a:r>
            <a:r>
              <a:rPr lang="en-US" dirty="0"/>
              <a:t> alteration, biotite replacing hornblende; partly overprinted by muscovite-pyrite, partly overprinted by </a:t>
            </a:r>
            <a:r>
              <a:rPr lang="en-US" dirty="0" err="1"/>
              <a:t>smectite</a:t>
            </a:r>
            <a:r>
              <a:rPr lang="en-US" dirty="0"/>
              <a:t>. Biotite is NOT the most abundant mineral in this sample. However in a 3D mineralogy model for a porphyry Cu deposit, </a:t>
            </a:r>
            <a:r>
              <a:rPr lang="en-US" b="1" dirty="0"/>
              <a:t>this should be classified as </a:t>
            </a:r>
            <a:r>
              <a:rPr lang="en-US" b="1" dirty="0" err="1"/>
              <a:t>Potassic</a:t>
            </a:r>
            <a:r>
              <a:rPr lang="en-US" b="1" dirty="0"/>
              <a:t> alteration.</a:t>
            </a:r>
          </a:p>
        </p:txBody>
      </p:sp>
    </p:spTree>
    <p:extLst>
      <p:ext uri="{BB962C8B-B14F-4D97-AF65-F5344CB8AC3E}">
        <p14:creationId xmlns:p14="http://schemas.microsoft.com/office/powerpoint/2010/main" val="111273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548680"/>
            <a:ext cx="7924800" cy="3816429"/>
          </a:xfrm>
          <a:prstGeom prst="rect">
            <a:avLst/>
          </a:prstGeom>
          <a:noFill/>
        </p:spPr>
        <p:txBody>
          <a:bodyPr wrap="square" rtlCol="0">
            <a:spAutoFit/>
          </a:bodyPr>
          <a:lstStyle/>
          <a:p>
            <a:r>
              <a:rPr lang="en-US" sz="2800" b="1" dirty="0"/>
              <a:t>This presentation is based on a data set that contains both </a:t>
            </a:r>
            <a:r>
              <a:rPr lang="en-US" sz="2800" b="1" dirty="0" err="1"/>
              <a:t>Corescan</a:t>
            </a:r>
            <a:r>
              <a:rPr lang="en-US" sz="2800" b="1" dirty="0"/>
              <a:t> data and </a:t>
            </a:r>
            <a:r>
              <a:rPr lang="en-US" sz="2800" b="1" dirty="0" err="1"/>
              <a:t>geochem</a:t>
            </a:r>
            <a:r>
              <a:rPr lang="en-US" sz="2800" b="1" dirty="0"/>
              <a:t> assays with a 4 acid digest ICP method.</a:t>
            </a:r>
          </a:p>
          <a:p>
            <a:endParaRPr lang="en-US" b="1" dirty="0"/>
          </a:p>
          <a:p>
            <a:pPr marL="285750" indent="-285750">
              <a:buFont typeface="Arial" panose="020B0604020202020204" pitchFamily="34" charset="0"/>
              <a:buChar char="•"/>
            </a:pPr>
            <a:r>
              <a:rPr lang="en-US" sz="2000" b="1" dirty="0"/>
              <a:t>Compare the mineralogy measured with </a:t>
            </a:r>
            <a:r>
              <a:rPr lang="en-US" sz="2000" b="1" dirty="0" err="1"/>
              <a:t>Corescan</a:t>
            </a:r>
            <a:r>
              <a:rPr lang="en-US" sz="2000" b="1" dirty="0"/>
              <a:t> against the whole rock assays.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Spectral mapping and WR </a:t>
            </a:r>
            <a:r>
              <a:rPr lang="en-US" sz="2000" b="1" dirty="0" err="1"/>
              <a:t>geochem</a:t>
            </a:r>
            <a:r>
              <a:rPr lang="en-US" sz="2000" b="1" dirty="0"/>
              <a:t> both have strengths and weaknesses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Complimentary data sets.</a:t>
            </a:r>
          </a:p>
        </p:txBody>
      </p:sp>
    </p:spTree>
    <p:extLst>
      <p:ext uri="{BB962C8B-B14F-4D97-AF65-F5344CB8AC3E}">
        <p14:creationId xmlns:p14="http://schemas.microsoft.com/office/powerpoint/2010/main" val="112257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1015663"/>
          </a:xfrm>
          <a:prstGeom prst="rect">
            <a:avLst/>
          </a:prstGeom>
          <a:noFill/>
        </p:spPr>
        <p:txBody>
          <a:bodyPr wrap="square" rtlCol="0">
            <a:spAutoFit/>
          </a:bodyPr>
          <a:lstStyle/>
          <a:p>
            <a:pPr algn="ctr"/>
            <a:r>
              <a:rPr lang="en-US" sz="2000" b="1" dirty="0"/>
              <a:t>Whole rock </a:t>
            </a:r>
            <a:r>
              <a:rPr lang="en-US" sz="2000" b="1" dirty="0" err="1"/>
              <a:t>geochem</a:t>
            </a:r>
            <a:r>
              <a:rPr lang="en-US" sz="2000" b="1" dirty="0"/>
              <a:t> plots for mapping mineralogy in Porphyry Cu systems</a:t>
            </a:r>
          </a:p>
          <a:p>
            <a:pPr algn="ctr"/>
            <a:endParaRPr lang="en-US" sz="2000" dirty="0"/>
          </a:p>
          <a:p>
            <a:pPr algn="ctr"/>
            <a:r>
              <a:rPr lang="en-US" sz="2000" b="1" dirty="0"/>
              <a:t>K/Al versus Na/Al molar ratio plot.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16" y="1448519"/>
            <a:ext cx="75057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rot="483549">
            <a:off x="4441422" y="5126850"/>
            <a:ext cx="896471" cy="510988"/>
          </a:xfrm>
          <a:prstGeom prst="ellipse">
            <a:avLst/>
          </a:pr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cxnSp>
        <p:nvCxnSpPr>
          <p:cNvPr id="5" name="Straight Arrow Connector 4"/>
          <p:cNvCxnSpPr/>
          <p:nvPr/>
        </p:nvCxnSpPr>
        <p:spPr bwMode="auto">
          <a:xfrm>
            <a:off x="5113775" y="5382344"/>
            <a:ext cx="1541930" cy="398929"/>
          </a:xfrm>
          <a:prstGeom prst="straightConnector1">
            <a:avLst/>
          </a:prstGeom>
          <a:noFill/>
          <a:ln w="3810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Straight Arrow Connector 5"/>
          <p:cNvCxnSpPr/>
          <p:nvPr/>
        </p:nvCxnSpPr>
        <p:spPr bwMode="auto">
          <a:xfrm flipH="1" flipV="1">
            <a:off x="2101636" y="4857910"/>
            <a:ext cx="2461930" cy="448234"/>
          </a:xfrm>
          <a:prstGeom prst="straightConnector1">
            <a:avLst/>
          </a:prstGeom>
          <a:noFill/>
          <a:ln w="3810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Straight Arrow Connector 6"/>
          <p:cNvCxnSpPr/>
          <p:nvPr/>
        </p:nvCxnSpPr>
        <p:spPr bwMode="auto">
          <a:xfrm flipH="1" flipV="1">
            <a:off x="3598741" y="4302098"/>
            <a:ext cx="1290916" cy="1004046"/>
          </a:xfrm>
          <a:prstGeom prst="straightConnector1">
            <a:avLst/>
          </a:prstGeom>
          <a:noFill/>
          <a:ln w="3810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Box 7"/>
          <p:cNvSpPr txBox="1"/>
          <p:nvPr/>
        </p:nvSpPr>
        <p:spPr>
          <a:xfrm>
            <a:off x="3769069" y="5713150"/>
            <a:ext cx="1893916" cy="369332"/>
          </a:xfrm>
          <a:prstGeom prst="rect">
            <a:avLst/>
          </a:prstGeom>
          <a:noFill/>
        </p:spPr>
        <p:txBody>
          <a:bodyPr wrap="none" rtlCol="0">
            <a:spAutoFit/>
          </a:bodyPr>
          <a:lstStyle/>
          <a:p>
            <a:r>
              <a:rPr lang="en-US" b="1" dirty="0">
                <a:latin typeface="+mn-lt"/>
              </a:rPr>
              <a:t>Least-altered rock</a:t>
            </a:r>
          </a:p>
        </p:txBody>
      </p:sp>
      <p:sp>
        <p:nvSpPr>
          <p:cNvPr id="9" name="TextBox 8"/>
          <p:cNvSpPr txBox="1"/>
          <p:nvPr/>
        </p:nvSpPr>
        <p:spPr>
          <a:xfrm>
            <a:off x="6655705" y="5713150"/>
            <a:ext cx="752514" cy="369332"/>
          </a:xfrm>
          <a:prstGeom prst="rect">
            <a:avLst/>
          </a:prstGeom>
          <a:noFill/>
        </p:spPr>
        <p:txBody>
          <a:bodyPr wrap="none" rtlCol="0">
            <a:spAutoFit/>
          </a:bodyPr>
          <a:lstStyle/>
          <a:p>
            <a:r>
              <a:rPr lang="en-US" b="1" dirty="0">
                <a:latin typeface="+mn-lt"/>
              </a:rPr>
              <a:t>Albite</a:t>
            </a:r>
          </a:p>
        </p:txBody>
      </p:sp>
      <p:sp>
        <p:nvSpPr>
          <p:cNvPr id="10" name="TextBox 9"/>
          <p:cNvSpPr txBox="1"/>
          <p:nvPr/>
        </p:nvSpPr>
        <p:spPr>
          <a:xfrm>
            <a:off x="1653399" y="4302098"/>
            <a:ext cx="1177053" cy="369332"/>
          </a:xfrm>
          <a:prstGeom prst="rect">
            <a:avLst/>
          </a:prstGeom>
          <a:noFill/>
        </p:spPr>
        <p:txBody>
          <a:bodyPr wrap="none" rtlCol="0">
            <a:spAutoFit/>
          </a:bodyPr>
          <a:lstStyle/>
          <a:p>
            <a:r>
              <a:rPr lang="en-US" b="1" dirty="0">
                <a:latin typeface="+mn-lt"/>
              </a:rPr>
              <a:t>Muscovite</a:t>
            </a:r>
          </a:p>
        </p:txBody>
      </p:sp>
      <p:sp>
        <p:nvSpPr>
          <p:cNvPr id="11" name="TextBox 10"/>
          <p:cNvSpPr txBox="1"/>
          <p:nvPr/>
        </p:nvSpPr>
        <p:spPr>
          <a:xfrm>
            <a:off x="2830452" y="3802265"/>
            <a:ext cx="823046" cy="369332"/>
          </a:xfrm>
          <a:prstGeom prst="rect">
            <a:avLst/>
          </a:prstGeom>
          <a:noFill/>
        </p:spPr>
        <p:txBody>
          <a:bodyPr wrap="none" rtlCol="0">
            <a:spAutoFit/>
          </a:bodyPr>
          <a:lstStyle/>
          <a:p>
            <a:r>
              <a:rPr lang="en-US" b="1" dirty="0">
                <a:latin typeface="+mn-lt"/>
              </a:rPr>
              <a:t>Biotite</a:t>
            </a:r>
          </a:p>
        </p:txBody>
      </p:sp>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573342" y="2462801"/>
            <a:ext cx="1247775" cy="147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0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06580"/>
            <a:ext cx="5400000" cy="38844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571864" y="1954623"/>
            <a:ext cx="12477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rot="1913973">
            <a:off x="3710595" y="2106918"/>
            <a:ext cx="306139" cy="164803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31627" y="2034167"/>
            <a:ext cx="1743095" cy="307777"/>
          </a:xfrm>
          <a:prstGeom prst="rect">
            <a:avLst/>
          </a:prstGeom>
          <a:noFill/>
        </p:spPr>
        <p:txBody>
          <a:bodyPr wrap="square" rtlCol="0">
            <a:spAutoFit/>
          </a:bodyPr>
          <a:lstStyle/>
          <a:p>
            <a:r>
              <a:rPr lang="en-US" sz="1400" b="1" dirty="0"/>
              <a:t>Advanced Argillic</a:t>
            </a:r>
          </a:p>
        </p:txBody>
      </p:sp>
      <p:cxnSp>
        <p:nvCxnSpPr>
          <p:cNvPr id="6" name="Straight Arrow Connector 5"/>
          <p:cNvCxnSpPr/>
          <p:nvPr/>
        </p:nvCxnSpPr>
        <p:spPr>
          <a:xfrm>
            <a:off x="3248428" y="2537012"/>
            <a:ext cx="551800" cy="3939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85908" y="5877272"/>
            <a:ext cx="3772186" cy="646331"/>
          </a:xfrm>
          <a:prstGeom prst="rect">
            <a:avLst/>
          </a:prstGeom>
          <a:noFill/>
        </p:spPr>
        <p:txBody>
          <a:bodyPr wrap="none" rtlCol="0">
            <a:spAutoFit/>
          </a:bodyPr>
          <a:lstStyle/>
          <a:p>
            <a:r>
              <a:rPr lang="en-US" dirty="0"/>
              <a:t>Al-K-Mg ternary to map Mg depletion;</a:t>
            </a:r>
          </a:p>
          <a:p>
            <a:r>
              <a:rPr lang="en-US" dirty="0"/>
              <a:t>AA vs biotite, chlorite, </a:t>
            </a:r>
            <a:r>
              <a:rPr lang="en-US" dirty="0" err="1"/>
              <a:t>smectite</a:t>
            </a:r>
            <a:endParaRPr lang="en-US" dirty="0"/>
          </a:p>
        </p:txBody>
      </p:sp>
      <p:sp>
        <p:nvSpPr>
          <p:cNvPr id="8" name="TextBox 7"/>
          <p:cNvSpPr txBox="1"/>
          <p:nvPr/>
        </p:nvSpPr>
        <p:spPr>
          <a:xfrm>
            <a:off x="1" y="0"/>
            <a:ext cx="9144000" cy="1015663"/>
          </a:xfrm>
          <a:prstGeom prst="rect">
            <a:avLst/>
          </a:prstGeom>
          <a:noFill/>
        </p:spPr>
        <p:txBody>
          <a:bodyPr wrap="square" rtlCol="0">
            <a:spAutoFit/>
          </a:bodyPr>
          <a:lstStyle/>
          <a:p>
            <a:pPr algn="ctr"/>
            <a:r>
              <a:rPr lang="en-US" sz="2000" b="1" dirty="0"/>
              <a:t>Whole rock </a:t>
            </a:r>
            <a:r>
              <a:rPr lang="en-US" sz="2000" b="1" dirty="0" err="1"/>
              <a:t>geochem</a:t>
            </a:r>
            <a:r>
              <a:rPr lang="en-US" sz="2000" b="1" dirty="0"/>
              <a:t> plots for mapping mineralogy in Porphyry Cu systems</a:t>
            </a:r>
          </a:p>
          <a:p>
            <a:pPr algn="ctr"/>
            <a:endParaRPr lang="en-US" sz="2000" dirty="0"/>
          </a:p>
          <a:p>
            <a:pPr algn="ctr"/>
            <a:r>
              <a:rPr lang="en-US" sz="2000" b="1" dirty="0"/>
              <a:t>Al-K-Mg ternary plot.</a:t>
            </a:r>
          </a:p>
        </p:txBody>
      </p:sp>
    </p:spTree>
    <p:extLst>
      <p:ext uri="{BB962C8B-B14F-4D97-AF65-F5344CB8AC3E}">
        <p14:creationId xmlns:p14="http://schemas.microsoft.com/office/powerpoint/2010/main" val="362886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1015663"/>
          </a:xfrm>
          <a:prstGeom prst="rect">
            <a:avLst/>
          </a:prstGeom>
          <a:noFill/>
        </p:spPr>
        <p:txBody>
          <a:bodyPr wrap="square" rtlCol="0">
            <a:spAutoFit/>
          </a:bodyPr>
          <a:lstStyle/>
          <a:p>
            <a:pPr algn="ctr"/>
            <a:r>
              <a:rPr lang="en-US" sz="2000" b="1" dirty="0"/>
              <a:t>Whole rock </a:t>
            </a:r>
            <a:r>
              <a:rPr lang="en-US" sz="2000" b="1" dirty="0" err="1"/>
              <a:t>geochem</a:t>
            </a:r>
            <a:r>
              <a:rPr lang="en-US" sz="2000" b="1" dirty="0"/>
              <a:t> plots for mapping mineralogy in Porphyry Cu systems</a:t>
            </a:r>
          </a:p>
          <a:p>
            <a:pPr algn="ctr"/>
            <a:endParaRPr lang="en-US" sz="2000" dirty="0"/>
          </a:p>
          <a:p>
            <a:pPr algn="ctr"/>
            <a:r>
              <a:rPr lang="en-US" sz="2000" b="1" dirty="0" err="1"/>
              <a:t>Rb</a:t>
            </a:r>
            <a:r>
              <a:rPr lang="en-US" sz="2000" b="1" dirty="0"/>
              <a:t> vs K to map alunite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276872"/>
            <a:ext cx="5218981" cy="32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85908" y="5877272"/>
            <a:ext cx="3974324" cy="646331"/>
          </a:xfrm>
          <a:prstGeom prst="rect">
            <a:avLst/>
          </a:prstGeom>
          <a:noFill/>
        </p:spPr>
        <p:txBody>
          <a:bodyPr wrap="square" rtlCol="0">
            <a:spAutoFit/>
          </a:bodyPr>
          <a:lstStyle/>
          <a:p>
            <a:pPr algn="ctr"/>
            <a:r>
              <a:rPr lang="en-US" dirty="0" err="1"/>
              <a:t>Rb</a:t>
            </a:r>
            <a:r>
              <a:rPr lang="en-US" dirty="0"/>
              <a:t> follows K into silicate minerals, but K sulfates do not contain </a:t>
            </a:r>
            <a:r>
              <a:rPr lang="en-US" dirty="0" err="1"/>
              <a:t>Rb</a:t>
            </a:r>
            <a:endParaRPr lang="en-US" dirty="0"/>
          </a:p>
        </p:txBody>
      </p:sp>
    </p:spTree>
    <p:extLst>
      <p:ext uri="{BB962C8B-B14F-4D97-AF65-F5344CB8AC3E}">
        <p14:creationId xmlns:p14="http://schemas.microsoft.com/office/powerpoint/2010/main" val="424655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1015663"/>
          </a:xfrm>
          <a:prstGeom prst="rect">
            <a:avLst/>
          </a:prstGeom>
          <a:noFill/>
        </p:spPr>
        <p:txBody>
          <a:bodyPr wrap="square" rtlCol="0">
            <a:spAutoFit/>
          </a:bodyPr>
          <a:lstStyle/>
          <a:p>
            <a:pPr algn="ctr"/>
            <a:r>
              <a:rPr lang="en-US" sz="2000" b="1" dirty="0"/>
              <a:t>Whole rock </a:t>
            </a:r>
            <a:r>
              <a:rPr lang="en-US" sz="2000" b="1" dirty="0" err="1"/>
              <a:t>geochem</a:t>
            </a:r>
            <a:r>
              <a:rPr lang="en-US" sz="2000" b="1" dirty="0"/>
              <a:t> plots for mapping mineralogy in Porphyry Cu systems</a:t>
            </a:r>
          </a:p>
          <a:p>
            <a:pPr algn="ctr"/>
            <a:endParaRPr lang="en-US" sz="2000" dirty="0"/>
          </a:p>
          <a:p>
            <a:pPr algn="ctr"/>
            <a:r>
              <a:rPr lang="en-US" sz="2000" b="1" dirty="0"/>
              <a:t>Ca-Fe-S ternary plot.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508" y="1359698"/>
            <a:ext cx="656272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7544" y="1015663"/>
            <a:ext cx="1123950" cy="197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a:off x="4096870" y="1844072"/>
            <a:ext cx="188259" cy="4213412"/>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Straight Connector 5"/>
          <p:cNvCxnSpPr/>
          <p:nvPr/>
        </p:nvCxnSpPr>
        <p:spPr bwMode="auto">
          <a:xfrm flipH="1">
            <a:off x="4285129" y="3690803"/>
            <a:ext cx="995082" cy="2366681"/>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Oval 7"/>
          <p:cNvSpPr/>
          <p:nvPr/>
        </p:nvSpPr>
        <p:spPr>
          <a:xfrm>
            <a:off x="4096870" y="3690803"/>
            <a:ext cx="907178" cy="15383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782670" y="3977672"/>
            <a:ext cx="1661538" cy="3874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88224" y="3525057"/>
            <a:ext cx="2448272" cy="646331"/>
          </a:xfrm>
          <a:prstGeom prst="rect">
            <a:avLst/>
          </a:prstGeom>
          <a:noFill/>
        </p:spPr>
        <p:txBody>
          <a:bodyPr wrap="square" rtlCol="0">
            <a:spAutoFit/>
          </a:bodyPr>
          <a:lstStyle/>
          <a:p>
            <a:r>
              <a:rPr lang="en-US" dirty="0"/>
              <a:t>These samples must contain anhydrite</a:t>
            </a:r>
          </a:p>
        </p:txBody>
      </p:sp>
      <p:sp>
        <p:nvSpPr>
          <p:cNvPr id="12" name="Oval 11"/>
          <p:cNvSpPr/>
          <p:nvPr/>
        </p:nvSpPr>
        <p:spPr>
          <a:xfrm rot="1674953">
            <a:off x="2522090" y="3718225"/>
            <a:ext cx="602934" cy="11833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29519" y="3525056"/>
            <a:ext cx="1460411" cy="646331"/>
          </a:xfrm>
          <a:prstGeom prst="rect">
            <a:avLst/>
          </a:prstGeom>
          <a:noFill/>
        </p:spPr>
        <p:txBody>
          <a:bodyPr wrap="square" rtlCol="0">
            <a:spAutoFit/>
          </a:bodyPr>
          <a:lstStyle/>
          <a:p>
            <a:r>
              <a:rPr lang="en-US" dirty="0"/>
              <a:t>Least-altered rock</a:t>
            </a:r>
          </a:p>
        </p:txBody>
      </p:sp>
      <p:cxnSp>
        <p:nvCxnSpPr>
          <p:cNvPr id="15" name="Straight Arrow Connector 14"/>
          <p:cNvCxnSpPr/>
          <p:nvPr/>
        </p:nvCxnSpPr>
        <p:spPr>
          <a:xfrm>
            <a:off x="2915816" y="4171387"/>
            <a:ext cx="1181054" cy="5537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07904" y="4973856"/>
            <a:ext cx="388966" cy="9531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03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1" y="548680"/>
            <a:ext cx="7924800" cy="3508653"/>
          </a:xfrm>
          <a:prstGeom prst="rect">
            <a:avLst/>
          </a:prstGeom>
          <a:noFill/>
        </p:spPr>
        <p:txBody>
          <a:bodyPr wrap="square" rtlCol="0">
            <a:spAutoFit/>
          </a:bodyPr>
          <a:lstStyle/>
          <a:p>
            <a:r>
              <a:rPr lang="en-US" sz="2800" b="1" dirty="0"/>
              <a:t>For your deposit type, decide on a priority sequence of minerals from hottest and most proximal, to coolest and most distal.</a:t>
            </a:r>
          </a:p>
          <a:p>
            <a:endParaRPr lang="en-US" b="1" dirty="0"/>
          </a:p>
          <a:p>
            <a:pPr marL="285750" indent="-285750">
              <a:buFont typeface="Arial" panose="020B0604020202020204" pitchFamily="34" charset="0"/>
              <a:buChar char="•"/>
            </a:pPr>
            <a:r>
              <a:rPr lang="en-US" sz="2000" b="1" dirty="0"/>
              <a:t>Use the percentage of pixels per assay interval containing each mineral as a point count value.</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Pick a percentage of pixels for that mineral as a threshold to include those samples in a particular mineral zone.</a:t>
            </a:r>
          </a:p>
          <a:p>
            <a:pPr marL="285750" indent="-285750">
              <a:buFont typeface="Arial" panose="020B0604020202020204" pitchFamily="34" charset="0"/>
              <a:buChar char="•"/>
            </a:pPr>
            <a:endParaRPr lang="en-US" sz="2000" b="1" dirty="0"/>
          </a:p>
        </p:txBody>
      </p:sp>
    </p:spTree>
    <p:extLst>
      <p:ext uri="{BB962C8B-B14F-4D97-AF65-F5344CB8AC3E}">
        <p14:creationId xmlns:p14="http://schemas.microsoft.com/office/powerpoint/2010/main" val="3580064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2637</TotalTime>
  <Words>2820</Words>
  <Application>Microsoft Office PowerPoint</Application>
  <PresentationFormat>On-screen Show (4:3)</PresentationFormat>
  <Paragraphs>203</Paragraphs>
  <Slides>26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 Halley</cp:lastModifiedBy>
  <cp:revision>30</cp:revision>
  <dcterms:created xsi:type="dcterms:W3CDTF">2018-09-07T05:53:35Z</dcterms:created>
  <dcterms:modified xsi:type="dcterms:W3CDTF">2019-08-10T01:59:45Z</dcterms:modified>
</cp:coreProperties>
</file>