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12" r:id="rId3"/>
    <p:sldId id="268" r:id="rId4"/>
    <p:sldId id="305" r:id="rId5"/>
    <p:sldId id="269" r:id="rId6"/>
    <p:sldId id="306" r:id="rId7"/>
    <p:sldId id="307" r:id="rId8"/>
    <p:sldId id="308" r:id="rId9"/>
    <p:sldId id="317" r:id="rId10"/>
    <p:sldId id="319" r:id="rId11"/>
    <p:sldId id="300" r:id="rId12"/>
    <p:sldId id="301" r:id="rId13"/>
    <p:sldId id="318" r:id="rId14"/>
    <p:sldId id="309" r:id="rId15"/>
    <p:sldId id="311" r:id="rId16"/>
    <p:sldId id="324" r:id="rId17"/>
    <p:sldId id="332" r:id="rId18"/>
    <p:sldId id="310" r:id="rId19"/>
    <p:sldId id="316" r:id="rId20"/>
    <p:sldId id="315" r:id="rId21"/>
    <p:sldId id="322" r:id="rId22"/>
    <p:sldId id="323" r:id="rId23"/>
    <p:sldId id="263" r:id="rId24"/>
    <p:sldId id="265" r:id="rId25"/>
    <p:sldId id="266" r:id="rId26"/>
    <p:sldId id="288" r:id="rId27"/>
    <p:sldId id="289" r:id="rId28"/>
    <p:sldId id="304" r:id="rId29"/>
    <p:sldId id="333" r:id="rId30"/>
    <p:sldId id="334" r:id="rId31"/>
    <p:sldId id="338" r:id="rId32"/>
    <p:sldId id="339" r:id="rId33"/>
    <p:sldId id="341" r:id="rId34"/>
    <p:sldId id="342" r:id="rId35"/>
    <p:sldId id="345" r:id="rId36"/>
    <p:sldId id="344" r:id="rId37"/>
    <p:sldId id="34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633" autoAdjust="0"/>
  </p:normalViewPr>
  <p:slideViewPr>
    <p:cSldViewPr>
      <p:cViewPr varScale="1">
        <p:scale>
          <a:sx n="63" d="100"/>
          <a:sy n="63" d="100"/>
        </p:scale>
        <p:origin x="-192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EC7B2-67BE-494F-B425-F464893D0FEE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01282-426E-49F7-B5A4-3A62D6DF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9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Schematic cross section across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intracratonic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hydrologically closed basin that is typical of those hosting giant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supergiant sediment-hosted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stratiform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copper deposits.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Synrift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 beds and minor bimodal volcanic rocks floor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basin. Marine sandstones, siltstones, and shales, which may locally be organic rich,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transgressively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overlie this red-bed sequence.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siliciclastic sequence grades upward into marine carbonates that contain a thick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sequence. In most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productive basins,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contain significant halite and may have evolved to magnesium and potassium salts.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upper portion of the basin contains shallow marine to continental siliciclastic sediments. The total thickness of the sedimentary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sequence may range from several to more than 10 km.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sediment-hosted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stratiform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copper system consists of residual brines or brines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dissolution that move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downward into the basal, oxidized red-bed sequence. Heat from burial and, in some cases, high heat flow and/or igneous activity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initiate convection of these highly saline brines, which are capable of leaching metals from both the red-bed sediments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basement. Oxidized, metal-rich brines circulate upward to the top of the red-bed sequence, where they encounter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organic-rich sediments that provide the reductants necessary to precipitate copper sulfides. Fluids may also utilize fault architecture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the basin to escape to higher levels and precipitate sulfides when they encounter significant zones of either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situ or mobile (natural gas, petroleum) reductants.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beds provide an effective top seal to the hydrologic system,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whereas the basin edges themselves provide lateral containment.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1282-426E-49F7-B5A4-3A62D6DF9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4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Contained copper for sediment-hosted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stratiform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copper deposits by age of host rocks (gray); red curves schematically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illustrate the probable ages of sulfide precipitation in the major districts. Mineralization in the Central African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Copperbelt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(CACB) and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Kupferschiefer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extends to significantly younger ages (&gt;100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 than the host rock, whereas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age of mineralization in the White Pine/Presque Isle (WI/PI) system is early relative to host-rock age.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ages of major glacial events in blue; ages of preserved halite accumulations (in yellow) and evidence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 ~750–800 Ma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Katangan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Central Australian basins; and variation in seawater chemistry as portrayed by the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(Mg2+)i/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(Ca2+)i ratio (purple dashed line). The plot illustrates temporal correlations between periods of major sediment-hosted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stratiform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copper deposits and 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ages and Mg2+-rich, and therefore sulfate-rich seawater. There appears to be little correlation of mineralization ages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 of increased halite precipitation.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1282-426E-49F7-B5A4-3A62D6DF9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4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 copper</a:t>
            </a:r>
            <a:r>
              <a:rPr lang="en-US" baseline="0" dirty="0" smtClean="0"/>
              <a:t> assays predominantly reflect bedrock geology.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	</a:t>
            </a:r>
            <a:fld id="{BB154464-9BAC-4740-96EC-0BEF21FA58B9}" type="slidenum">
              <a:rPr lang="en-AU" smtClean="0"/>
              <a:pPr>
                <a:defRPr/>
              </a:pPr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721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 dirty="0" smtClean="0">
                <a:latin typeface="Arial" pitchFamily="34" charset="0"/>
                <a:cs typeface="Arial" pitchFamily="34" charset="0"/>
              </a:rPr>
              <a:t>Measure copper enrichment as a positive departure from the expected linear Cu to </a:t>
            </a:r>
            <a:r>
              <a:rPr lang="en-AU" altLang="en-US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 trend. This is easily measured as a Cu/</a:t>
            </a:r>
            <a:r>
              <a:rPr lang="en-AU" altLang="en-US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 ratio.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2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A24432-0C20-4C2B-AC07-E93C5FD87A71}" type="slidenum">
              <a:rPr lang="en-AU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Cu/</a:t>
            </a:r>
            <a:r>
              <a:rPr lang="en-US" dirty="0" err="1" smtClean="0"/>
              <a:t>Sc</a:t>
            </a:r>
            <a:r>
              <a:rPr lang="en-US" dirty="0" smtClean="0"/>
              <a:t> ratio highlights the real copper anomalies in a data set, particularly where the magnitude of the anomalism is not high, </a:t>
            </a:r>
            <a:r>
              <a:rPr lang="en-US" dirty="0" err="1" smtClean="0"/>
              <a:t>ie</a:t>
            </a:r>
            <a:r>
              <a:rPr lang="en-US" dirty="0" smtClean="0"/>
              <a:t> in leached </a:t>
            </a:r>
            <a:r>
              <a:rPr lang="en-US" dirty="0" err="1" smtClean="0"/>
              <a:t>saprolitic</a:t>
            </a:r>
            <a:r>
              <a:rPr lang="en-US" dirty="0" smtClean="0"/>
              <a:t> sample media or in stream sediment samples.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	</a:t>
            </a:r>
            <a:fld id="{BB154464-9BAC-4740-96EC-0BEF21FA58B9}" type="slidenum">
              <a:rPr lang="en-AU" smtClean="0"/>
              <a:pPr>
                <a:defRPr/>
              </a:pPr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537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6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6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8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9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1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67373-610D-4141-8A1B-5BF6B668854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1734-C7CB-4BC2-A7E6-7F2545F80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144/SP369.2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Clients\First Quantum\Kansanshi\Photos\New Folder\P101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836712"/>
            <a:ext cx="6666862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55576" y="980728"/>
            <a:ext cx="748883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latin typeface="Calibri" pitchFamily="34" charset="0"/>
              </a:rPr>
              <a:t>Exploration for Sediment-hosted Copper deposits</a:t>
            </a:r>
          </a:p>
          <a:p>
            <a:pPr algn="ctr">
              <a:defRPr/>
            </a:pPr>
            <a:endParaRPr lang="en-US" sz="3600" dirty="0" smtClean="0">
              <a:latin typeface="Calibri" pitchFamily="34" charset="0"/>
            </a:endParaRPr>
          </a:p>
          <a:p>
            <a:pPr algn="ctr">
              <a:defRPr/>
            </a:pPr>
            <a:endParaRPr lang="en-US" sz="3600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Garry Davidson Symposium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CODES</a:t>
            </a:r>
          </a:p>
          <a:p>
            <a:pPr algn="ctr">
              <a:defRPr/>
            </a:pPr>
            <a:endParaRPr lang="en-US" sz="2400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400" dirty="0" smtClean="0">
                <a:latin typeface="Calibri" pitchFamily="34" charset="0"/>
              </a:rPr>
              <a:t>Scott </a:t>
            </a:r>
            <a:r>
              <a:rPr lang="en-US" sz="2400" dirty="0">
                <a:latin typeface="Calibri" pitchFamily="34" charset="0"/>
              </a:rPr>
              <a:t>Halley</a:t>
            </a:r>
          </a:p>
          <a:p>
            <a:pPr algn="ctr">
              <a:defRPr/>
            </a:pPr>
            <a:r>
              <a:rPr lang="en-US" dirty="0" smtClean="0">
                <a:latin typeface="Calibri" pitchFamily="34" charset="0"/>
              </a:rPr>
              <a:t>October 24 2018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4" descr="Mineral Mapping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865024"/>
            <a:ext cx="3657600" cy="7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535821"/>
            <a:ext cx="21579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Carbonate Breccia, </a:t>
            </a:r>
            <a:r>
              <a:rPr lang="en-US" sz="1000" dirty="0" err="1" smtClean="0"/>
              <a:t>Kansanshi</a:t>
            </a:r>
            <a:r>
              <a:rPr lang="en-US" sz="1000" dirty="0" smtClean="0"/>
              <a:t>, Zambia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34171" y="598496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Acknowledgements to First Quantum and  Barrick Lumwana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7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Hypersaline Brines create distinct alteration signatures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Ni-Co mobility</a:t>
            </a:r>
          </a:p>
          <a:p>
            <a:pPr>
              <a:defRPr/>
            </a:pPr>
            <a:endParaRPr lang="en-US" sz="2400" b="1" dirty="0">
              <a:latin typeface="Calibri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Hypersaline brines make pyrite with unusually high Ni and Co contents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7200000" cy="190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021288"/>
            <a:ext cx="1580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Pyrite map from Telfer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51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433786"/>
            <a:ext cx="65055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280976" y="4761026"/>
            <a:ext cx="5074417" cy="112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471895" y="2932226"/>
            <a:ext cx="1879041" cy="28637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747658" y="4212728"/>
            <a:ext cx="1838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Ni substituting for Fe in Fe-Mg-silicates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2849" y="2817681"/>
            <a:ext cx="1344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Ni substituting for Mg  in talc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Ni-Co mobility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In background rocks, Ni is highly correlated with Sc.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Ni enrichment is measured with a Ni/</a:t>
            </a:r>
            <a:r>
              <a:rPr lang="en-US" sz="2400" b="1" dirty="0" err="1" smtClean="0">
                <a:latin typeface="Calibri" pitchFamily="34" charset="0"/>
              </a:rPr>
              <a:t>Sc</a:t>
            </a:r>
            <a:r>
              <a:rPr lang="en-US" sz="2400" b="1" dirty="0" smtClean="0">
                <a:latin typeface="Calibri" pitchFamily="34" charset="0"/>
              </a:rPr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38343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Clients\First Quantum\Trident\Soil Geochem April 2012\Ni_Sc rat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4726"/>
            <a:ext cx="5760000" cy="45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Gridded image of Ni/</a:t>
            </a:r>
            <a:r>
              <a:rPr lang="en-US" sz="2400" b="1" dirty="0" err="1" smtClean="0">
                <a:latin typeface="Calibri" pitchFamily="34" charset="0"/>
              </a:rPr>
              <a:t>Sc</a:t>
            </a:r>
            <a:r>
              <a:rPr lang="en-US" sz="2400" b="1" dirty="0" smtClean="0">
                <a:latin typeface="Calibri" pitchFamily="34" charset="0"/>
              </a:rPr>
              <a:t> ratio; 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Mapping </a:t>
            </a:r>
            <a:r>
              <a:rPr lang="en-US" sz="2400" b="1" dirty="0" err="1" smtClean="0">
                <a:latin typeface="Calibri" pitchFamily="34" charset="0"/>
              </a:rPr>
              <a:t>nickeliferous</a:t>
            </a:r>
            <a:r>
              <a:rPr lang="en-US" sz="2400" b="1" dirty="0" smtClean="0">
                <a:latin typeface="Calibri" pitchFamily="34" charset="0"/>
              </a:rPr>
              <a:t> hydrothermal talc in lower Roan red beds. </a:t>
            </a:r>
          </a:p>
        </p:txBody>
      </p:sp>
      <p:pic>
        <p:nvPicPr>
          <p:cNvPr id="13314" name="Picture 2" descr="I:\Clients\First Quantum\Trident\Photos\Enterprise\P5140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462833" y="3222703"/>
            <a:ext cx="4140000" cy="23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6389077" y="4642780"/>
            <a:ext cx="2297723" cy="205154"/>
          </a:xfrm>
          <a:custGeom>
            <a:avLst/>
            <a:gdLst>
              <a:gd name="connsiteX0" fmla="*/ 0 w 2297723"/>
              <a:gd name="connsiteY0" fmla="*/ 205154 h 205154"/>
              <a:gd name="connsiteX1" fmla="*/ 322385 w 2297723"/>
              <a:gd name="connsiteY1" fmla="*/ 181708 h 205154"/>
              <a:gd name="connsiteX2" fmla="*/ 844061 w 2297723"/>
              <a:gd name="connsiteY2" fmla="*/ 181708 h 205154"/>
              <a:gd name="connsiteX3" fmla="*/ 1395046 w 2297723"/>
              <a:gd name="connsiteY3" fmla="*/ 105508 h 205154"/>
              <a:gd name="connsiteX4" fmla="*/ 2069123 w 2297723"/>
              <a:gd name="connsiteY4" fmla="*/ 29308 h 205154"/>
              <a:gd name="connsiteX5" fmla="*/ 2297723 w 2297723"/>
              <a:gd name="connsiteY5" fmla="*/ 0 h 2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7723" h="205154">
                <a:moveTo>
                  <a:pt x="0" y="205154"/>
                </a:moveTo>
                <a:cubicBezTo>
                  <a:pt x="90854" y="195385"/>
                  <a:pt x="181708" y="185616"/>
                  <a:pt x="322385" y="181708"/>
                </a:cubicBezTo>
                <a:cubicBezTo>
                  <a:pt x="463062" y="177800"/>
                  <a:pt x="665284" y="194408"/>
                  <a:pt x="844061" y="181708"/>
                </a:cubicBezTo>
                <a:cubicBezTo>
                  <a:pt x="1022838" y="169008"/>
                  <a:pt x="1190869" y="130908"/>
                  <a:pt x="1395046" y="105508"/>
                </a:cubicBezTo>
                <a:cubicBezTo>
                  <a:pt x="1599223" y="80108"/>
                  <a:pt x="1918677" y="46893"/>
                  <a:pt x="2069123" y="29308"/>
                </a:cubicBezTo>
                <a:cubicBezTo>
                  <a:pt x="2219569" y="11723"/>
                  <a:pt x="2258646" y="5861"/>
                  <a:pt x="2297723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394938" y="4945479"/>
            <a:ext cx="2291862" cy="558947"/>
          </a:xfrm>
          <a:custGeom>
            <a:avLst/>
            <a:gdLst>
              <a:gd name="connsiteX0" fmla="*/ 0 w 2291862"/>
              <a:gd name="connsiteY0" fmla="*/ 558947 h 558947"/>
              <a:gd name="connsiteX1" fmla="*/ 357554 w 2291862"/>
              <a:gd name="connsiteY1" fmla="*/ 441717 h 558947"/>
              <a:gd name="connsiteX2" fmla="*/ 762000 w 2291862"/>
              <a:gd name="connsiteY2" fmla="*/ 265871 h 558947"/>
              <a:gd name="connsiteX3" fmla="*/ 1277816 w 2291862"/>
              <a:gd name="connsiteY3" fmla="*/ 148640 h 558947"/>
              <a:gd name="connsiteX4" fmla="*/ 1758462 w 2291862"/>
              <a:gd name="connsiteY4" fmla="*/ 66578 h 558947"/>
              <a:gd name="connsiteX5" fmla="*/ 2127739 w 2291862"/>
              <a:gd name="connsiteY5" fmla="*/ 7963 h 558947"/>
              <a:gd name="connsiteX6" fmla="*/ 2291862 w 2291862"/>
              <a:gd name="connsiteY6" fmla="*/ 2101 h 55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1862" h="558947">
                <a:moveTo>
                  <a:pt x="0" y="558947"/>
                </a:moveTo>
                <a:cubicBezTo>
                  <a:pt x="115277" y="524755"/>
                  <a:pt x="230554" y="490563"/>
                  <a:pt x="357554" y="441717"/>
                </a:cubicBezTo>
                <a:cubicBezTo>
                  <a:pt x="484554" y="392871"/>
                  <a:pt x="608623" y="314717"/>
                  <a:pt x="762000" y="265871"/>
                </a:cubicBezTo>
                <a:cubicBezTo>
                  <a:pt x="915377" y="217025"/>
                  <a:pt x="1111739" y="181855"/>
                  <a:pt x="1277816" y="148640"/>
                </a:cubicBezTo>
                <a:cubicBezTo>
                  <a:pt x="1443893" y="115425"/>
                  <a:pt x="1758462" y="66578"/>
                  <a:pt x="1758462" y="66578"/>
                </a:cubicBezTo>
                <a:cubicBezTo>
                  <a:pt x="1900116" y="43132"/>
                  <a:pt x="2038839" y="18709"/>
                  <a:pt x="2127739" y="7963"/>
                </a:cubicBezTo>
                <a:cubicBezTo>
                  <a:pt x="2216639" y="-2783"/>
                  <a:pt x="2254250" y="-341"/>
                  <a:pt x="2291862" y="210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982943" y="4630186"/>
            <a:ext cx="288032" cy="25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964760" y="4769992"/>
            <a:ext cx="288032" cy="251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96853" y="5024416"/>
            <a:ext cx="288032" cy="503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2837" y="5178114"/>
            <a:ext cx="299991" cy="468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430108" y="3869057"/>
            <a:ext cx="2221523" cy="216877"/>
          </a:xfrm>
          <a:custGeom>
            <a:avLst/>
            <a:gdLst>
              <a:gd name="connsiteX0" fmla="*/ 0 w 2221523"/>
              <a:gd name="connsiteY0" fmla="*/ 216877 h 216877"/>
              <a:gd name="connsiteX1" fmla="*/ 803030 w 2221523"/>
              <a:gd name="connsiteY1" fmla="*/ 140677 h 216877"/>
              <a:gd name="connsiteX2" fmla="*/ 1412630 w 2221523"/>
              <a:gd name="connsiteY2" fmla="*/ 82062 h 216877"/>
              <a:gd name="connsiteX3" fmla="*/ 1899138 w 2221523"/>
              <a:gd name="connsiteY3" fmla="*/ 29308 h 216877"/>
              <a:gd name="connsiteX4" fmla="*/ 2221523 w 2221523"/>
              <a:gd name="connsiteY4" fmla="*/ 0 h 21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523" h="216877">
                <a:moveTo>
                  <a:pt x="0" y="216877"/>
                </a:moveTo>
                <a:lnTo>
                  <a:pt x="803030" y="140677"/>
                </a:lnTo>
                <a:lnTo>
                  <a:pt x="1412630" y="82062"/>
                </a:lnTo>
                <a:lnTo>
                  <a:pt x="1899138" y="29308"/>
                </a:lnTo>
                <a:cubicBezTo>
                  <a:pt x="2033953" y="15631"/>
                  <a:pt x="2127738" y="7815"/>
                  <a:pt x="2221523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00192" y="1722874"/>
            <a:ext cx="2743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Quartz-Talc-Hematite, </a:t>
            </a:r>
          </a:p>
          <a:p>
            <a:r>
              <a:rPr lang="en-US" sz="1000" dirty="0" smtClean="0"/>
              <a:t>Enterprise, Zambia</a:t>
            </a:r>
          </a:p>
          <a:p>
            <a:r>
              <a:rPr lang="en-US" sz="1000" dirty="0" smtClean="0"/>
              <a:t>Flat fold axes, detachment surfaces, flat foliation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25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Hypersaline Brines create distinct alteration signatures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LREE mobility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760000" cy="45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44208" y="3726326"/>
            <a:ext cx="2340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Monazite; (Ce</a:t>
            </a:r>
            <a:r>
              <a:rPr lang="en-US" sz="1400" dirty="0"/>
              <a:t>, La, </a:t>
            </a:r>
            <a:r>
              <a:rPr lang="en-US" sz="1400" dirty="0" err="1"/>
              <a:t>Nd</a:t>
            </a:r>
            <a:r>
              <a:rPr lang="en-US" sz="1400" dirty="0"/>
              <a:t>, </a:t>
            </a:r>
            <a:r>
              <a:rPr lang="en-US" sz="1400" dirty="0" err="1"/>
              <a:t>Th</a:t>
            </a:r>
            <a:r>
              <a:rPr lang="en-US" sz="1400" dirty="0"/>
              <a:t>)PO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24" y="4149080"/>
            <a:ext cx="4320000" cy="269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14" y="1988840"/>
            <a:ext cx="22002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906973"/>
            <a:ext cx="806489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latin typeface="Calibri" pitchFamily="34" charset="0"/>
              </a:rPr>
              <a:t>Timing of Mineralization</a:t>
            </a:r>
          </a:p>
          <a:p>
            <a:pPr>
              <a:defRPr/>
            </a:pPr>
            <a:endParaRPr lang="en-US" sz="3200" b="1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Diagenetic, compaction-driven?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Orogenic, deformation-driven?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Intrusion-related, thermally-driven?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All of the above!!</a:t>
            </a:r>
          </a:p>
        </p:txBody>
      </p:sp>
    </p:spTree>
    <p:extLst>
      <p:ext uri="{BB962C8B-B14F-4D97-AF65-F5344CB8AC3E}">
        <p14:creationId xmlns:p14="http://schemas.microsoft.com/office/powerpoint/2010/main" val="543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Salt Tectonics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low density =&gt; salt </a:t>
            </a:r>
            <a:r>
              <a:rPr lang="en-US" sz="2400" b="1" dirty="0" err="1" smtClean="0">
                <a:latin typeface="Calibri" pitchFamily="34" charset="0"/>
              </a:rPr>
              <a:t>diapirism</a:t>
            </a:r>
            <a:endParaRPr lang="en-US" sz="24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Low mechanical strength =&gt; shallow-dipping slip planes</a:t>
            </a:r>
          </a:p>
        </p:txBody>
      </p:sp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1821628"/>
            <a:ext cx="4320000" cy="33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320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2663" y="5509681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dirty="0"/>
              <a:t>Salt tectonics along the Atlantic margin of Morocco</a:t>
            </a:r>
          </a:p>
          <a:p>
            <a:pPr fontAlgn="base"/>
            <a:r>
              <a:rPr lang="en-US" sz="1200" dirty="0"/>
              <a:t>Gabor Tari and </a:t>
            </a:r>
            <a:r>
              <a:rPr lang="en-US" sz="1200" dirty="0" err="1"/>
              <a:t>Haddou</a:t>
            </a:r>
            <a:r>
              <a:rPr lang="en-US" sz="1200" dirty="0"/>
              <a:t> </a:t>
            </a:r>
            <a:r>
              <a:rPr lang="en-US" sz="1200" dirty="0" err="1"/>
              <a:t>Jabour</a:t>
            </a:r>
            <a:endParaRPr lang="en-US" sz="1200" dirty="0"/>
          </a:p>
          <a:p>
            <a:pPr fontAlgn="base"/>
            <a:r>
              <a:rPr lang="en-US" sz="1200" dirty="0"/>
              <a:t>Geological Society, London, Special Publications, 369, 337-353, 26 March 2013, 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doi.org/10.1144/SP369.23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644009" y="1926123"/>
            <a:ext cx="36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https://callforbids.cnsopb.ns.ca/2016/01/ns16-1-parcels/salt-tectonics</a:t>
            </a:r>
          </a:p>
        </p:txBody>
      </p:sp>
    </p:spTree>
    <p:extLst>
      <p:ext uri="{BB962C8B-B14F-4D97-AF65-F5344CB8AC3E}">
        <p14:creationId xmlns:p14="http://schemas.microsoft.com/office/powerpoint/2010/main" val="32406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012305"/>
            <a:ext cx="9144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221163"/>
            <a:ext cx="27590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Box 19"/>
          <p:cNvSpPr txBox="1">
            <a:spLocks noChangeArrowheads="1"/>
          </p:cNvSpPr>
          <p:nvPr/>
        </p:nvSpPr>
        <p:spPr bwMode="auto">
          <a:xfrm>
            <a:off x="8466138" y="1742430"/>
            <a:ext cx="649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en-US" b="1"/>
              <a:t>NE</a:t>
            </a:r>
          </a:p>
        </p:txBody>
      </p:sp>
      <p:sp>
        <p:nvSpPr>
          <p:cNvPr id="18451" name="TextBox 20"/>
          <p:cNvSpPr txBox="1">
            <a:spLocks noChangeArrowheads="1"/>
          </p:cNvSpPr>
          <p:nvPr/>
        </p:nvSpPr>
        <p:spPr bwMode="auto">
          <a:xfrm>
            <a:off x="41275" y="1710680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en-US" b="1"/>
              <a:t>SW</a:t>
            </a:r>
          </a:p>
        </p:txBody>
      </p:sp>
      <p:sp>
        <p:nvSpPr>
          <p:cNvPr id="2" name="Freeform 1"/>
          <p:cNvSpPr/>
          <p:nvPr/>
        </p:nvSpPr>
        <p:spPr>
          <a:xfrm>
            <a:off x="28575" y="2666550"/>
            <a:ext cx="7934325" cy="641924"/>
          </a:xfrm>
          <a:custGeom>
            <a:avLst/>
            <a:gdLst>
              <a:gd name="connsiteX0" fmla="*/ 0 w 7934325"/>
              <a:gd name="connsiteY0" fmla="*/ 641924 h 641924"/>
              <a:gd name="connsiteX1" fmla="*/ 695325 w 7934325"/>
              <a:gd name="connsiteY1" fmla="*/ 403799 h 641924"/>
              <a:gd name="connsiteX2" fmla="*/ 1343025 w 7934325"/>
              <a:gd name="connsiteY2" fmla="*/ 241874 h 641924"/>
              <a:gd name="connsiteX3" fmla="*/ 1762125 w 7934325"/>
              <a:gd name="connsiteY3" fmla="*/ 108524 h 641924"/>
              <a:gd name="connsiteX4" fmla="*/ 2333625 w 7934325"/>
              <a:gd name="connsiteY4" fmla="*/ 13274 h 641924"/>
              <a:gd name="connsiteX5" fmla="*/ 2714625 w 7934325"/>
              <a:gd name="connsiteY5" fmla="*/ 3749 h 641924"/>
              <a:gd name="connsiteX6" fmla="*/ 3171825 w 7934325"/>
              <a:gd name="connsiteY6" fmla="*/ 41849 h 641924"/>
              <a:gd name="connsiteX7" fmla="*/ 3609975 w 7934325"/>
              <a:gd name="connsiteY7" fmla="*/ 165674 h 641924"/>
              <a:gd name="connsiteX8" fmla="*/ 4295775 w 7934325"/>
              <a:gd name="connsiteY8" fmla="*/ 299024 h 641924"/>
              <a:gd name="connsiteX9" fmla="*/ 4791075 w 7934325"/>
              <a:gd name="connsiteY9" fmla="*/ 384749 h 641924"/>
              <a:gd name="connsiteX10" fmla="*/ 5276850 w 7934325"/>
              <a:gd name="connsiteY10" fmla="*/ 537149 h 641924"/>
              <a:gd name="connsiteX11" fmla="*/ 5629275 w 7934325"/>
              <a:gd name="connsiteY11" fmla="*/ 584774 h 641924"/>
              <a:gd name="connsiteX12" fmla="*/ 6048375 w 7934325"/>
              <a:gd name="connsiteY12" fmla="*/ 546674 h 641924"/>
              <a:gd name="connsiteX13" fmla="*/ 6686550 w 7934325"/>
              <a:gd name="connsiteY13" fmla="*/ 403799 h 641924"/>
              <a:gd name="connsiteX14" fmla="*/ 7353300 w 7934325"/>
              <a:gd name="connsiteY14" fmla="*/ 260924 h 641924"/>
              <a:gd name="connsiteX15" fmla="*/ 7934325 w 7934325"/>
              <a:gd name="connsiteY15" fmla="*/ 89474 h 64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34325" h="641924">
                <a:moveTo>
                  <a:pt x="0" y="641924"/>
                </a:moveTo>
                <a:cubicBezTo>
                  <a:pt x="235744" y="556199"/>
                  <a:pt x="471488" y="470474"/>
                  <a:pt x="695325" y="403799"/>
                </a:cubicBezTo>
                <a:cubicBezTo>
                  <a:pt x="919162" y="337124"/>
                  <a:pt x="1165225" y="291086"/>
                  <a:pt x="1343025" y="241874"/>
                </a:cubicBezTo>
                <a:cubicBezTo>
                  <a:pt x="1520825" y="192661"/>
                  <a:pt x="1597025" y="146624"/>
                  <a:pt x="1762125" y="108524"/>
                </a:cubicBezTo>
                <a:cubicBezTo>
                  <a:pt x="1927225" y="70424"/>
                  <a:pt x="2174875" y="30736"/>
                  <a:pt x="2333625" y="13274"/>
                </a:cubicBezTo>
                <a:cubicBezTo>
                  <a:pt x="2492375" y="-4189"/>
                  <a:pt x="2574925" y="-1013"/>
                  <a:pt x="2714625" y="3749"/>
                </a:cubicBezTo>
                <a:cubicBezTo>
                  <a:pt x="2854325" y="8511"/>
                  <a:pt x="3022600" y="14861"/>
                  <a:pt x="3171825" y="41849"/>
                </a:cubicBezTo>
                <a:cubicBezTo>
                  <a:pt x="3321050" y="68836"/>
                  <a:pt x="3422650" y="122811"/>
                  <a:pt x="3609975" y="165674"/>
                </a:cubicBezTo>
                <a:cubicBezTo>
                  <a:pt x="3797300" y="208536"/>
                  <a:pt x="4098925" y="262511"/>
                  <a:pt x="4295775" y="299024"/>
                </a:cubicBezTo>
                <a:cubicBezTo>
                  <a:pt x="4492625" y="335536"/>
                  <a:pt x="4627562" y="345061"/>
                  <a:pt x="4791075" y="384749"/>
                </a:cubicBezTo>
                <a:cubicBezTo>
                  <a:pt x="4954588" y="424437"/>
                  <a:pt x="5137150" y="503811"/>
                  <a:pt x="5276850" y="537149"/>
                </a:cubicBezTo>
                <a:cubicBezTo>
                  <a:pt x="5416550" y="570487"/>
                  <a:pt x="5500688" y="583186"/>
                  <a:pt x="5629275" y="584774"/>
                </a:cubicBezTo>
                <a:cubicBezTo>
                  <a:pt x="5757863" y="586361"/>
                  <a:pt x="5872163" y="576836"/>
                  <a:pt x="6048375" y="546674"/>
                </a:cubicBezTo>
                <a:cubicBezTo>
                  <a:pt x="6224587" y="516512"/>
                  <a:pt x="6686550" y="403799"/>
                  <a:pt x="6686550" y="403799"/>
                </a:cubicBezTo>
                <a:cubicBezTo>
                  <a:pt x="6904038" y="356174"/>
                  <a:pt x="7145338" y="313311"/>
                  <a:pt x="7353300" y="260924"/>
                </a:cubicBezTo>
                <a:cubicBezTo>
                  <a:pt x="7561262" y="208537"/>
                  <a:pt x="7747793" y="149005"/>
                  <a:pt x="7934325" y="8947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7544" y="2856061"/>
            <a:ext cx="72008" cy="2466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76256" y="2761778"/>
            <a:ext cx="72008" cy="2466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956648" y="3102745"/>
            <a:ext cx="63624" cy="3739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6187" y="3121509"/>
            <a:ext cx="63624" cy="3739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grade_control_zoom_geol2.bmp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193" y="3414675"/>
            <a:ext cx="3319462" cy="339870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7686054" y="3779193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2 km</a:t>
            </a:r>
            <a:endParaRPr lang="en-GB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7217742" y="3844156"/>
            <a:ext cx="16208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835696" y="4761817"/>
            <a:ext cx="2520280" cy="16561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Timing of Mineralization; </a:t>
            </a:r>
            <a:r>
              <a:rPr lang="en-US" sz="3200" b="1" dirty="0" err="1" smtClean="0">
                <a:latin typeface="Calibri" pitchFamily="34" charset="0"/>
              </a:rPr>
              <a:t>Kansanshi</a:t>
            </a:r>
            <a:endParaRPr lang="en-US" sz="32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Recumbent fold; detachment in </a:t>
            </a:r>
            <a:r>
              <a:rPr lang="en-US" sz="2400" b="1" dirty="0" err="1" smtClean="0">
                <a:latin typeface="Calibri" pitchFamily="34" charset="0"/>
              </a:rPr>
              <a:t>evaporite</a:t>
            </a:r>
            <a:endParaRPr lang="en-US" sz="24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Radial vein array cross-cutting folds</a:t>
            </a:r>
          </a:p>
        </p:txBody>
      </p:sp>
    </p:spTree>
    <p:extLst>
      <p:ext uri="{BB962C8B-B14F-4D97-AF65-F5344CB8AC3E}">
        <p14:creationId xmlns:p14="http://schemas.microsoft.com/office/powerpoint/2010/main" val="1929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75" y="1772816"/>
            <a:ext cx="179377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82" y="1772816"/>
            <a:ext cx="173228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31" y="1772816"/>
            <a:ext cx="173940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31" y="1772816"/>
            <a:ext cx="1749008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20" y="3140968"/>
            <a:ext cx="1400175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16632"/>
            <a:ext cx="806489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Calibri" pitchFamily="34" charset="0"/>
              </a:rPr>
              <a:t>Kansanshi</a:t>
            </a:r>
            <a:endParaRPr lang="en-US" sz="32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Unusually thick sequence of Lower Roan red bed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Total removal of Cu, Co, Mo </a:t>
            </a:r>
            <a:r>
              <a:rPr lang="en-US" sz="2000" b="1" dirty="0" err="1" smtClean="0">
                <a:latin typeface="Calibri" pitchFamily="34" charset="0"/>
              </a:rPr>
              <a:t>etc</a:t>
            </a:r>
            <a:r>
              <a:rPr lang="en-US" sz="2000" b="1" dirty="0" smtClean="0">
                <a:latin typeface="Calibri" pitchFamily="34" charset="0"/>
              </a:rPr>
              <a:t> from red bed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Ni-talc and hydrothermal monazite at the top of red bed </a:t>
            </a:r>
          </a:p>
        </p:txBody>
      </p:sp>
    </p:spTree>
    <p:extLst>
      <p:ext uri="{BB962C8B-B14F-4D97-AF65-F5344CB8AC3E}">
        <p14:creationId xmlns:p14="http://schemas.microsoft.com/office/powerpoint/2010/main" val="25296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Reductants in shales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Organic shales commonly have enrichment in V-Mo-U and other metals;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Pick V enrichment by plotting against </a:t>
            </a:r>
            <a:r>
              <a:rPr lang="en-US" sz="2400" b="1" dirty="0" err="1" smtClean="0">
                <a:latin typeface="Calibri" pitchFamily="34" charset="0"/>
              </a:rPr>
              <a:t>Sc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38400"/>
            <a:ext cx="6477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307604" y="5029200"/>
            <a:ext cx="56388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54738" y="4653136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  <a:p>
            <a:r>
              <a:rPr lang="en-US" dirty="0" smtClean="0"/>
              <a:t>V:Sc = 7:1</a:t>
            </a:r>
          </a:p>
        </p:txBody>
      </p:sp>
    </p:spTree>
    <p:extLst>
      <p:ext uri="{BB962C8B-B14F-4D97-AF65-F5344CB8AC3E}">
        <p14:creationId xmlns:p14="http://schemas.microsoft.com/office/powerpoint/2010/main" val="14994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2167211"/>
            <a:ext cx="8229600" cy="469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Reductants in shales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Organic shales commonly have enrichment in V-Mo-U and other metals</a:t>
            </a:r>
          </a:p>
        </p:txBody>
      </p:sp>
    </p:spTree>
    <p:extLst>
      <p:ext uri="{BB962C8B-B14F-4D97-AF65-F5344CB8AC3E}">
        <p14:creationId xmlns:p14="http://schemas.microsoft.com/office/powerpoint/2010/main" val="29696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49487" y="1232568"/>
            <a:ext cx="8428591" cy="5491674"/>
            <a:chOff x="215900" y="908050"/>
            <a:chExt cx="8893175" cy="5794375"/>
          </a:xfrm>
        </p:grpSpPr>
        <p:sp>
          <p:nvSpPr>
            <p:cNvPr id="7" name="AutoShape 1026"/>
            <p:cNvSpPr>
              <a:spLocks noChangeAspect="1" noChangeArrowheads="1" noTextEdit="1"/>
            </p:cNvSpPr>
            <p:nvPr/>
          </p:nvSpPr>
          <p:spPr bwMode="auto">
            <a:xfrm>
              <a:off x="215900" y="908050"/>
              <a:ext cx="8820150" cy="579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027"/>
            <p:cNvSpPr>
              <a:spLocks noChangeArrowheads="1"/>
            </p:cNvSpPr>
            <p:nvPr/>
          </p:nvSpPr>
          <p:spPr bwMode="auto">
            <a:xfrm>
              <a:off x="244475" y="925513"/>
              <a:ext cx="8750300" cy="5746750"/>
            </a:xfrm>
            <a:prstGeom prst="rect">
              <a:avLst/>
            </a:prstGeom>
            <a:solidFill>
              <a:srgbClr val="ACD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Freeform 1028"/>
            <p:cNvSpPr>
              <a:spLocks/>
            </p:cNvSpPr>
            <p:nvPr/>
          </p:nvSpPr>
          <p:spPr bwMode="auto">
            <a:xfrm>
              <a:off x="454025" y="2549525"/>
              <a:ext cx="3060700" cy="4052888"/>
            </a:xfrm>
            <a:custGeom>
              <a:avLst/>
              <a:gdLst>
                <a:gd name="T0" fmla="*/ 2147483647 w 219"/>
                <a:gd name="T1" fmla="*/ 2147483647 h 232"/>
                <a:gd name="T2" fmla="*/ 2147483647 w 219"/>
                <a:gd name="T3" fmla="*/ 2147483647 h 232"/>
                <a:gd name="T4" fmla="*/ 2147483647 w 219"/>
                <a:gd name="T5" fmla="*/ 2147483647 h 232"/>
                <a:gd name="T6" fmla="*/ 2147483647 w 219"/>
                <a:gd name="T7" fmla="*/ 2147483647 h 232"/>
                <a:gd name="T8" fmla="*/ 2147483647 w 219"/>
                <a:gd name="T9" fmla="*/ 2147483647 h 232"/>
                <a:gd name="T10" fmla="*/ 2147483647 w 219"/>
                <a:gd name="T11" fmla="*/ 2147483647 h 232"/>
                <a:gd name="T12" fmla="*/ 2147483647 w 219"/>
                <a:gd name="T13" fmla="*/ 2147483647 h 232"/>
                <a:gd name="T14" fmla="*/ 2147483647 w 219"/>
                <a:gd name="T15" fmla="*/ 2147483647 h 232"/>
                <a:gd name="T16" fmla="*/ 2147483647 w 219"/>
                <a:gd name="T17" fmla="*/ 0 h 232"/>
                <a:gd name="T18" fmla="*/ 2147483647 w 219"/>
                <a:gd name="T19" fmla="*/ 2147483647 h 232"/>
                <a:gd name="T20" fmla="*/ 2147483647 w 219"/>
                <a:gd name="T21" fmla="*/ 2147483647 h 232"/>
                <a:gd name="T22" fmla="*/ 2147483647 w 219"/>
                <a:gd name="T23" fmla="*/ 2147483647 h 232"/>
                <a:gd name="T24" fmla="*/ 2147483647 w 219"/>
                <a:gd name="T25" fmla="*/ 2147483647 h 232"/>
                <a:gd name="T26" fmla="*/ 2147483647 w 219"/>
                <a:gd name="T27" fmla="*/ 2147483647 h 232"/>
                <a:gd name="T28" fmla="*/ 2147483647 w 219"/>
                <a:gd name="T29" fmla="*/ 2147483647 h 232"/>
                <a:gd name="T30" fmla="*/ 2147483647 w 219"/>
                <a:gd name="T31" fmla="*/ 2147483647 h 232"/>
                <a:gd name="T32" fmla="*/ 2147483647 w 219"/>
                <a:gd name="T33" fmla="*/ 2147483647 h 232"/>
                <a:gd name="T34" fmla="*/ 2147483647 w 219"/>
                <a:gd name="T35" fmla="*/ 2147483647 h 232"/>
                <a:gd name="T36" fmla="*/ 2147483647 w 219"/>
                <a:gd name="T37" fmla="*/ 2147483647 h 232"/>
                <a:gd name="T38" fmla="*/ 2147483647 w 219"/>
                <a:gd name="T39" fmla="*/ 2147483647 h 232"/>
                <a:gd name="T40" fmla="*/ 2147483647 w 219"/>
                <a:gd name="T41" fmla="*/ 2147483647 h 232"/>
                <a:gd name="T42" fmla="*/ 2147483647 w 219"/>
                <a:gd name="T43" fmla="*/ 2147483647 h 232"/>
                <a:gd name="T44" fmla="*/ 2147483647 w 219"/>
                <a:gd name="T45" fmla="*/ 2147483647 h 232"/>
                <a:gd name="T46" fmla="*/ 2147483647 w 219"/>
                <a:gd name="T47" fmla="*/ 2147483647 h 232"/>
                <a:gd name="T48" fmla="*/ 2147483647 w 219"/>
                <a:gd name="T49" fmla="*/ 2147483647 h 232"/>
                <a:gd name="T50" fmla="*/ 2147483647 w 219"/>
                <a:gd name="T51" fmla="*/ 2147483647 h 232"/>
                <a:gd name="T52" fmla="*/ 2147483647 w 219"/>
                <a:gd name="T53" fmla="*/ 2147483647 h 232"/>
                <a:gd name="T54" fmla="*/ 2147483647 w 219"/>
                <a:gd name="T55" fmla="*/ 2147483647 h 232"/>
                <a:gd name="T56" fmla="*/ 2147483647 w 219"/>
                <a:gd name="T57" fmla="*/ 2147483647 h 232"/>
                <a:gd name="T58" fmla="*/ 2147483647 w 219"/>
                <a:gd name="T59" fmla="*/ 2147483647 h 232"/>
                <a:gd name="T60" fmla="*/ 2147483647 w 219"/>
                <a:gd name="T61" fmla="*/ 2147483647 h 232"/>
                <a:gd name="T62" fmla="*/ 2147483647 w 219"/>
                <a:gd name="T63" fmla="*/ 2147483647 h 232"/>
                <a:gd name="T64" fmla="*/ 2147483647 w 219"/>
                <a:gd name="T65" fmla="*/ 2147483647 h 232"/>
                <a:gd name="T66" fmla="*/ 2147483647 w 219"/>
                <a:gd name="T67" fmla="*/ 2147483647 h 232"/>
                <a:gd name="T68" fmla="*/ 2147483647 w 219"/>
                <a:gd name="T69" fmla="*/ 2147483647 h 232"/>
                <a:gd name="T70" fmla="*/ 2147483647 w 219"/>
                <a:gd name="T71" fmla="*/ 2147483647 h 232"/>
                <a:gd name="T72" fmla="*/ 2147483647 w 219"/>
                <a:gd name="T73" fmla="*/ 2147483647 h 232"/>
                <a:gd name="T74" fmla="*/ 2147483647 w 219"/>
                <a:gd name="T75" fmla="*/ 2147483647 h 232"/>
                <a:gd name="T76" fmla="*/ 2147483647 w 219"/>
                <a:gd name="T77" fmla="*/ 2147483647 h 232"/>
                <a:gd name="T78" fmla="*/ 2147483647 w 219"/>
                <a:gd name="T79" fmla="*/ 2147483647 h 232"/>
                <a:gd name="T80" fmla="*/ 2147483647 w 219"/>
                <a:gd name="T81" fmla="*/ 2147483647 h 232"/>
                <a:gd name="T82" fmla="*/ 2147483647 w 219"/>
                <a:gd name="T83" fmla="*/ 2147483647 h 232"/>
                <a:gd name="T84" fmla="*/ 2147483647 w 219"/>
                <a:gd name="T85" fmla="*/ 2147483647 h 232"/>
                <a:gd name="T86" fmla="*/ 2147483647 w 219"/>
                <a:gd name="T87" fmla="*/ 2147483647 h 232"/>
                <a:gd name="T88" fmla="*/ 2147483647 w 219"/>
                <a:gd name="T89" fmla="*/ 2147483647 h 232"/>
                <a:gd name="T90" fmla="*/ 2147483647 w 219"/>
                <a:gd name="T91" fmla="*/ 2147483647 h 232"/>
                <a:gd name="T92" fmla="*/ 2147483647 w 219"/>
                <a:gd name="T93" fmla="*/ 2147483647 h 232"/>
                <a:gd name="T94" fmla="*/ 2147483647 w 219"/>
                <a:gd name="T95" fmla="*/ 2147483647 h 232"/>
                <a:gd name="T96" fmla="*/ 2147483647 w 219"/>
                <a:gd name="T97" fmla="*/ 2147483647 h 232"/>
                <a:gd name="T98" fmla="*/ 2147483647 w 219"/>
                <a:gd name="T99" fmla="*/ 2147483647 h 232"/>
                <a:gd name="T100" fmla="*/ 2147483647 w 219"/>
                <a:gd name="T101" fmla="*/ 2147483647 h 232"/>
                <a:gd name="T102" fmla="*/ 2147483647 w 219"/>
                <a:gd name="T103" fmla="*/ 2147483647 h 232"/>
                <a:gd name="T104" fmla="*/ 2147483647 w 219"/>
                <a:gd name="T105" fmla="*/ 2147483647 h 232"/>
                <a:gd name="T106" fmla="*/ 2147483647 w 219"/>
                <a:gd name="T107" fmla="*/ 2147483647 h 232"/>
                <a:gd name="T108" fmla="*/ 2147483647 w 219"/>
                <a:gd name="T109" fmla="*/ 2147483647 h 232"/>
                <a:gd name="T110" fmla="*/ 2147483647 w 219"/>
                <a:gd name="T111" fmla="*/ 2147483647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9"/>
                <a:gd name="T169" fmla="*/ 0 h 232"/>
                <a:gd name="T170" fmla="*/ 219 w 219"/>
                <a:gd name="T171" fmla="*/ 232 h 2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9" h="232">
                  <a:moveTo>
                    <a:pt x="13" y="42"/>
                  </a:moveTo>
                  <a:cubicBezTo>
                    <a:pt x="11" y="42"/>
                    <a:pt x="9" y="42"/>
                    <a:pt x="7" y="41"/>
                  </a:cubicBezTo>
                  <a:cubicBezTo>
                    <a:pt x="6" y="41"/>
                    <a:pt x="5" y="39"/>
                    <a:pt x="4" y="38"/>
                  </a:cubicBezTo>
                  <a:cubicBezTo>
                    <a:pt x="4" y="37"/>
                    <a:pt x="4" y="36"/>
                    <a:pt x="4" y="35"/>
                  </a:cubicBezTo>
                  <a:cubicBezTo>
                    <a:pt x="5" y="34"/>
                    <a:pt x="6" y="33"/>
                    <a:pt x="7" y="32"/>
                  </a:cubicBezTo>
                  <a:cubicBezTo>
                    <a:pt x="8" y="30"/>
                    <a:pt x="11" y="30"/>
                    <a:pt x="12" y="29"/>
                  </a:cubicBezTo>
                  <a:cubicBezTo>
                    <a:pt x="12" y="28"/>
                    <a:pt x="10" y="27"/>
                    <a:pt x="9" y="27"/>
                  </a:cubicBezTo>
                  <a:cubicBezTo>
                    <a:pt x="7" y="26"/>
                    <a:pt x="5" y="27"/>
                    <a:pt x="3" y="27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4"/>
                    <a:pt x="1" y="23"/>
                    <a:pt x="1" y="22"/>
                  </a:cubicBezTo>
                  <a:cubicBezTo>
                    <a:pt x="3" y="21"/>
                    <a:pt x="5" y="21"/>
                    <a:pt x="6" y="20"/>
                  </a:cubicBezTo>
                  <a:cubicBezTo>
                    <a:pt x="6" y="19"/>
                    <a:pt x="6" y="18"/>
                    <a:pt x="6" y="18"/>
                  </a:cubicBezTo>
                  <a:cubicBezTo>
                    <a:pt x="6" y="17"/>
                    <a:pt x="4" y="17"/>
                    <a:pt x="4" y="16"/>
                  </a:cubicBezTo>
                  <a:cubicBezTo>
                    <a:pt x="3" y="15"/>
                    <a:pt x="1" y="14"/>
                    <a:pt x="1" y="13"/>
                  </a:cubicBezTo>
                  <a:cubicBezTo>
                    <a:pt x="2" y="12"/>
                    <a:pt x="4" y="13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2" y="6"/>
                    <a:pt x="14" y="5"/>
                    <a:pt x="16" y="4"/>
                  </a:cubicBezTo>
                  <a:cubicBezTo>
                    <a:pt x="18" y="3"/>
                    <a:pt x="20" y="3"/>
                    <a:pt x="21" y="3"/>
                  </a:cubicBezTo>
                  <a:cubicBezTo>
                    <a:pt x="24" y="3"/>
                    <a:pt x="25" y="5"/>
                    <a:pt x="28" y="6"/>
                  </a:cubicBezTo>
                  <a:cubicBezTo>
                    <a:pt x="31" y="6"/>
                    <a:pt x="35" y="7"/>
                    <a:pt x="38" y="7"/>
                  </a:cubicBezTo>
                  <a:cubicBezTo>
                    <a:pt x="40" y="7"/>
                    <a:pt x="43" y="7"/>
                    <a:pt x="45" y="7"/>
                  </a:cubicBezTo>
                  <a:cubicBezTo>
                    <a:pt x="47" y="8"/>
                    <a:pt x="48" y="8"/>
                    <a:pt x="50" y="9"/>
                  </a:cubicBezTo>
                  <a:cubicBezTo>
                    <a:pt x="51" y="9"/>
                    <a:pt x="53" y="10"/>
                    <a:pt x="55" y="10"/>
                  </a:cubicBezTo>
                  <a:cubicBezTo>
                    <a:pt x="57" y="10"/>
                    <a:pt x="59" y="8"/>
                    <a:pt x="62" y="7"/>
                  </a:cubicBezTo>
                  <a:cubicBezTo>
                    <a:pt x="66" y="7"/>
                    <a:pt x="69" y="6"/>
                    <a:pt x="73" y="6"/>
                  </a:cubicBezTo>
                  <a:cubicBezTo>
                    <a:pt x="76" y="7"/>
                    <a:pt x="79" y="9"/>
                    <a:pt x="82" y="11"/>
                  </a:cubicBezTo>
                  <a:cubicBezTo>
                    <a:pt x="84" y="11"/>
                    <a:pt x="86" y="12"/>
                    <a:pt x="87" y="13"/>
                  </a:cubicBezTo>
                  <a:cubicBezTo>
                    <a:pt x="88" y="13"/>
                    <a:pt x="88" y="15"/>
                    <a:pt x="88" y="15"/>
                  </a:cubicBezTo>
                  <a:cubicBezTo>
                    <a:pt x="90" y="15"/>
                    <a:pt x="91" y="15"/>
                    <a:pt x="93" y="15"/>
                  </a:cubicBezTo>
                  <a:cubicBezTo>
                    <a:pt x="95" y="15"/>
                    <a:pt x="98" y="14"/>
                    <a:pt x="101" y="14"/>
                  </a:cubicBezTo>
                  <a:cubicBezTo>
                    <a:pt x="103" y="14"/>
                    <a:pt x="106" y="15"/>
                    <a:pt x="108" y="15"/>
                  </a:cubicBezTo>
                  <a:cubicBezTo>
                    <a:pt x="111" y="15"/>
                    <a:pt x="113" y="14"/>
                    <a:pt x="116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20" y="9"/>
                    <a:pt x="117" y="8"/>
                    <a:pt x="117" y="6"/>
                  </a:cubicBezTo>
                  <a:cubicBezTo>
                    <a:pt x="116" y="5"/>
                    <a:pt x="116" y="4"/>
                    <a:pt x="117" y="3"/>
                  </a:cubicBezTo>
                  <a:cubicBezTo>
                    <a:pt x="118" y="1"/>
                    <a:pt x="120" y="0"/>
                    <a:pt x="121" y="0"/>
                  </a:cubicBezTo>
                  <a:cubicBezTo>
                    <a:pt x="122" y="0"/>
                    <a:pt x="123" y="2"/>
                    <a:pt x="124" y="2"/>
                  </a:cubicBezTo>
                  <a:cubicBezTo>
                    <a:pt x="125" y="4"/>
                    <a:pt x="126" y="5"/>
                    <a:pt x="126" y="6"/>
                  </a:cubicBezTo>
                  <a:cubicBezTo>
                    <a:pt x="127" y="7"/>
                    <a:pt x="126" y="8"/>
                    <a:pt x="126" y="8"/>
                  </a:cubicBezTo>
                  <a:cubicBezTo>
                    <a:pt x="127" y="9"/>
                    <a:pt x="128" y="8"/>
                    <a:pt x="129" y="9"/>
                  </a:cubicBezTo>
                  <a:cubicBezTo>
                    <a:pt x="131" y="10"/>
                    <a:pt x="131" y="12"/>
                    <a:pt x="132" y="13"/>
                  </a:cubicBezTo>
                  <a:cubicBezTo>
                    <a:pt x="133" y="13"/>
                    <a:pt x="134" y="13"/>
                    <a:pt x="135" y="13"/>
                  </a:cubicBezTo>
                  <a:cubicBezTo>
                    <a:pt x="136" y="11"/>
                    <a:pt x="134" y="10"/>
                    <a:pt x="135" y="8"/>
                  </a:cubicBezTo>
                  <a:cubicBezTo>
                    <a:pt x="135" y="8"/>
                    <a:pt x="137" y="8"/>
                    <a:pt x="138" y="9"/>
                  </a:cubicBezTo>
                  <a:cubicBezTo>
                    <a:pt x="139" y="11"/>
                    <a:pt x="140" y="13"/>
                    <a:pt x="140" y="15"/>
                  </a:cubicBezTo>
                  <a:cubicBezTo>
                    <a:pt x="141" y="16"/>
                    <a:pt x="141" y="17"/>
                    <a:pt x="140" y="18"/>
                  </a:cubicBezTo>
                  <a:cubicBezTo>
                    <a:pt x="140" y="19"/>
                    <a:pt x="138" y="20"/>
                    <a:pt x="138" y="21"/>
                  </a:cubicBezTo>
                  <a:cubicBezTo>
                    <a:pt x="137" y="21"/>
                    <a:pt x="136" y="22"/>
                    <a:pt x="135" y="23"/>
                  </a:cubicBezTo>
                  <a:cubicBezTo>
                    <a:pt x="134" y="24"/>
                    <a:pt x="134" y="24"/>
                    <a:pt x="133" y="25"/>
                  </a:cubicBezTo>
                  <a:cubicBezTo>
                    <a:pt x="131" y="26"/>
                    <a:pt x="129" y="27"/>
                    <a:pt x="127" y="29"/>
                  </a:cubicBezTo>
                  <a:cubicBezTo>
                    <a:pt x="126" y="30"/>
                    <a:pt x="124" y="32"/>
                    <a:pt x="123" y="33"/>
                  </a:cubicBezTo>
                  <a:cubicBezTo>
                    <a:pt x="122" y="35"/>
                    <a:pt x="121" y="37"/>
                    <a:pt x="121" y="38"/>
                  </a:cubicBezTo>
                  <a:cubicBezTo>
                    <a:pt x="121" y="40"/>
                    <a:pt x="120" y="41"/>
                    <a:pt x="121" y="42"/>
                  </a:cubicBezTo>
                  <a:cubicBezTo>
                    <a:pt x="123" y="44"/>
                    <a:pt x="126" y="45"/>
                    <a:pt x="128" y="46"/>
                  </a:cubicBezTo>
                  <a:cubicBezTo>
                    <a:pt x="130" y="47"/>
                    <a:pt x="132" y="48"/>
                    <a:pt x="134" y="49"/>
                  </a:cubicBezTo>
                  <a:cubicBezTo>
                    <a:pt x="136" y="50"/>
                    <a:pt x="139" y="49"/>
                    <a:pt x="141" y="50"/>
                  </a:cubicBezTo>
                  <a:cubicBezTo>
                    <a:pt x="142" y="51"/>
                    <a:pt x="139" y="52"/>
                    <a:pt x="139" y="54"/>
                  </a:cubicBezTo>
                  <a:cubicBezTo>
                    <a:pt x="139" y="55"/>
                    <a:pt x="139" y="56"/>
                    <a:pt x="139" y="58"/>
                  </a:cubicBezTo>
                  <a:cubicBezTo>
                    <a:pt x="140" y="59"/>
                    <a:pt x="141" y="61"/>
                    <a:pt x="143" y="61"/>
                  </a:cubicBezTo>
                  <a:cubicBezTo>
                    <a:pt x="144" y="61"/>
                    <a:pt x="145" y="59"/>
                    <a:pt x="146" y="58"/>
                  </a:cubicBezTo>
                  <a:cubicBezTo>
                    <a:pt x="147" y="56"/>
                    <a:pt x="145" y="54"/>
                    <a:pt x="146" y="52"/>
                  </a:cubicBezTo>
                  <a:cubicBezTo>
                    <a:pt x="146" y="50"/>
                    <a:pt x="147" y="49"/>
                    <a:pt x="148" y="48"/>
                  </a:cubicBezTo>
                  <a:cubicBezTo>
                    <a:pt x="148" y="47"/>
                    <a:pt x="150" y="47"/>
                    <a:pt x="150" y="46"/>
                  </a:cubicBezTo>
                  <a:cubicBezTo>
                    <a:pt x="150" y="43"/>
                    <a:pt x="148" y="42"/>
                    <a:pt x="147" y="39"/>
                  </a:cubicBezTo>
                  <a:cubicBezTo>
                    <a:pt x="147" y="38"/>
                    <a:pt x="146" y="36"/>
                    <a:pt x="147" y="35"/>
                  </a:cubicBezTo>
                  <a:cubicBezTo>
                    <a:pt x="147" y="34"/>
                    <a:pt x="147" y="33"/>
                    <a:pt x="149" y="32"/>
                  </a:cubicBezTo>
                  <a:cubicBezTo>
                    <a:pt x="150" y="32"/>
                    <a:pt x="152" y="33"/>
                    <a:pt x="154" y="33"/>
                  </a:cubicBezTo>
                  <a:cubicBezTo>
                    <a:pt x="156" y="34"/>
                    <a:pt x="158" y="35"/>
                    <a:pt x="159" y="36"/>
                  </a:cubicBezTo>
                  <a:cubicBezTo>
                    <a:pt x="160" y="37"/>
                    <a:pt x="161" y="38"/>
                    <a:pt x="162" y="39"/>
                  </a:cubicBezTo>
                  <a:cubicBezTo>
                    <a:pt x="163" y="40"/>
                    <a:pt x="163" y="41"/>
                    <a:pt x="164" y="41"/>
                  </a:cubicBezTo>
                  <a:cubicBezTo>
                    <a:pt x="165" y="41"/>
                    <a:pt x="166" y="41"/>
                    <a:pt x="167" y="40"/>
                  </a:cubicBezTo>
                  <a:cubicBezTo>
                    <a:pt x="168" y="40"/>
                    <a:pt x="169" y="39"/>
                    <a:pt x="170" y="39"/>
                  </a:cubicBezTo>
                  <a:cubicBezTo>
                    <a:pt x="171" y="39"/>
                    <a:pt x="172" y="40"/>
                    <a:pt x="172" y="41"/>
                  </a:cubicBezTo>
                  <a:cubicBezTo>
                    <a:pt x="172" y="42"/>
                    <a:pt x="172" y="44"/>
                    <a:pt x="173" y="45"/>
                  </a:cubicBezTo>
                  <a:cubicBezTo>
                    <a:pt x="173" y="47"/>
                    <a:pt x="175" y="48"/>
                    <a:pt x="176" y="49"/>
                  </a:cubicBezTo>
                  <a:cubicBezTo>
                    <a:pt x="177" y="50"/>
                    <a:pt x="179" y="51"/>
                    <a:pt x="180" y="52"/>
                  </a:cubicBezTo>
                  <a:cubicBezTo>
                    <a:pt x="181" y="53"/>
                    <a:pt x="183" y="54"/>
                    <a:pt x="183" y="55"/>
                  </a:cubicBezTo>
                  <a:cubicBezTo>
                    <a:pt x="184" y="56"/>
                    <a:pt x="184" y="57"/>
                    <a:pt x="183" y="59"/>
                  </a:cubicBezTo>
                  <a:cubicBezTo>
                    <a:pt x="183" y="60"/>
                    <a:pt x="181" y="61"/>
                    <a:pt x="180" y="61"/>
                  </a:cubicBezTo>
                  <a:cubicBezTo>
                    <a:pt x="178" y="62"/>
                    <a:pt x="176" y="62"/>
                    <a:pt x="175" y="62"/>
                  </a:cubicBezTo>
                  <a:cubicBezTo>
                    <a:pt x="173" y="62"/>
                    <a:pt x="172" y="63"/>
                    <a:pt x="170" y="63"/>
                  </a:cubicBezTo>
                  <a:cubicBezTo>
                    <a:pt x="169" y="63"/>
                    <a:pt x="168" y="63"/>
                    <a:pt x="166" y="64"/>
                  </a:cubicBezTo>
                  <a:cubicBezTo>
                    <a:pt x="165" y="64"/>
                    <a:pt x="165" y="65"/>
                    <a:pt x="164" y="65"/>
                  </a:cubicBezTo>
                  <a:cubicBezTo>
                    <a:pt x="163" y="66"/>
                    <a:pt x="161" y="67"/>
                    <a:pt x="162" y="67"/>
                  </a:cubicBezTo>
                  <a:cubicBezTo>
                    <a:pt x="164" y="67"/>
                    <a:pt x="166" y="66"/>
                    <a:pt x="169" y="65"/>
                  </a:cubicBezTo>
                  <a:cubicBezTo>
                    <a:pt x="170" y="65"/>
                    <a:pt x="172" y="66"/>
                    <a:pt x="173" y="66"/>
                  </a:cubicBezTo>
                  <a:cubicBezTo>
                    <a:pt x="174" y="67"/>
                    <a:pt x="175" y="68"/>
                    <a:pt x="175" y="69"/>
                  </a:cubicBezTo>
                  <a:cubicBezTo>
                    <a:pt x="175" y="70"/>
                    <a:pt x="175" y="72"/>
                    <a:pt x="174" y="73"/>
                  </a:cubicBezTo>
                  <a:cubicBezTo>
                    <a:pt x="174" y="74"/>
                    <a:pt x="173" y="74"/>
                    <a:pt x="172" y="75"/>
                  </a:cubicBezTo>
                  <a:cubicBezTo>
                    <a:pt x="171" y="75"/>
                    <a:pt x="170" y="76"/>
                    <a:pt x="169" y="75"/>
                  </a:cubicBezTo>
                  <a:cubicBezTo>
                    <a:pt x="166" y="74"/>
                    <a:pt x="163" y="74"/>
                    <a:pt x="163" y="74"/>
                  </a:cubicBezTo>
                  <a:cubicBezTo>
                    <a:pt x="162" y="75"/>
                    <a:pt x="161" y="76"/>
                    <a:pt x="161" y="77"/>
                  </a:cubicBezTo>
                  <a:cubicBezTo>
                    <a:pt x="160" y="78"/>
                    <a:pt x="162" y="79"/>
                    <a:pt x="161" y="80"/>
                  </a:cubicBezTo>
                  <a:cubicBezTo>
                    <a:pt x="160" y="81"/>
                    <a:pt x="157" y="80"/>
                    <a:pt x="156" y="81"/>
                  </a:cubicBezTo>
                  <a:cubicBezTo>
                    <a:pt x="155" y="81"/>
                    <a:pt x="155" y="83"/>
                    <a:pt x="155" y="84"/>
                  </a:cubicBezTo>
                  <a:cubicBezTo>
                    <a:pt x="154" y="85"/>
                    <a:pt x="152" y="86"/>
                    <a:pt x="151" y="88"/>
                  </a:cubicBezTo>
                  <a:cubicBezTo>
                    <a:pt x="151" y="89"/>
                    <a:pt x="151" y="90"/>
                    <a:pt x="150" y="91"/>
                  </a:cubicBezTo>
                  <a:cubicBezTo>
                    <a:pt x="149" y="92"/>
                    <a:pt x="147" y="92"/>
                    <a:pt x="146" y="94"/>
                  </a:cubicBezTo>
                  <a:cubicBezTo>
                    <a:pt x="145" y="95"/>
                    <a:pt x="144" y="96"/>
                    <a:pt x="144" y="97"/>
                  </a:cubicBezTo>
                  <a:cubicBezTo>
                    <a:pt x="144" y="98"/>
                    <a:pt x="145" y="100"/>
                    <a:pt x="144" y="101"/>
                  </a:cubicBezTo>
                  <a:cubicBezTo>
                    <a:pt x="144" y="102"/>
                    <a:pt x="144" y="104"/>
                    <a:pt x="143" y="104"/>
                  </a:cubicBezTo>
                  <a:cubicBezTo>
                    <a:pt x="142" y="104"/>
                    <a:pt x="141" y="101"/>
                    <a:pt x="140" y="101"/>
                  </a:cubicBezTo>
                  <a:cubicBezTo>
                    <a:pt x="136" y="100"/>
                    <a:pt x="132" y="99"/>
                    <a:pt x="127" y="99"/>
                  </a:cubicBezTo>
                  <a:cubicBezTo>
                    <a:pt x="125" y="99"/>
                    <a:pt x="122" y="100"/>
                    <a:pt x="119" y="100"/>
                  </a:cubicBezTo>
                  <a:cubicBezTo>
                    <a:pt x="118" y="100"/>
                    <a:pt x="117" y="101"/>
                    <a:pt x="117" y="101"/>
                  </a:cubicBezTo>
                  <a:cubicBezTo>
                    <a:pt x="116" y="104"/>
                    <a:pt x="116" y="106"/>
                    <a:pt x="117" y="109"/>
                  </a:cubicBezTo>
                  <a:cubicBezTo>
                    <a:pt x="117" y="110"/>
                    <a:pt x="117" y="112"/>
                    <a:pt x="118" y="113"/>
                  </a:cubicBezTo>
                  <a:cubicBezTo>
                    <a:pt x="119" y="114"/>
                    <a:pt x="119" y="115"/>
                    <a:pt x="120" y="116"/>
                  </a:cubicBezTo>
                  <a:cubicBezTo>
                    <a:pt x="122" y="116"/>
                    <a:pt x="124" y="116"/>
                    <a:pt x="125" y="115"/>
                  </a:cubicBezTo>
                  <a:cubicBezTo>
                    <a:pt x="126" y="115"/>
                    <a:pt x="126" y="113"/>
                    <a:pt x="127" y="113"/>
                  </a:cubicBezTo>
                  <a:cubicBezTo>
                    <a:pt x="128" y="112"/>
                    <a:pt x="129" y="112"/>
                    <a:pt x="130" y="111"/>
                  </a:cubicBezTo>
                  <a:cubicBezTo>
                    <a:pt x="131" y="111"/>
                    <a:pt x="132" y="111"/>
                    <a:pt x="133" y="111"/>
                  </a:cubicBezTo>
                  <a:cubicBezTo>
                    <a:pt x="133" y="112"/>
                    <a:pt x="132" y="113"/>
                    <a:pt x="132" y="114"/>
                  </a:cubicBezTo>
                  <a:cubicBezTo>
                    <a:pt x="132" y="115"/>
                    <a:pt x="130" y="117"/>
                    <a:pt x="132" y="118"/>
                  </a:cubicBezTo>
                  <a:cubicBezTo>
                    <a:pt x="133" y="119"/>
                    <a:pt x="135" y="118"/>
                    <a:pt x="137" y="118"/>
                  </a:cubicBezTo>
                  <a:cubicBezTo>
                    <a:pt x="139" y="118"/>
                    <a:pt x="141" y="118"/>
                    <a:pt x="142" y="119"/>
                  </a:cubicBezTo>
                  <a:cubicBezTo>
                    <a:pt x="143" y="120"/>
                    <a:pt x="142" y="121"/>
                    <a:pt x="142" y="122"/>
                  </a:cubicBezTo>
                  <a:cubicBezTo>
                    <a:pt x="142" y="123"/>
                    <a:pt x="141" y="125"/>
                    <a:pt x="142" y="126"/>
                  </a:cubicBezTo>
                  <a:cubicBezTo>
                    <a:pt x="142" y="127"/>
                    <a:pt x="143" y="128"/>
                    <a:pt x="144" y="128"/>
                  </a:cubicBezTo>
                  <a:cubicBezTo>
                    <a:pt x="145" y="128"/>
                    <a:pt x="147" y="128"/>
                    <a:pt x="148" y="128"/>
                  </a:cubicBezTo>
                  <a:cubicBezTo>
                    <a:pt x="151" y="127"/>
                    <a:pt x="153" y="126"/>
                    <a:pt x="156" y="125"/>
                  </a:cubicBezTo>
                  <a:cubicBezTo>
                    <a:pt x="158" y="125"/>
                    <a:pt x="161" y="125"/>
                    <a:pt x="163" y="125"/>
                  </a:cubicBezTo>
                  <a:cubicBezTo>
                    <a:pt x="167" y="126"/>
                    <a:pt x="170" y="127"/>
                    <a:pt x="174" y="128"/>
                  </a:cubicBezTo>
                  <a:cubicBezTo>
                    <a:pt x="177" y="129"/>
                    <a:pt x="180" y="130"/>
                    <a:pt x="182" y="131"/>
                  </a:cubicBezTo>
                  <a:cubicBezTo>
                    <a:pt x="185" y="132"/>
                    <a:pt x="187" y="133"/>
                    <a:pt x="189" y="134"/>
                  </a:cubicBezTo>
                  <a:cubicBezTo>
                    <a:pt x="190" y="135"/>
                    <a:pt x="192" y="136"/>
                    <a:pt x="193" y="137"/>
                  </a:cubicBezTo>
                  <a:cubicBezTo>
                    <a:pt x="194" y="138"/>
                    <a:pt x="193" y="139"/>
                    <a:pt x="194" y="139"/>
                  </a:cubicBezTo>
                  <a:cubicBezTo>
                    <a:pt x="195" y="140"/>
                    <a:pt x="196" y="141"/>
                    <a:pt x="197" y="141"/>
                  </a:cubicBezTo>
                  <a:cubicBezTo>
                    <a:pt x="198" y="142"/>
                    <a:pt x="200" y="142"/>
                    <a:pt x="202" y="142"/>
                  </a:cubicBezTo>
                  <a:cubicBezTo>
                    <a:pt x="204" y="143"/>
                    <a:pt x="205" y="144"/>
                    <a:pt x="207" y="144"/>
                  </a:cubicBezTo>
                  <a:cubicBezTo>
                    <a:pt x="209" y="145"/>
                    <a:pt x="211" y="145"/>
                    <a:pt x="213" y="146"/>
                  </a:cubicBezTo>
                  <a:cubicBezTo>
                    <a:pt x="215" y="146"/>
                    <a:pt x="216" y="147"/>
                    <a:pt x="217" y="148"/>
                  </a:cubicBezTo>
                  <a:cubicBezTo>
                    <a:pt x="218" y="149"/>
                    <a:pt x="219" y="150"/>
                    <a:pt x="219" y="151"/>
                  </a:cubicBezTo>
                  <a:cubicBezTo>
                    <a:pt x="219" y="153"/>
                    <a:pt x="219" y="155"/>
                    <a:pt x="219" y="156"/>
                  </a:cubicBezTo>
                  <a:cubicBezTo>
                    <a:pt x="218" y="157"/>
                    <a:pt x="215" y="158"/>
                    <a:pt x="214" y="159"/>
                  </a:cubicBezTo>
                  <a:cubicBezTo>
                    <a:pt x="213" y="159"/>
                    <a:pt x="213" y="160"/>
                    <a:pt x="213" y="161"/>
                  </a:cubicBezTo>
                  <a:cubicBezTo>
                    <a:pt x="212" y="163"/>
                    <a:pt x="212" y="165"/>
                    <a:pt x="212" y="166"/>
                  </a:cubicBezTo>
                  <a:cubicBezTo>
                    <a:pt x="211" y="168"/>
                    <a:pt x="211" y="170"/>
                    <a:pt x="210" y="171"/>
                  </a:cubicBezTo>
                  <a:cubicBezTo>
                    <a:pt x="209" y="172"/>
                    <a:pt x="207" y="173"/>
                    <a:pt x="205" y="174"/>
                  </a:cubicBezTo>
                  <a:cubicBezTo>
                    <a:pt x="203" y="174"/>
                    <a:pt x="201" y="174"/>
                    <a:pt x="199" y="175"/>
                  </a:cubicBezTo>
                  <a:cubicBezTo>
                    <a:pt x="198" y="175"/>
                    <a:pt x="198" y="177"/>
                    <a:pt x="197" y="178"/>
                  </a:cubicBezTo>
                  <a:cubicBezTo>
                    <a:pt x="197" y="179"/>
                    <a:pt x="198" y="181"/>
                    <a:pt x="197" y="182"/>
                  </a:cubicBezTo>
                  <a:cubicBezTo>
                    <a:pt x="196" y="185"/>
                    <a:pt x="194" y="187"/>
                    <a:pt x="192" y="189"/>
                  </a:cubicBezTo>
                  <a:cubicBezTo>
                    <a:pt x="190" y="190"/>
                    <a:pt x="188" y="190"/>
                    <a:pt x="187" y="191"/>
                  </a:cubicBezTo>
                  <a:cubicBezTo>
                    <a:pt x="186" y="192"/>
                    <a:pt x="185" y="192"/>
                    <a:pt x="184" y="192"/>
                  </a:cubicBezTo>
                  <a:cubicBezTo>
                    <a:pt x="183" y="194"/>
                    <a:pt x="183" y="195"/>
                    <a:pt x="181" y="197"/>
                  </a:cubicBezTo>
                  <a:cubicBezTo>
                    <a:pt x="181" y="198"/>
                    <a:pt x="179" y="199"/>
                    <a:pt x="178" y="200"/>
                  </a:cubicBezTo>
                  <a:cubicBezTo>
                    <a:pt x="177" y="200"/>
                    <a:pt x="176" y="201"/>
                    <a:pt x="175" y="202"/>
                  </a:cubicBezTo>
                  <a:cubicBezTo>
                    <a:pt x="173" y="202"/>
                    <a:pt x="172" y="202"/>
                    <a:pt x="171" y="203"/>
                  </a:cubicBezTo>
                  <a:cubicBezTo>
                    <a:pt x="170" y="204"/>
                    <a:pt x="170" y="205"/>
                    <a:pt x="169" y="206"/>
                  </a:cubicBezTo>
                  <a:cubicBezTo>
                    <a:pt x="169" y="207"/>
                    <a:pt x="167" y="208"/>
                    <a:pt x="167" y="209"/>
                  </a:cubicBezTo>
                  <a:cubicBezTo>
                    <a:pt x="167" y="210"/>
                    <a:pt x="167" y="212"/>
                    <a:pt x="167" y="214"/>
                  </a:cubicBezTo>
                  <a:cubicBezTo>
                    <a:pt x="167" y="215"/>
                    <a:pt x="166" y="216"/>
                    <a:pt x="165" y="218"/>
                  </a:cubicBezTo>
                  <a:cubicBezTo>
                    <a:pt x="165" y="219"/>
                    <a:pt x="165" y="221"/>
                    <a:pt x="165" y="223"/>
                  </a:cubicBezTo>
                  <a:cubicBezTo>
                    <a:pt x="165" y="224"/>
                    <a:pt x="165" y="226"/>
                    <a:pt x="165" y="227"/>
                  </a:cubicBezTo>
                  <a:cubicBezTo>
                    <a:pt x="165" y="228"/>
                    <a:pt x="166" y="228"/>
                    <a:pt x="167" y="229"/>
                  </a:cubicBezTo>
                  <a:cubicBezTo>
                    <a:pt x="167" y="230"/>
                    <a:pt x="169" y="230"/>
                    <a:pt x="169" y="231"/>
                  </a:cubicBezTo>
                  <a:cubicBezTo>
                    <a:pt x="168" y="232"/>
                    <a:pt x="166" y="231"/>
                    <a:pt x="165" y="231"/>
                  </a:cubicBezTo>
                  <a:cubicBezTo>
                    <a:pt x="163" y="231"/>
                    <a:pt x="161" y="231"/>
                    <a:pt x="160" y="229"/>
                  </a:cubicBezTo>
                  <a:cubicBezTo>
                    <a:pt x="158" y="228"/>
                    <a:pt x="158" y="226"/>
                    <a:pt x="157" y="224"/>
                  </a:cubicBezTo>
                  <a:cubicBezTo>
                    <a:pt x="157" y="221"/>
                    <a:pt x="156" y="218"/>
                    <a:pt x="156" y="215"/>
                  </a:cubicBezTo>
                  <a:cubicBezTo>
                    <a:pt x="155" y="211"/>
                    <a:pt x="156" y="208"/>
                    <a:pt x="157" y="204"/>
                  </a:cubicBezTo>
                  <a:cubicBezTo>
                    <a:pt x="157" y="202"/>
                    <a:pt x="156" y="200"/>
                    <a:pt x="156" y="197"/>
                  </a:cubicBezTo>
                  <a:cubicBezTo>
                    <a:pt x="156" y="193"/>
                    <a:pt x="157" y="189"/>
                    <a:pt x="158" y="185"/>
                  </a:cubicBezTo>
                  <a:cubicBezTo>
                    <a:pt x="159" y="182"/>
                    <a:pt x="161" y="179"/>
                    <a:pt x="161" y="176"/>
                  </a:cubicBezTo>
                  <a:cubicBezTo>
                    <a:pt x="161" y="174"/>
                    <a:pt x="161" y="172"/>
                    <a:pt x="161" y="170"/>
                  </a:cubicBezTo>
                  <a:cubicBezTo>
                    <a:pt x="161" y="169"/>
                    <a:pt x="161" y="168"/>
                    <a:pt x="160" y="166"/>
                  </a:cubicBezTo>
                  <a:cubicBezTo>
                    <a:pt x="159" y="165"/>
                    <a:pt x="158" y="165"/>
                    <a:pt x="157" y="164"/>
                  </a:cubicBezTo>
                  <a:cubicBezTo>
                    <a:pt x="156" y="163"/>
                    <a:pt x="154" y="162"/>
                    <a:pt x="152" y="161"/>
                  </a:cubicBezTo>
                  <a:cubicBezTo>
                    <a:pt x="151" y="160"/>
                    <a:pt x="150" y="159"/>
                    <a:pt x="150" y="157"/>
                  </a:cubicBezTo>
                  <a:cubicBezTo>
                    <a:pt x="149" y="156"/>
                    <a:pt x="148" y="154"/>
                    <a:pt x="147" y="152"/>
                  </a:cubicBezTo>
                  <a:cubicBezTo>
                    <a:pt x="146" y="151"/>
                    <a:pt x="144" y="150"/>
                    <a:pt x="144" y="148"/>
                  </a:cubicBezTo>
                  <a:cubicBezTo>
                    <a:pt x="143" y="146"/>
                    <a:pt x="143" y="145"/>
                    <a:pt x="144" y="143"/>
                  </a:cubicBezTo>
                  <a:cubicBezTo>
                    <a:pt x="144" y="142"/>
                    <a:pt x="145" y="141"/>
                    <a:pt x="146" y="140"/>
                  </a:cubicBezTo>
                  <a:cubicBezTo>
                    <a:pt x="147" y="138"/>
                    <a:pt x="148" y="137"/>
                    <a:pt x="148" y="135"/>
                  </a:cubicBezTo>
                  <a:cubicBezTo>
                    <a:pt x="148" y="134"/>
                    <a:pt x="148" y="133"/>
                    <a:pt x="148" y="132"/>
                  </a:cubicBezTo>
                  <a:cubicBezTo>
                    <a:pt x="148" y="131"/>
                    <a:pt x="148" y="130"/>
                    <a:pt x="147" y="130"/>
                  </a:cubicBezTo>
                  <a:cubicBezTo>
                    <a:pt x="146" y="129"/>
                    <a:pt x="143" y="130"/>
                    <a:pt x="142" y="129"/>
                  </a:cubicBezTo>
                  <a:cubicBezTo>
                    <a:pt x="140" y="129"/>
                    <a:pt x="138" y="127"/>
                    <a:pt x="137" y="126"/>
                  </a:cubicBezTo>
                  <a:cubicBezTo>
                    <a:pt x="134" y="125"/>
                    <a:pt x="132" y="123"/>
                    <a:pt x="130" y="122"/>
                  </a:cubicBezTo>
                  <a:cubicBezTo>
                    <a:pt x="127" y="121"/>
                    <a:pt x="124" y="120"/>
                    <a:pt x="121" y="119"/>
                  </a:cubicBezTo>
                  <a:cubicBezTo>
                    <a:pt x="120" y="119"/>
                    <a:pt x="119" y="119"/>
                    <a:pt x="117" y="119"/>
                  </a:cubicBezTo>
                  <a:cubicBezTo>
                    <a:pt x="116" y="119"/>
                    <a:pt x="115" y="120"/>
                    <a:pt x="114" y="119"/>
                  </a:cubicBezTo>
                  <a:cubicBezTo>
                    <a:pt x="113" y="119"/>
                    <a:pt x="112" y="118"/>
                    <a:pt x="110" y="118"/>
                  </a:cubicBezTo>
                  <a:cubicBezTo>
                    <a:pt x="109" y="117"/>
                    <a:pt x="108" y="117"/>
                    <a:pt x="107" y="116"/>
                  </a:cubicBezTo>
                  <a:cubicBezTo>
                    <a:pt x="105" y="115"/>
                    <a:pt x="104" y="115"/>
                    <a:pt x="103" y="114"/>
                  </a:cubicBezTo>
                  <a:cubicBezTo>
                    <a:pt x="102" y="112"/>
                    <a:pt x="101" y="110"/>
                    <a:pt x="100" y="108"/>
                  </a:cubicBezTo>
                  <a:cubicBezTo>
                    <a:pt x="99" y="107"/>
                    <a:pt x="97" y="105"/>
                    <a:pt x="95" y="104"/>
                  </a:cubicBezTo>
                  <a:cubicBezTo>
                    <a:pt x="95" y="103"/>
                    <a:pt x="94" y="102"/>
                    <a:pt x="93" y="101"/>
                  </a:cubicBezTo>
                  <a:cubicBezTo>
                    <a:pt x="92" y="100"/>
                    <a:pt x="92" y="98"/>
                    <a:pt x="90" y="98"/>
                  </a:cubicBezTo>
                  <a:cubicBezTo>
                    <a:pt x="89" y="99"/>
                    <a:pt x="90" y="101"/>
                    <a:pt x="91" y="102"/>
                  </a:cubicBezTo>
                  <a:cubicBezTo>
                    <a:pt x="91" y="103"/>
                    <a:pt x="92" y="103"/>
                    <a:pt x="93" y="104"/>
                  </a:cubicBezTo>
                  <a:cubicBezTo>
                    <a:pt x="94" y="105"/>
                    <a:pt x="95" y="106"/>
                    <a:pt x="95" y="107"/>
                  </a:cubicBezTo>
                  <a:cubicBezTo>
                    <a:pt x="96" y="107"/>
                    <a:pt x="97" y="109"/>
                    <a:pt x="96" y="109"/>
                  </a:cubicBezTo>
                  <a:cubicBezTo>
                    <a:pt x="95" y="110"/>
                    <a:pt x="93" y="110"/>
                    <a:pt x="92" y="109"/>
                  </a:cubicBezTo>
                  <a:cubicBezTo>
                    <a:pt x="90" y="108"/>
                    <a:pt x="89" y="106"/>
                    <a:pt x="88" y="104"/>
                  </a:cubicBezTo>
                  <a:cubicBezTo>
                    <a:pt x="87" y="103"/>
                    <a:pt x="86" y="101"/>
                    <a:pt x="85" y="100"/>
                  </a:cubicBezTo>
                  <a:cubicBezTo>
                    <a:pt x="85" y="99"/>
                    <a:pt x="85" y="97"/>
                    <a:pt x="85" y="96"/>
                  </a:cubicBezTo>
                  <a:cubicBezTo>
                    <a:pt x="84" y="95"/>
                    <a:pt x="84" y="94"/>
                    <a:pt x="83" y="93"/>
                  </a:cubicBezTo>
                  <a:cubicBezTo>
                    <a:pt x="82" y="92"/>
                    <a:pt x="81" y="91"/>
                    <a:pt x="80" y="90"/>
                  </a:cubicBezTo>
                  <a:cubicBezTo>
                    <a:pt x="78" y="88"/>
                    <a:pt x="76" y="86"/>
                    <a:pt x="75" y="84"/>
                  </a:cubicBezTo>
                  <a:cubicBezTo>
                    <a:pt x="74" y="82"/>
                    <a:pt x="73" y="80"/>
                    <a:pt x="72" y="78"/>
                  </a:cubicBezTo>
                  <a:cubicBezTo>
                    <a:pt x="72" y="76"/>
                    <a:pt x="72" y="74"/>
                    <a:pt x="72" y="71"/>
                  </a:cubicBezTo>
                  <a:cubicBezTo>
                    <a:pt x="72" y="70"/>
                    <a:pt x="73" y="68"/>
                    <a:pt x="72" y="67"/>
                  </a:cubicBezTo>
                  <a:cubicBezTo>
                    <a:pt x="71" y="64"/>
                    <a:pt x="68" y="62"/>
                    <a:pt x="66" y="59"/>
                  </a:cubicBezTo>
                  <a:cubicBezTo>
                    <a:pt x="65" y="58"/>
                    <a:pt x="63" y="56"/>
                    <a:pt x="62" y="54"/>
                  </a:cubicBezTo>
                  <a:cubicBezTo>
                    <a:pt x="61" y="53"/>
                    <a:pt x="59" y="52"/>
                    <a:pt x="58" y="51"/>
                  </a:cubicBezTo>
                  <a:cubicBezTo>
                    <a:pt x="57" y="49"/>
                    <a:pt x="57" y="47"/>
                    <a:pt x="56" y="46"/>
                  </a:cubicBezTo>
                  <a:cubicBezTo>
                    <a:pt x="54" y="44"/>
                    <a:pt x="51" y="42"/>
                    <a:pt x="48" y="41"/>
                  </a:cubicBezTo>
                  <a:cubicBezTo>
                    <a:pt x="46" y="40"/>
                    <a:pt x="43" y="39"/>
                    <a:pt x="40" y="39"/>
                  </a:cubicBezTo>
                  <a:cubicBezTo>
                    <a:pt x="37" y="38"/>
                    <a:pt x="34" y="38"/>
                    <a:pt x="32" y="38"/>
                  </a:cubicBezTo>
                  <a:cubicBezTo>
                    <a:pt x="30" y="39"/>
                    <a:pt x="29" y="39"/>
                    <a:pt x="27" y="39"/>
                  </a:cubicBezTo>
                  <a:cubicBezTo>
                    <a:pt x="26" y="40"/>
                    <a:pt x="25" y="41"/>
                    <a:pt x="24" y="43"/>
                  </a:cubicBezTo>
                  <a:cubicBezTo>
                    <a:pt x="23" y="44"/>
                    <a:pt x="23" y="45"/>
                    <a:pt x="22" y="45"/>
                  </a:cubicBezTo>
                  <a:cubicBezTo>
                    <a:pt x="21" y="46"/>
                    <a:pt x="20" y="47"/>
                    <a:pt x="19" y="48"/>
                  </a:cubicBezTo>
                  <a:cubicBezTo>
                    <a:pt x="16" y="49"/>
                    <a:pt x="13" y="50"/>
                    <a:pt x="10" y="52"/>
                  </a:cubicBezTo>
                  <a:cubicBezTo>
                    <a:pt x="9" y="52"/>
                    <a:pt x="8" y="53"/>
                    <a:pt x="6" y="54"/>
                  </a:cubicBezTo>
                  <a:cubicBezTo>
                    <a:pt x="5" y="54"/>
                    <a:pt x="2" y="56"/>
                    <a:pt x="2" y="55"/>
                  </a:cubicBezTo>
                  <a:cubicBezTo>
                    <a:pt x="4" y="53"/>
                    <a:pt x="6" y="53"/>
                    <a:pt x="8" y="51"/>
                  </a:cubicBezTo>
                  <a:cubicBezTo>
                    <a:pt x="10" y="50"/>
                    <a:pt x="11" y="49"/>
                    <a:pt x="13" y="48"/>
                  </a:cubicBezTo>
                  <a:cubicBezTo>
                    <a:pt x="14" y="47"/>
                    <a:pt x="16" y="47"/>
                    <a:pt x="16" y="46"/>
                  </a:cubicBezTo>
                  <a:cubicBezTo>
                    <a:pt x="17" y="46"/>
                    <a:pt x="16" y="45"/>
                    <a:pt x="16" y="44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5" y="41"/>
                    <a:pt x="14" y="42"/>
                    <a:pt x="13" y="42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29"/>
            <p:cNvSpPr>
              <a:spLocks/>
            </p:cNvSpPr>
            <p:nvPr/>
          </p:nvSpPr>
          <p:spPr bwMode="auto">
            <a:xfrm>
              <a:off x="1417638" y="2287588"/>
              <a:ext cx="531812" cy="471487"/>
            </a:xfrm>
            <a:custGeom>
              <a:avLst/>
              <a:gdLst>
                <a:gd name="T0" fmla="*/ 2147483647 w 38"/>
                <a:gd name="T1" fmla="*/ 2147483647 h 27"/>
                <a:gd name="T2" fmla="*/ 2147483647 w 38"/>
                <a:gd name="T3" fmla="*/ 2147483647 h 27"/>
                <a:gd name="T4" fmla="*/ 2147483647 w 38"/>
                <a:gd name="T5" fmla="*/ 2147483647 h 27"/>
                <a:gd name="T6" fmla="*/ 2147483647 w 38"/>
                <a:gd name="T7" fmla="*/ 2147483647 h 27"/>
                <a:gd name="T8" fmla="*/ 2147483647 w 38"/>
                <a:gd name="T9" fmla="*/ 2147483647 h 27"/>
                <a:gd name="T10" fmla="*/ 2147483647 w 38"/>
                <a:gd name="T11" fmla="*/ 2147483647 h 27"/>
                <a:gd name="T12" fmla="*/ 2147483647 w 38"/>
                <a:gd name="T13" fmla="*/ 2147483647 h 27"/>
                <a:gd name="T14" fmla="*/ 2147483647 w 38"/>
                <a:gd name="T15" fmla="*/ 2147483647 h 27"/>
                <a:gd name="T16" fmla="*/ 2147483647 w 38"/>
                <a:gd name="T17" fmla="*/ 2147483647 h 27"/>
                <a:gd name="T18" fmla="*/ 2147483647 w 38"/>
                <a:gd name="T19" fmla="*/ 2147483647 h 27"/>
                <a:gd name="T20" fmla="*/ 2147483647 w 38"/>
                <a:gd name="T21" fmla="*/ 2147483647 h 27"/>
                <a:gd name="T22" fmla="*/ 2147483647 w 38"/>
                <a:gd name="T23" fmla="*/ 2147483647 h 27"/>
                <a:gd name="T24" fmla="*/ 2147483647 w 38"/>
                <a:gd name="T25" fmla="*/ 2147483647 h 27"/>
                <a:gd name="T26" fmla="*/ 2147483647 w 38"/>
                <a:gd name="T27" fmla="*/ 2147483647 h 27"/>
                <a:gd name="T28" fmla="*/ 2147483647 w 38"/>
                <a:gd name="T29" fmla="*/ 2147483647 h 27"/>
                <a:gd name="T30" fmla="*/ 2147483647 w 38"/>
                <a:gd name="T31" fmla="*/ 2147483647 h 27"/>
                <a:gd name="T32" fmla="*/ 2147483647 w 38"/>
                <a:gd name="T33" fmla="*/ 2147483647 h 27"/>
                <a:gd name="T34" fmla="*/ 2147483647 w 38"/>
                <a:gd name="T35" fmla="*/ 2147483647 h 27"/>
                <a:gd name="T36" fmla="*/ 2147483647 w 38"/>
                <a:gd name="T37" fmla="*/ 2147483647 h 27"/>
                <a:gd name="T38" fmla="*/ 2147483647 w 38"/>
                <a:gd name="T39" fmla="*/ 2147483647 h 27"/>
                <a:gd name="T40" fmla="*/ 2147483647 w 38"/>
                <a:gd name="T41" fmla="*/ 2147483647 h 27"/>
                <a:gd name="T42" fmla="*/ 0 w 38"/>
                <a:gd name="T43" fmla="*/ 2147483647 h 27"/>
                <a:gd name="T44" fmla="*/ 2147483647 w 38"/>
                <a:gd name="T45" fmla="*/ 2147483647 h 27"/>
                <a:gd name="T46" fmla="*/ 2147483647 w 38"/>
                <a:gd name="T47" fmla="*/ 2147483647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"/>
                <a:gd name="T73" fmla="*/ 0 h 27"/>
                <a:gd name="T74" fmla="*/ 38 w 38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" h="27">
                  <a:moveTo>
                    <a:pt x="2" y="8"/>
                  </a:moveTo>
                  <a:cubicBezTo>
                    <a:pt x="3" y="7"/>
                    <a:pt x="4" y="5"/>
                    <a:pt x="5" y="4"/>
                  </a:cubicBezTo>
                  <a:cubicBezTo>
                    <a:pt x="5" y="3"/>
                    <a:pt x="4" y="1"/>
                    <a:pt x="6" y="1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2" y="2"/>
                    <a:pt x="14" y="4"/>
                    <a:pt x="15" y="5"/>
                  </a:cubicBezTo>
                  <a:cubicBezTo>
                    <a:pt x="17" y="5"/>
                    <a:pt x="18" y="7"/>
                    <a:pt x="20" y="7"/>
                  </a:cubicBezTo>
                  <a:cubicBezTo>
                    <a:pt x="22" y="8"/>
                    <a:pt x="24" y="8"/>
                    <a:pt x="25" y="8"/>
                  </a:cubicBezTo>
                  <a:cubicBezTo>
                    <a:pt x="27" y="8"/>
                    <a:pt x="30" y="8"/>
                    <a:pt x="31" y="9"/>
                  </a:cubicBezTo>
                  <a:cubicBezTo>
                    <a:pt x="33" y="10"/>
                    <a:pt x="34" y="13"/>
                    <a:pt x="35" y="14"/>
                  </a:cubicBezTo>
                  <a:cubicBezTo>
                    <a:pt x="36" y="16"/>
                    <a:pt x="37" y="16"/>
                    <a:pt x="38" y="18"/>
                  </a:cubicBezTo>
                  <a:cubicBezTo>
                    <a:pt x="38" y="20"/>
                    <a:pt x="37" y="22"/>
                    <a:pt x="37" y="24"/>
                  </a:cubicBezTo>
                  <a:cubicBezTo>
                    <a:pt x="36" y="25"/>
                    <a:pt x="36" y="25"/>
                    <a:pt x="34" y="25"/>
                  </a:cubicBezTo>
                  <a:cubicBezTo>
                    <a:pt x="32" y="26"/>
                    <a:pt x="28" y="26"/>
                    <a:pt x="25" y="26"/>
                  </a:cubicBezTo>
                  <a:cubicBezTo>
                    <a:pt x="23" y="26"/>
                    <a:pt x="20" y="27"/>
                    <a:pt x="19" y="26"/>
                  </a:cubicBezTo>
                  <a:cubicBezTo>
                    <a:pt x="17" y="25"/>
                    <a:pt x="16" y="24"/>
                    <a:pt x="16" y="22"/>
                  </a:cubicBezTo>
                  <a:cubicBezTo>
                    <a:pt x="16" y="21"/>
                    <a:pt x="19" y="20"/>
                    <a:pt x="19" y="18"/>
                  </a:cubicBezTo>
                  <a:cubicBezTo>
                    <a:pt x="18" y="17"/>
                    <a:pt x="16" y="17"/>
                    <a:pt x="15" y="16"/>
                  </a:cubicBezTo>
                  <a:cubicBezTo>
                    <a:pt x="14" y="15"/>
                    <a:pt x="14" y="12"/>
                    <a:pt x="13" y="12"/>
                  </a:cubicBezTo>
                  <a:cubicBezTo>
                    <a:pt x="11" y="12"/>
                    <a:pt x="11" y="15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cubicBezTo>
                    <a:pt x="5" y="18"/>
                    <a:pt x="4" y="16"/>
                    <a:pt x="3" y="16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1" y="12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30"/>
            <p:cNvSpPr>
              <a:spLocks/>
            </p:cNvSpPr>
            <p:nvPr/>
          </p:nvSpPr>
          <p:spPr bwMode="auto">
            <a:xfrm>
              <a:off x="2312988" y="2968625"/>
              <a:ext cx="153987" cy="87313"/>
            </a:xfrm>
            <a:custGeom>
              <a:avLst/>
              <a:gdLst>
                <a:gd name="T0" fmla="*/ 2147483647 w 11"/>
                <a:gd name="T1" fmla="*/ 2147483647 h 5"/>
                <a:gd name="T2" fmla="*/ 2147483647 w 11"/>
                <a:gd name="T3" fmla="*/ 2147483647 h 5"/>
                <a:gd name="T4" fmla="*/ 2147483647 w 11"/>
                <a:gd name="T5" fmla="*/ 2147483647 h 5"/>
                <a:gd name="T6" fmla="*/ 2147483647 w 11"/>
                <a:gd name="T7" fmla="*/ 2147483647 h 5"/>
                <a:gd name="T8" fmla="*/ 2147483647 w 11"/>
                <a:gd name="T9" fmla="*/ 2147483647 h 5"/>
                <a:gd name="T10" fmla="*/ 2147483647 w 11"/>
                <a:gd name="T11" fmla="*/ 0 h 5"/>
                <a:gd name="T12" fmla="*/ 2147483647 w 11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5"/>
                <a:gd name="T23" fmla="*/ 11 w 11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5">
                  <a:moveTo>
                    <a:pt x="7" y="1"/>
                  </a:moveTo>
                  <a:cubicBezTo>
                    <a:pt x="8" y="2"/>
                    <a:pt x="11" y="2"/>
                    <a:pt x="11" y="4"/>
                  </a:cubicBezTo>
                  <a:cubicBezTo>
                    <a:pt x="11" y="5"/>
                    <a:pt x="8" y="5"/>
                    <a:pt x="6" y="5"/>
                  </a:cubicBezTo>
                  <a:cubicBezTo>
                    <a:pt x="4" y="5"/>
                    <a:pt x="2" y="5"/>
                    <a:pt x="1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5" y="0"/>
                    <a:pt x="6" y="1"/>
                    <a:pt x="7" y="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31"/>
            <p:cNvSpPr>
              <a:spLocks/>
            </p:cNvSpPr>
            <p:nvPr/>
          </p:nvSpPr>
          <p:spPr bwMode="auto">
            <a:xfrm>
              <a:off x="2984500" y="3633788"/>
              <a:ext cx="139700" cy="122237"/>
            </a:xfrm>
            <a:custGeom>
              <a:avLst/>
              <a:gdLst>
                <a:gd name="T0" fmla="*/ 2147483647 w 10"/>
                <a:gd name="T1" fmla="*/ 0 h 7"/>
                <a:gd name="T2" fmla="*/ 0 w 10"/>
                <a:gd name="T3" fmla="*/ 2147483647 h 7"/>
                <a:gd name="T4" fmla="*/ 0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7"/>
                <a:gd name="T23" fmla="*/ 10 w 10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7">
                  <a:moveTo>
                    <a:pt x="2" y="0"/>
                  </a:moveTo>
                  <a:cubicBezTo>
                    <a:pt x="1" y="0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3" y="6"/>
                    <a:pt x="4" y="6"/>
                  </a:cubicBezTo>
                  <a:cubicBezTo>
                    <a:pt x="6" y="6"/>
                    <a:pt x="8" y="7"/>
                    <a:pt x="9" y="6"/>
                  </a:cubicBezTo>
                  <a:cubicBezTo>
                    <a:pt x="10" y="5"/>
                    <a:pt x="8" y="4"/>
                    <a:pt x="7" y="3"/>
                  </a:cubicBezTo>
                  <a:cubicBezTo>
                    <a:pt x="6" y="2"/>
                    <a:pt x="4" y="0"/>
                    <a:pt x="2" y="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32"/>
            <p:cNvSpPr>
              <a:spLocks/>
            </p:cNvSpPr>
            <p:nvPr/>
          </p:nvSpPr>
          <p:spPr bwMode="auto">
            <a:xfrm>
              <a:off x="3779838" y="2846388"/>
              <a:ext cx="211137" cy="209550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2147483647 h 12"/>
                <a:gd name="T6" fmla="*/ 2147483647 w 15"/>
                <a:gd name="T7" fmla="*/ 2147483647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0 w 15"/>
                <a:gd name="T15" fmla="*/ 2147483647 h 12"/>
                <a:gd name="T16" fmla="*/ 2147483647 w 15"/>
                <a:gd name="T17" fmla="*/ 2147483647 h 12"/>
                <a:gd name="T18" fmla="*/ 2147483647 w 15"/>
                <a:gd name="T19" fmla="*/ 2147483647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2"/>
                <a:gd name="T32" fmla="*/ 15 w 1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2">
                  <a:moveTo>
                    <a:pt x="7" y="3"/>
                  </a:moveTo>
                  <a:cubicBezTo>
                    <a:pt x="8" y="3"/>
                    <a:pt x="9" y="2"/>
                    <a:pt x="11" y="2"/>
                  </a:cubicBezTo>
                  <a:cubicBezTo>
                    <a:pt x="12" y="2"/>
                    <a:pt x="13" y="0"/>
                    <a:pt x="14" y="2"/>
                  </a:cubicBezTo>
                  <a:cubicBezTo>
                    <a:pt x="15" y="3"/>
                    <a:pt x="15" y="6"/>
                    <a:pt x="15" y="8"/>
                  </a:cubicBezTo>
                  <a:cubicBezTo>
                    <a:pt x="14" y="10"/>
                    <a:pt x="14" y="10"/>
                    <a:pt x="12" y="11"/>
                  </a:cubicBezTo>
                  <a:cubicBezTo>
                    <a:pt x="11" y="11"/>
                    <a:pt x="9" y="12"/>
                    <a:pt x="7" y="12"/>
                  </a:cubicBezTo>
                  <a:cubicBezTo>
                    <a:pt x="6" y="12"/>
                    <a:pt x="4" y="11"/>
                    <a:pt x="2" y="10"/>
                  </a:cubicBezTo>
                  <a:cubicBezTo>
                    <a:pt x="1" y="9"/>
                    <a:pt x="1" y="7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5" y="3"/>
                    <a:pt x="7" y="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33"/>
            <p:cNvSpPr>
              <a:spLocks/>
            </p:cNvSpPr>
            <p:nvPr/>
          </p:nvSpPr>
          <p:spPr bwMode="auto">
            <a:xfrm>
              <a:off x="2647950" y="1030288"/>
              <a:ext cx="1425575" cy="2201862"/>
            </a:xfrm>
            <a:custGeom>
              <a:avLst/>
              <a:gdLst>
                <a:gd name="T0" fmla="*/ 2147483647 w 102"/>
                <a:gd name="T1" fmla="*/ 2147483647 h 126"/>
                <a:gd name="T2" fmla="*/ 2147483647 w 102"/>
                <a:gd name="T3" fmla="*/ 2147483647 h 126"/>
                <a:gd name="T4" fmla="*/ 2147483647 w 102"/>
                <a:gd name="T5" fmla="*/ 2147483647 h 126"/>
                <a:gd name="T6" fmla="*/ 2147483647 w 102"/>
                <a:gd name="T7" fmla="*/ 2147483647 h 126"/>
                <a:gd name="T8" fmla="*/ 2147483647 w 102"/>
                <a:gd name="T9" fmla="*/ 2147483647 h 126"/>
                <a:gd name="T10" fmla="*/ 2147483647 w 102"/>
                <a:gd name="T11" fmla="*/ 2147483647 h 126"/>
                <a:gd name="T12" fmla="*/ 2147483647 w 102"/>
                <a:gd name="T13" fmla="*/ 2147483647 h 126"/>
                <a:gd name="T14" fmla="*/ 2147483647 w 102"/>
                <a:gd name="T15" fmla="*/ 2147483647 h 126"/>
                <a:gd name="T16" fmla="*/ 2147483647 w 102"/>
                <a:gd name="T17" fmla="*/ 2147483647 h 126"/>
                <a:gd name="T18" fmla="*/ 2147483647 w 102"/>
                <a:gd name="T19" fmla="*/ 2147483647 h 126"/>
                <a:gd name="T20" fmla="*/ 2147483647 w 102"/>
                <a:gd name="T21" fmla="*/ 2147483647 h 126"/>
                <a:gd name="T22" fmla="*/ 2147483647 w 102"/>
                <a:gd name="T23" fmla="*/ 2147483647 h 126"/>
                <a:gd name="T24" fmla="*/ 2147483647 w 102"/>
                <a:gd name="T25" fmla="*/ 2147483647 h 126"/>
                <a:gd name="T26" fmla="*/ 2147483647 w 102"/>
                <a:gd name="T27" fmla="*/ 2147483647 h 126"/>
                <a:gd name="T28" fmla="*/ 2147483647 w 102"/>
                <a:gd name="T29" fmla="*/ 2147483647 h 126"/>
                <a:gd name="T30" fmla="*/ 2147483647 w 102"/>
                <a:gd name="T31" fmla="*/ 2147483647 h 126"/>
                <a:gd name="T32" fmla="*/ 2147483647 w 102"/>
                <a:gd name="T33" fmla="*/ 2147483647 h 126"/>
                <a:gd name="T34" fmla="*/ 2147483647 w 102"/>
                <a:gd name="T35" fmla="*/ 2147483647 h 126"/>
                <a:gd name="T36" fmla="*/ 2147483647 w 102"/>
                <a:gd name="T37" fmla="*/ 2147483647 h 126"/>
                <a:gd name="T38" fmla="*/ 2147483647 w 102"/>
                <a:gd name="T39" fmla="*/ 2147483647 h 126"/>
                <a:gd name="T40" fmla="*/ 2147483647 w 102"/>
                <a:gd name="T41" fmla="*/ 2147483647 h 126"/>
                <a:gd name="T42" fmla="*/ 2147483647 w 102"/>
                <a:gd name="T43" fmla="*/ 2147483647 h 126"/>
                <a:gd name="T44" fmla="*/ 2147483647 w 102"/>
                <a:gd name="T45" fmla="*/ 2147483647 h 126"/>
                <a:gd name="T46" fmla="*/ 2147483647 w 102"/>
                <a:gd name="T47" fmla="*/ 2147483647 h 126"/>
                <a:gd name="T48" fmla="*/ 2147483647 w 102"/>
                <a:gd name="T49" fmla="*/ 2147483647 h 126"/>
                <a:gd name="T50" fmla="*/ 2147483647 w 102"/>
                <a:gd name="T51" fmla="*/ 2147483647 h 126"/>
                <a:gd name="T52" fmla="*/ 2147483647 w 102"/>
                <a:gd name="T53" fmla="*/ 2147483647 h 126"/>
                <a:gd name="T54" fmla="*/ 2147483647 w 102"/>
                <a:gd name="T55" fmla="*/ 2147483647 h 126"/>
                <a:gd name="T56" fmla="*/ 2147483647 w 102"/>
                <a:gd name="T57" fmla="*/ 2147483647 h 126"/>
                <a:gd name="T58" fmla="*/ 2147483647 w 102"/>
                <a:gd name="T59" fmla="*/ 2147483647 h 126"/>
                <a:gd name="T60" fmla="*/ 2147483647 w 102"/>
                <a:gd name="T61" fmla="*/ 2147483647 h 126"/>
                <a:gd name="T62" fmla="*/ 2147483647 w 102"/>
                <a:gd name="T63" fmla="*/ 2147483647 h 126"/>
                <a:gd name="T64" fmla="*/ 2147483647 w 102"/>
                <a:gd name="T65" fmla="*/ 2147483647 h 126"/>
                <a:gd name="T66" fmla="*/ 2147483647 w 102"/>
                <a:gd name="T67" fmla="*/ 2147483647 h 126"/>
                <a:gd name="T68" fmla="*/ 2147483647 w 102"/>
                <a:gd name="T69" fmla="*/ 2147483647 h 126"/>
                <a:gd name="T70" fmla="*/ 2147483647 w 102"/>
                <a:gd name="T71" fmla="*/ 2147483647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2"/>
                <a:gd name="T109" fmla="*/ 0 h 126"/>
                <a:gd name="T110" fmla="*/ 102 w 102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2" h="126">
                  <a:moveTo>
                    <a:pt x="40" y="121"/>
                  </a:moveTo>
                  <a:cubicBezTo>
                    <a:pt x="38" y="120"/>
                    <a:pt x="35" y="116"/>
                    <a:pt x="34" y="114"/>
                  </a:cubicBezTo>
                  <a:cubicBezTo>
                    <a:pt x="32" y="112"/>
                    <a:pt x="31" y="111"/>
                    <a:pt x="31" y="109"/>
                  </a:cubicBezTo>
                  <a:cubicBezTo>
                    <a:pt x="30" y="107"/>
                    <a:pt x="30" y="104"/>
                    <a:pt x="31" y="102"/>
                  </a:cubicBezTo>
                  <a:cubicBezTo>
                    <a:pt x="31" y="100"/>
                    <a:pt x="31" y="99"/>
                    <a:pt x="32" y="98"/>
                  </a:cubicBezTo>
                  <a:cubicBezTo>
                    <a:pt x="33" y="96"/>
                    <a:pt x="35" y="96"/>
                    <a:pt x="36" y="95"/>
                  </a:cubicBezTo>
                  <a:cubicBezTo>
                    <a:pt x="36" y="93"/>
                    <a:pt x="36" y="92"/>
                    <a:pt x="35" y="91"/>
                  </a:cubicBezTo>
                  <a:cubicBezTo>
                    <a:pt x="34" y="89"/>
                    <a:pt x="31" y="88"/>
                    <a:pt x="29" y="86"/>
                  </a:cubicBezTo>
                  <a:cubicBezTo>
                    <a:pt x="27" y="83"/>
                    <a:pt x="26" y="80"/>
                    <a:pt x="24" y="77"/>
                  </a:cubicBezTo>
                  <a:cubicBezTo>
                    <a:pt x="23" y="74"/>
                    <a:pt x="24" y="70"/>
                    <a:pt x="23" y="68"/>
                  </a:cubicBezTo>
                  <a:cubicBezTo>
                    <a:pt x="22" y="65"/>
                    <a:pt x="20" y="65"/>
                    <a:pt x="18" y="64"/>
                  </a:cubicBezTo>
                  <a:cubicBezTo>
                    <a:pt x="16" y="63"/>
                    <a:pt x="14" y="63"/>
                    <a:pt x="12" y="63"/>
                  </a:cubicBezTo>
                  <a:cubicBezTo>
                    <a:pt x="10" y="62"/>
                    <a:pt x="8" y="61"/>
                    <a:pt x="6" y="60"/>
                  </a:cubicBezTo>
                  <a:cubicBezTo>
                    <a:pt x="5" y="59"/>
                    <a:pt x="6" y="57"/>
                    <a:pt x="6" y="56"/>
                  </a:cubicBezTo>
                  <a:cubicBezTo>
                    <a:pt x="7" y="56"/>
                    <a:pt x="8" y="55"/>
                    <a:pt x="7" y="54"/>
                  </a:cubicBezTo>
                  <a:cubicBezTo>
                    <a:pt x="7" y="53"/>
                    <a:pt x="6" y="52"/>
                    <a:pt x="5" y="51"/>
                  </a:cubicBezTo>
                  <a:cubicBezTo>
                    <a:pt x="3" y="51"/>
                    <a:pt x="2" y="51"/>
                    <a:pt x="1" y="50"/>
                  </a:cubicBezTo>
                  <a:cubicBezTo>
                    <a:pt x="0" y="49"/>
                    <a:pt x="0" y="48"/>
                    <a:pt x="1" y="47"/>
                  </a:cubicBezTo>
                  <a:cubicBezTo>
                    <a:pt x="2" y="46"/>
                    <a:pt x="5" y="44"/>
                    <a:pt x="7" y="43"/>
                  </a:cubicBezTo>
                  <a:cubicBezTo>
                    <a:pt x="9" y="42"/>
                    <a:pt x="11" y="42"/>
                    <a:pt x="12" y="41"/>
                  </a:cubicBezTo>
                  <a:cubicBezTo>
                    <a:pt x="14" y="39"/>
                    <a:pt x="13" y="38"/>
                    <a:pt x="12" y="37"/>
                  </a:cubicBezTo>
                  <a:cubicBezTo>
                    <a:pt x="12" y="36"/>
                    <a:pt x="10" y="37"/>
                    <a:pt x="10" y="35"/>
                  </a:cubicBezTo>
                  <a:cubicBezTo>
                    <a:pt x="9" y="34"/>
                    <a:pt x="10" y="32"/>
                    <a:pt x="11" y="30"/>
                  </a:cubicBezTo>
                  <a:cubicBezTo>
                    <a:pt x="12" y="29"/>
                    <a:pt x="16" y="27"/>
                    <a:pt x="17" y="26"/>
                  </a:cubicBezTo>
                  <a:cubicBezTo>
                    <a:pt x="18" y="25"/>
                    <a:pt x="19" y="24"/>
                    <a:pt x="19" y="23"/>
                  </a:cubicBezTo>
                  <a:cubicBezTo>
                    <a:pt x="20" y="21"/>
                    <a:pt x="17" y="20"/>
                    <a:pt x="19" y="19"/>
                  </a:cubicBezTo>
                  <a:cubicBezTo>
                    <a:pt x="20" y="18"/>
                    <a:pt x="25" y="16"/>
                    <a:pt x="27" y="16"/>
                  </a:cubicBezTo>
                  <a:cubicBezTo>
                    <a:pt x="29" y="15"/>
                    <a:pt x="30" y="14"/>
                    <a:pt x="31" y="14"/>
                  </a:cubicBezTo>
                  <a:cubicBezTo>
                    <a:pt x="33" y="14"/>
                    <a:pt x="33" y="16"/>
                    <a:pt x="33" y="17"/>
                  </a:cubicBezTo>
                  <a:cubicBezTo>
                    <a:pt x="34" y="18"/>
                    <a:pt x="35" y="20"/>
                    <a:pt x="36" y="21"/>
                  </a:cubicBezTo>
                  <a:cubicBezTo>
                    <a:pt x="36" y="22"/>
                    <a:pt x="36" y="24"/>
                    <a:pt x="37" y="23"/>
                  </a:cubicBezTo>
                  <a:cubicBezTo>
                    <a:pt x="38" y="21"/>
                    <a:pt x="38" y="18"/>
                    <a:pt x="38" y="16"/>
                  </a:cubicBezTo>
                  <a:cubicBezTo>
                    <a:pt x="38" y="15"/>
                    <a:pt x="35" y="15"/>
                    <a:pt x="36" y="14"/>
                  </a:cubicBezTo>
                  <a:cubicBezTo>
                    <a:pt x="36" y="13"/>
                    <a:pt x="38" y="13"/>
                    <a:pt x="40" y="12"/>
                  </a:cubicBezTo>
                  <a:cubicBezTo>
                    <a:pt x="42" y="11"/>
                    <a:pt x="47" y="8"/>
                    <a:pt x="49" y="7"/>
                  </a:cubicBezTo>
                  <a:cubicBezTo>
                    <a:pt x="52" y="5"/>
                    <a:pt x="53" y="4"/>
                    <a:pt x="55" y="3"/>
                  </a:cubicBezTo>
                  <a:cubicBezTo>
                    <a:pt x="57" y="1"/>
                    <a:pt x="60" y="1"/>
                    <a:pt x="63" y="1"/>
                  </a:cubicBezTo>
                  <a:cubicBezTo>
                    <a:pt x="66" y="0"/>
                    <a:pt x="69" y="0"/>
                    <a:pt x="72" y="1"/>
                  </a:cubicBezTo>
                  <a:cubicBezTo>
                    <a:pt x="75" y="2"/>
                    <a:pt x="78" y="5"/>
                    <a:pt x="80" y="7"/>
                  </a:cubicBezTo>
                  <a:cubicBezTo>
                    <a:pt x="82" y="9"/>
                    <a:pt x="83" y="9"/>
                    <a:pt x="83" y="11"/>
                  </a:cubicBezTo>
                  <a:cubicBezTo>
                    <a:pt x="84" y="14"/>
                    <a:pt x="82" y="17"/>
                    <a:pt x="82" y="19"/>
                  </a:cubicBezTo>
                  <a:cubicBezTo>
                    <a:pt x="82" y="21"/>
                    <a:pt x="83" y="22"/>
                    <a:pt x="82" y="24"/>
                  </a:cubicBezTo>
                  <a:cubicBezTo>
                    <a:pt x="81" y="25"/>
                    <a:pt x="77" y="27"/>
                    <a:pt x="78" y="29"/>
                  </a:cubicBezTo>
                  <a:cubicBezTo>
                    <a:pt x="79" y="30"/>
                    <a:pt x="82" y="28"/>
                    <a:pt x="84" y="26"/>
                  </a:cubicBezTo>
                  <a:cubicBezTo>
                    <a:pt x="86" y="25"/>
                    <a:pt x="87" y="23"/>
                    <a:pt x="90" y="22"/>
                  </a:cubicBezTo>
                  <a:cubicBezTo>
                    <a:pt x="93" y="21"/>
                    <a:pt x="97" y="20"/>
                    <a:pt x="99" y="21"/>
                  </a:cubicBezTo>
                  <a:cubicBezTo>
                    <a:pt x="102" y="22"/>
                    <a:pt x="102" y="25"/>
                    <a:pt x="100" y="27"/>
                  </a:cubicBezTo>
                  <a:cubicBezTo>
                    <a:pt x="99" y="29"/>
                    <a:pt x="96" y="31"/>
                    <a:pt x="93" y="33"/>
                  </a:cubicBezTo>
                  <a:cubicBezTo>
                    <a:pt x="91" y="34"/>
                    <a:pt x="87" y="34"/>
                    <a:pt x="86" y="36"/>
                  </a:cubicBezTo>
                  <a:cubicBezTo>
                    <a:pt x="84" y="38"/>
                    <a:pt x="83" y="40"/>
                    <a:pt x="83" y="41"/>
                  </a:cubicBezTo>
                  <a:cubicBezTo>
                    <a:pt x="83" y="43"/>
                    <a:pt x="84" y="45"/>
                    <a:pt x="84" y="46"/>
                  </a:cubicBezTo>
                  <a:cubicBezTo>
                    <a:pt x="85" y="48"/>
                    <a:pt x="85" y="49"/>
                    <a:pt x="86" y="50"/>
                  </a:cubicBezTo>
                  <a:cubicBezTo>
                    <a:pt x="86" y="52"/>
                    <a:pt x="88" y="52"/>
                    <a:pt x="88" y="53"/>
                  </a:cubicBezTo>
                  <a:cubicBezTo>
                    <a:pt x="89" y="54"/>
                    <a:pt x="89" y="55"/>
                    <a:pt x="89" y="56"/>
                  </a:cubicBezTo>
                  <a:cubicBezTo>
                    <a:pt x="89" y="57"/>
                    <a:pt x="88" y="57"/>
                    <a:pt x="87" y="58"/>
                  </a:cubicBezTo>
                  <a:cubicBezTo>
                    <a:pt x="87" y="60"/>
                    <a:pt x="87" y="62"/>
                    <a:pt x="87" y="65"/>
                  </a:cubicBezTo>
                  <a:cubicBezTo>
                    <a:pt x="86" y="67"/>
                    <a:pt x="87" y="70"/>
                    <a:pt x="87" y="72"/>
                  </a:cubicBezTo>
                  <a:cubicBezTo>
                    <a:pt x="87" y="74"/>
                    <a:pt x="86" y="74"/>
                    <a:pt x="86" y="75"/>
                  </a:cubicBezTo>
                  <a:cubicBezTo>
                    <a:pt x="85" y="77"/>
                    <a:pt x="83" y="78"/>
                    <a:pt x="82" y="80"/>
                  </a:cubicBezTo>
                  <a:cubicBezTo>
                    <a:pt x="82" y="82"/>
                    <a:pt x="82" y="82"/>
                    <a:pt x="82" y="84"/>
                  </a:cubicBezTo>
                  <a:cubicBezTo>
                    <a:pt x="82" y="86"/>
                    <a:pt x="82" y="90"/>
                    <a:pt x="82" y="92"/>
                  </a:cubicBezTo>
                  <a:cubicBezTo>
                    <a:pt x="82" y="93"/>
                    <a:pt x="81" y="94"/>
                    <a:pt x="80" y="95"/>
                  </a:cubicBezTo>
                  <a:cubicBezTo>
                    <a:pt x="79" y="97"/>
                    <a:pt x="78" y="98"/>
                    <a:pt x="74" y="100"/>
                  </a:cubicBezTo>
                  <a:cubicBezTo>
                    <a:pt x="71" y="102"/>
                    <a:pt x="65" y="104"/>
                    <a:pt x="62" y="106"/>
                  </a:cubicBezTo>
                  <a:cubicBezTo>
                    <a:pt x="59" y="107"/>
                    <a:pt x="57" y="108"/>
                    <a:pt x="56" y="109"/>
                  </a:cubicBezTo>
                  <a:cubicBezTo>
                    <a:pt x="54" y="110"/>
                    <a:pt x="54" y="110"/>
                    <a:pt x="53" y="111"/>
                  </a:cubicBezTo>
                  <a:cubicBezTo>
                    <a:pt x="53" y="112"/>
                    <a:pt x="52" y="114"/>
                    <a:pt x="52" y="116"/>
                  </a:cubicBezTo>
                  <a:cubicBezTo>
                    <a:pt x="51" y="117"/>
                    <a:pt x="51" y="119"/>
                    <a:pt x="50" y="120"/>
                  </a:cubicBezTo>
                  <a:cubicBezTo>
                    <a:pt x="50" y="122"/>
                    <a:pt x="50" y="123"/>
                    <a:pt x="49" y="124"/>
                  </a:cubicBezTo>
                  <a:cubicBezTo>
                    <a:pt x="48" y="125"/>
                    <a:pt x="48" y="126"/>
                    <a:pt x="47" y="125"/>
                  </a:cubicBezTo>
                  <a:cubicBezTo>
                    <a:pt x="45" y="125"/>
                    <a:pt x="43" y="125"/>
                    <a:pt x="42" y="124"/>
                  </a:cubicBezTo>
                  <a:cubicBezTo>
                    <a:pt x="41" y="123"/>
                    <a:pt x="41" y="123"/>
                    <a:pt x="40" y="12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34"/>
            <p:cNvSpPr>
              <a:spLocks/>
            </p:cNvSpPr>
            <p:nvPr/>
          </p:nvSpPr>
          <p:spPr bwMode="auto">
            <a:xfrm>
              <a:off x="2257425" y="2322513"/>
              <a:ext cx="614363" cy="768350"/>
            </a:xfrm>
            <a:custGeom>
              <a:avLst/>
              <a:gdLst>
                <a:gd name="T0" fmla="*/ 2147483647 w 44"/>
                <a:gd name="T1" fmla="*/ 2147483647 h 44"/>
                <a:gd name="T2" fmla="*/ 2147483647 w 44"/>
                <a:gd name="T3" fmla="*/ 2147483647 h 44"/>
                <a:gd name="T4" fmla="*/ 2147483647 w 44"/>
                <a:gd name="T5" fmla="*/ 2147483647 h 44"/>
                <a:gd name="T6" fmla="*/ 2147483647 w 44"/>
                <a:gd name="T7" fmla="*/ 2147483647 h 44"/>
                <a:gd name="T8" fmla="*/ 2147483647 w 44"/>
                <a:gd name="T9" fmla="*/ 2147483647 h 44"/>
                <a:gd name="T10" fmla="*/ 2147483647 w 44"/>
                <a:gd name="T11" fmla="*/ 2147483647 h 44"/>
                <a:gd name="T12" fmla="*/ 0 w 44"/>
                <a:gd name="T13" fmla="*/ 2147483647 h 44"/>
                <a:gd name="T14" fmla="*/ 2147483647 w 44"/>
                <a:gd name="T15" fmla="*/ 2147483647 h 44"/>
                <a:gd name="T16" fmla="*/ 2147483647 w 44"/>
                <a:gd name="T17" fmla="*/ 2147483647 h 44"/>
                <a:gd name="T18" fmla="*/ 2147483647 w 44"/>
                <a:gd name="T19" fmla="*/ 2147483647 h 44"/>
                <a:gd name="T20" fmla="*/ 2147483647 w 44"/>
                <a:gd name="T21" fmla="*/ 2147483647 h 44"/>
                <a:gd name="T22" fmla="*/ 2147483647 w 44"/>
                <a:gd name="T23" fmla="*/ 2147483647 h 44"/>
                <a:gd name="T24" fmla="*/ 2147483647 w 44"/>
                <a:gd name="T25" fmla="*/ 2147483647 h 44"/>
                <a:gd name="T26" fmla="*/ 2147483647 w 44"/>
                <a:gd name="T27" fmla="*/ 2147483647 h 44"/>
                <a:gd name="T28" fmla="*/ 2147483647 w 44"/>
                <a:gd name="T29" fmla="*/ 2147483647 h 44"/>
                <a:gd name="T30" fmla="*/ 2147483647 w 44"/>
                <a:gd name="T31" fmla="*/ 2147483647 h 44"/>
                <a:gd name="T32" fmla="*/ 2147483647 w 44"/>
                <a:gd name="T33" fmla="*/ 2147483647 h 44"/>
                <a:gd name="T34" fmla="*/ 2147483647 w 44"/>
                <a:gd name="T35" fmla="*/ 2147483647 h 44"/>
                <a:gd name="T36" fmla="*/ 2147483647 w 44"/>
                <a:gd name="T37" fmla="*/ 2147483647 h 44"/>
                <a:gd name="T38" fmla="*/ 2147483647 w 44"/>
                <a:gd name="T39" fmla="*/ 2147483647 h 44"/>
                <a:gd name="T40" fmla="*/ 2147483647 w 44"/>
                <a:gd name="T41" fmla="*/ 2147483647 h 44"/>
                <a:gd name="T42" fmla="*/ 2147483647 w 44"/>
                <a:gd name="T43" fmla="*/ 2147483647 h 44"/>
                <a:gd name="T44" fmla="*/ 2147483647 w 44"/>
                <a:gd name="T45" fmla="*/ 2147483647 h 44"/>
                <a:gd name="T46" fmla="*/ 2147483647 w 44"/>
                <a:gd name="T47" fmla="*/ 2147483647 h 44"/>
                <a:gd name="T48" fmla="*/ 2147483647 w 44"/>
                <a:gd name="T49" fmla="*/ 2147483647 h 44"/>
                <a:gd name="T50" fmla="*/ 2147483647 w 44"/>
                <a:gd name="T51" fmla="*/ 2147483647 h 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44"/>
                <a:gd name="T80" fmla="*/ 44 w 44"/>
                <a:gd name="T81" fmla="*/ 44 h 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44">
                  <a:moveTo>
                    <a:pt x="21" y="29"/>
                  </a:moveTo>
                  <a:cubicBezTo>
                    <a:pt x="21" y="28"/>
                    <a:pt x="21" y="26"/>
                    <a:pt x="21" y="25"/>
                  </a:cubicBezTo>
                  <a:cubicBezTo>
                    <a:pt x="21" y="24"/>
                    <a:pt x="19" y="23"/>
                    <a:pt x="18" y="22"/>
                  </a:cubicBezTo>
                  <a:cubicBezTo>
                    <a:pt x="17" y="21"/>
                    <a:pt x="16" y="20"/>
                    <a:pt x="15" y="19"/>
                  </a:cubicBezTo>
                  <a:cubicBezTo>
                    <a:pt x="12" y="19"/>
                    <a:pt x="9" y="20"/>
                    <a:pt x="7" y="19"/>
                  </a:cubicBezTo>
                  <a:cubicBezTo>
                    <a:pt x="5" y="19"/>
                    <a:pt x="4" y="17"/>
                    <a:pt x="3" y="15"/>
                  </a:cubicBezTo>
                  <a:cubicBezTo>
                    <a:pt x="2" y="13"/>
                    <a:pt x="1" y="11"/>
                    <a:pt x="0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8" y="2"/>
                    <a:pt x="18" y="5"/>
                    <a:pt x="20" y="6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7" y="12"/>
                    <a:pt x="28" y="13"/>
                    <a:pt x="29" y="15"/>
                  </a:cubicBezTo>
                  <a:cubicBezTo>
                    <a:pt x="31" y="16"/>
                    <a:pt x="33" y="17"/>
                    <a:pt x="34" y="19"/>
                  </a:cubicBezTo>
                  <a:cubicBezTo>
                    <a:pt x="35" y="21"/>
                    <a:pt x="35" y="23"/>
                    <a:pt x="36" y="25"/>
                  </a:cubicBezTo>
                  <a:cubicBezTo>
                    <a:pt x="37" y="27"/>
                    <a:pt x="38" y="28"/>
                    <a:pt x="39" y="29"/>
                  </a:cubicBezTo>
                  <a:cubicBezTo>
                    <a:pt x="40" y="30"/>
                    <a:pt x="43" y="30"/>
                    <a:pt x="44" y="32"/>
                  </a:cubicBezTo>
                  <a:cubicBezTo>
                    <a:pt x="44" y="33"/>
                    <a:pt x="44" y="34"/>
                    <a:pt x="43" y="36"/>
                  </a:cubicBezTo>
                  <a:cubicBezTo>
                    <a:pt x="42" y="38"/>
                    <a:pt x="41" y="40"/>
                    <a:pt x="40" y="42"/>
                  </a:cubicBezTo>
                  <a:cubicBezTo>
                    <a:pt x="39" y="43"/>
                    <a:pt x="39" y="44"/>
                    <a:pt x="37" y="44"/>
                  </a:cubicBezTo>
                  <a:cubicBezTo>
                    <a:pt x="35" y="44"/>
                    <a:pt x="33" y="43"/>
                    <a:pt x="32" y="43"/>
                  </a:cubicBezTo>
                  <a:cubicBezTo>
                    <a:pt x="29" y="42"/>
                    <a:pt x="27" y="41"/>
                    <a:pt x="25" y="40"/>
                  </a:cubicBezTo>
                  <a:cubicBezTo>
                    <a:pt x="23" y="40"/>
                    <a:pt x="21" y="40"/>
                    <a:pt x="19" y="39"/>
                  </a:cubicBezTo>
                  <a:cubicBezTo>
                    <a:pt x="18" y="38"/>
                    <a:pt x="18" y="37"/>
                    <a:pt x="18" y="36"/>
                  </a:cubicBezTo>
                  <a:cubicBezTo>
                    <a:pt x="18" y="35"/>
                    <a:pt x="19" y="34"/>
                    <a:pt x="20" y="33"/>
                  </a:cubicBezTo>
                  <a:cubicBezTo>
                    <a:pt x="20" y="31"/>
                    <a:pt x="21" y="30"/>
                    <a:pt x="21" y="29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35"/>
            <p:cNvSpPr>
              <a:spLocks/>
            </p:cNvSpPr>
            <p:nvPr/>
          </p:nvSpPr>
          <p:spPr bwMode="auto">
            <a:xfrm>
              <a:off x="1935163" y="2339975"/>
              <a:ext cx="153987" cy="227013"/>
            </a:xfrm>
            <a:custGeom>
              <a:avLst/>
              <a:gdLst>
                <a:gd name="T0" fmla="*/ 2147483647 w 11"/>
                <a:gd name="T1" fmla="*/ 2147483647 h 13"/>
                <a:gd name="T2" fmla="*/ 2147483647 w 11"/>
                <a:gd name="T3" fmla="*/ 2147483647 h 13"/>
                <a:gd name="T4" fmla="*/ 2147483647 w 11"/>
                <a:gd name="T5" fmla="*/ 2147483647 h 13"/>
                <a:gd name="T6" fmla="*/ 2147483647 w 11"/>
                <a:gd name="T7" fmla="*/ 2147483647 h 13"/>
                <a:gd name="T8" fmla="*/ 2147483647 w 11"/>
                <a:gd name="T9" fmla="*/ 2147483647 h 13"/>
                <a:gd name="T10" fmla="*/ 2147483647 w 11"/>
                <a:gd name="T11" fmla="*/ 2147483647 h 13"/>
                <a:gd name="T12" fmla="*/ 2147483647 w 11"/>
                <a:gd name="T13" fmla="*/ 2147483647 h 13"/>
                <a:gd name="T14" fmla="*/ 2147483647 w 11"/>
                <a:gd name="T15" fmla="*/ 0 h 13"/>
                <a:gd name="T16" fmla="*/ 2147483647 w 11"/>
                <a:gd name="T17" fmla="*/ 2147483647 h 13"/>
                <a:gd name="T18" fmla="*/ 2147483647 w 11"/>
                <a:gd name="T19" fmla="*/ 214748364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3"/>
                <a:gd name="T32" fmla="*/ 11 w 11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3">
                  <a:moveTo>
                    <a:pt x="10" y="4"/>
                  </a:moveTo>
                  <a:cubicBezTo>
                    <a:pt x="11" y="6"/>
                    <a:pt x="11" y="8"/>
                    <a:pt x="10" y="9"/>
                  </a:cubicBezTo>
                  <a:cubicBezTo>
                    <a:pt x="10" y="10"/>
                    <a:pt x="10" y="12"/>
                    <a:pt x="9" y="12"/>
                  </a:cubicBezTo>
                  <a:cubicBezTo>
                    <a:pt x="7" y="13"/>
                    <a:pt x="6" y="11"/>
                    <a:pt x="4" y="10"/>
                  </a:cubicBezTo>
                  <a:cubicBezTo>
                    <a:pt x="3" y="10"/>
                    <a:pt x="1" y="10"/>
                    <a:pt x="1" y="8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9" y="2"/>
                    <a:pt x="10" y="3"/>
                    <a:pt x="10" y="4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36"/>
            <p:cNvSpPr>
              <a:spLocks/>
            </p:cNvSpPr>
            <p:nvPr/>
          </p:nvSpPr>
          <p:spPr bwMode="auto">
            <a:xfrm>
              <a:off x="2117725" y="2322513"/>
              <a:ext cx="139700" cy="192087"/>
            </a:xfrm>
            <a:custGeom>
              <a:avLst/>
              <a:gdLst>
                <a:gd name="T0" fmla="*/ 2147483647 w 10"/>
                <a:gd name="T1" fmla="*/ 2147483647 h 11"/>
                <a:gd name="T2" fmla="*/ 2147483647 w 10"/>
                <a:gd name="T3" fmla="*/ 2147483647 h 11"/>
                <a:gd name="T4" fmla="*/ 2147483647 w 10"/>
                <a:gd name="T5" fmla="*/ 2147483647 h 11"/>
                <a:gd name="T6" fmla="*/ 2147483647 w 10"/>
                <a:gd name="T7" fmla="*/ 2147483647 h 11"/>
                <a:gd name="T8" fmla="*/ 2147483647 w 10"/>
                <a:gd name="T9" fmla="*/ 2147483647 h 11"/>
                <a:gd name="T10" fmla="*/ 2147483647 w 10"/>
                <a:gd name="T11" fmla="*/ 2147483647 h 11"/>
                <a:gd name="T12" fmla="*/ 2147483647 w 10"/>
                <a:gd name="T13" fmla="*/ 2147483647 h 11"/>
                <a:gd name="T14" fmla="*/ 2147483647 w 10"/>
                <a:gd name="T15" fmla="*/ 2147483647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1"/>
                <a:gd name="T26" fmla="*/ 10 w 10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1">
                  <a:moveTo>
                    <a:pt x="4" y="1"/>
                  </a:moveTo>
                  <a:cubicBezTo>
                    <a:pt x="5" y="1"/>
                    <a:pt x="8" y="0"/>
                    <a:pt x="9" y="1"/>
                  </a:cubicBezTo>
                  <a:cubicBezTo>
                    <a:pt x="10" y="1"/>
                    <a:pt x="8" y="3"/>
                    <a:pt x="7" y="4"/>
                  </a:cubicBezTo>
                  <a:cubicBezTo>
                    <a:pt x="6" y="6"/>
                    <a:pt x="5" y="8"/>
                    <a:pt x="4" y="9"/>
                  </a:cubicBezTo>
                  <a:cubicBezTo>
                    <a:pt x="3" y="10"/>
                    <a:pt x="2" y="11"/>
                    <a:pt x="1" y="11"/>
                  </a:cubicBezTo>
                  <a:cubicBezTo>
                    <a:pt x="0" y="9"/>
                    <a:pt x="1" y="7"/>
                    <a:pt x="1" y="6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2" y="1"/>
                    <a:pt x="3" y="1"/>
                    <a:pt x="4" y="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37"/>
            <p:cNvSpPr>
              <a:spLocks/>
            </p:cNvSpPr>
            <p:nvPr/>
          </p:nvSpPr>
          <p:spPr bwMode="auto">
            <a:xfrm>
              <a:off x="2103438" y="2025650"/>
              <a:ext cx="390525" cy="296863"/>
            </a:xfrm>
            <a:custGeom>
              <a:avLst/>
              <a:gdLst>
                <a:gd name="T0" fmla="*/ 2147483647 w 28"/>
                <a:gd name="T1" fmla="*/ 2147483647 h 17"/>
                <a:gd name="T2" fmla="*/ 2147483647 w 28"/>
                <a:gd name="T3" fmla="*/ 2147483647 h 17"/>
                <a:gd name="T4" fmla="*/ 2147483647 w 28"/>
                <a:gd name="T5" fmla="*/ 2147483647 h 17"/>
                <a:gd name="T6" fmla="*/ 2147483647 w 28"/>
                <a:gd name="T7" fmla="*/ 2147483647 h 17"/>
                <a:gd name="T8" fmla="*/ 2147483647 w 28"/>
                <a:gd name="T9" fmla="*/ 2147483647 h 17"/>
                <a:gd name="T10" fmla="*/ 2147483647 w 28"/>
                <a:gd name="T11" fmla="*/ 2147483647 h 17"/>
                <a:gd name="T12" fmla="*/ 2147483647 w 28"/>
                <a:gd name="T13" fmla="*/ 2147483647 h 17"/>
                <a:gd name="T14" fmla="*/ 2147483647 w 28"/>
                <a:gd name="T15" fmla="*/ 2147483647 h 17"/>
                <a:gd name="T16" fmla="*/ 2147483647 w 28"/>
                <a:gd name="T17" fmla="*/ 2147483647 h 17"/>
                <a:gd name="T18" fmla="*/ 2147483647 w 28"/>
                <a:gd name="T19" fmla="*/ 2147483647 h 17"/>
                <a:gd name="T20" fmla="*/ 2147483647 w 28"/>
                <a:gd name="T21" fmla="*/ 2147483647 h 17"/>
                <a:gd name="T22" fmla="*/ 2147483647 w 28"/>
                <a:gd name="T23" fmla="*/ 2147483647 h 17"/>
                <a:gd name="T24" fmla="*/ 2147483647 w 28"/>
                <a:gd name="T25" fmla="*/ 2147483647 h 17"/>
                <a:gd name="T26" fmla="*/ 2147483647 w 28"/>
                <a:gd name="T27" fmla="*/ 2147483647 h 17"/>
                <a:gd name="T28" fmla="*/ 0 w 28"/>
                <a:gd name="T29" fmla="*/ 2147483647 h 17"/>
                <a:gd name="T30" fmla="*/ 2147483647 w 28"/>
                <a:gd name="T31" fmla="*/ 2147483647 h 17"/>
                <a:gd name="T32" fmla="*/ 2147483647 w 28"/>
                <a:gd name="T33" fmla="*/ 214748364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17"/>
                <a:gd name="T53" fmla="*/ 28 w 2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17">
                  <a:moveTo>
                    <a:pt x="3" y="2"/>
                  </a:moveTo>
                  <a:cubicBezTo>
                    <a:pt x="4" y="3"/>
                    <a:pt x="5" y="4"/>
                    <a:pt x="7" y="4"/>
                  </a:cubicBezTo>
                  <a:cubicBezTo>
                    <a:pt x="8" y="5"/>
                    <a:pt x="9" y="4"/>
                    <a:pt x="10" y="5"/>
                  </a:cubicBezTo>
                  <a:cubicBezTo>
                    <a:pt x="11" y="6"/>
                    <a:pt x="10" y="8"/>
                    <a:pt x="11" y="8"/>
                  </a:cubicBezTo>
                  <a:cubicBezTo>
                    <a:pt x="13" y="9"/>
                    <a:pt x="15" y="8"/>
                    <a:pt x="17" y="8"/>
                  </a:cubicBezTo>
                  <a:cubicBezTo>
                    <a:pt x="19" y="8"/>
                    <a:pt x="22" y="8"/>
                    <a:pt x="24" y="9"/>
                  </a:cubicBezTo>
                  <a:cubicBezTo>
                    <a:pt x="25" y="9"/>
                    <a:pt x="27" y="8"/>
                    <a:pt x="27" y="10"/>
                  </a:cubicBezTo>
                  <a:cubicBezTo>
                    <a:pt x="28" y="11"/>
                    <a:pt x="28" y="14"/>
                    <a:pt x="26" y="15"/>
                  </a:cubicBezTo>
                  <a:cubicBezTo>
                    <a:pt x="25" y="17"/>
                    <a:pt x="22" y="16"/>
                    <a:pt x="20" y="16"/>
                  </a:cubicBezTo>
                  <a:cubicBezTo>
                    <a:pt x="18" y="16"/>
                    <a:pt x="16" y="16"/>
                    <a:pt x="14" y="15"/>
                  </a:cubicBezTo>
                  <a:cubicBezTo>
                    <a:pt x="12" y="15"/>
                    <a:pt x="10" y="15"/>
                    <a:pt x="9" y="14"/>
                  </a:cubicBezTo>
                  <a:cubicBezTo>
                    <a:pt x="8" y="13"/>
                    <a:pt x="7" y="11"/>
                    <a:pt x="7" y="10"/>
                  </a:cubicBezTo>
                  <a:cubicBezTo>
                    <a:pt x="6" y="9"/>
                    <a:pt x="6" y="7"/>
                    <a:pt x="5" y="6"/>
                  </a:cubicBezTo>
                  <a:cubicBezTo>
                    <a:pt x="4" y="6"/>
                    <a:pt x="2" y="6"/>
                    <a:pt x="1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2"/>
                    <a:pt x="3" y="2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38"/>
            <p:cNvSpPr>
              <a:spLocks/>
            </p:cNvSpPr>
            <p:nvPr/>
          </p:nvSpPr>
          <p:spPr bwMode="auto">
            <a:xfrm>
              <a:off x="1893888" y="2078038"/>
              <a:ext cx="180975" cy="192087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2147483647 w 13"/>
                <a:gd name="T11" fmla="*/ 2147483647 h 11"/>
                <a:gd name="T12" fmla="*/ 2147483647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2147483647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7" y="3"/>
                  </a:moveTo>
                  <a:cubicBezTo>
                    <a:pt x="8" y="2"/>
                    <a:pt x="10" y="0"/>
                    <a:pt x="10" y="1"/>
                  </a:cubicBezTo>
                  <a:cubicBezTo>
                    <a:pt x="12" y="2"/>
                    <a:pt x="11" y="4"/>
                    <a:pt x="11" y="6"/>
                  </a:cubicBezTo>
                  <a:cubicBezTo>
                    <a:pt x="11" y="7"/>
                    <a:pt x="13" y="10"/>
                    <a:pt x="11" y="10"/>
                  </a:cubicBezTo>
                  <a:cubicBezTo>
                    <a:pt x="9" y="11"/>
                    <a:pt x="8" y="9"/>
                    <a:pt x="6" y="8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4" y="1"/>
                    <a:pt x="5" y="2"/>
                  </a:cubicBezTo>
                  <a:cubicBezTo>
                    <a:pt x="6" y="2"/>
                    <a:pt x="6" y="3"/>
                    <a:pt x="7" y="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39"/>
            <p:cNvSpPr>
              <a:spLocks/>
            </p:cNvSpPr>
            <p:nvPr/>
          </p:nvSpPr>
          <p:spPr bwMode="auto">
            <a:xfrm>
              <a:off x="1585913" y="2095500"/>
              <a:ext cx="293687" cy="209550"/>
            </a:xfrm>
            <a:custGeom>
              <a:avLst/>
              <a:gdLst>
                <a:gd name="T0" fmla="*/ 2147483647 w 21"/>
                <a:gd name="T1" fmla="*/ 0 h 12"/>
                <a:gd name="T2" fmla="*/ 2147483647 w 21"/>
                <a:gd name="T3" fmla="*/ 2147483647 h 12"/>
                <a:gd name="T4" fmla="*/ 2147483647 w 21"/>
                <a:gd name="T5" fmla="*/ 2147483647 h 12"/>
                <a:gd name="T6" fmla="*/ 2147483647 w 21"/>
                <a:gd name="T7" fmla="*/ 2147483647 h 12"/>
                <a:gd name="T8" fmla="*/ 2147483647 w 21"/>
                <a:gd name="T9" fmla="*/ 2147483647 h 12"/>
                <a:gd name="T10" fmla="*/ 2147483647 w 21"/>
                <a:gd name="T11" fmla="*/ 2147483647 h 12"/>
                <a:gd name="T12" fmla="*/ 2147483647 w 21"/>
                <a:gd name="T13" fmla="*/ 2147483647 h 12"/>
                <a:gd name="T14" fmla="*/ 2147483647 w 21"/>
                <a:gd name="T15" fmla="*/ 2147483647 h 12"/>
                <a:gd name="T16" fmla="*/ 2147483647 w 21"/>
                <a:gd name="T17" fmla="*/ 2147483647 h 12"/>
                <a:gd name="T18" fmla="*/ 2147483647 w 21"/>
                <a:gd name="T19" fmla="*/ 2147483647 h 12"/>
                <a:gd name="T20" fmla="*/ 2147483647 w 21"/>
                <a:gd name="T21" fmla="*/ 0 h 12"/>
                <a:gd name="T22" fmla="*/ 2147483647 w 21"/>
                <a:gd name="T23" fmla="*/ 2147483647 h 12"/>
                <a:gd name="T24" fmla="*/ 2147483647 w 21"/>
                <a:gd name="T25" fmla="*/ 2147483647 h 12"/>
                <a:gd name="T26" fmla="*/ 2147483647 w 21"/>
                <a:gd name="T27" fmla="*/ 2147483647 h 12"/>
                <a:gd name="T28" fmla="*/ 2147483647 w 21"/>
                <a:gd name="T29" fmla="*/ 0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12"/>
                <a:gd name="T47" fmla="*/ 21 w 21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12">
                  <a:moveTo>
                    <a:pt x="16" y="0"/>
                  </a:moveTo>
                  <a:cubicBezTo>
                    <a:pt x="17" y="0"/>
                    <a:pt x="19" y="1"/>
                    <a:pt x="19" y="2"/>
                  </a:cubicBezTo>
                  <a:cubicBezTo>
                    <a:pt x="20" y="3"/>
                    <a:pt x="21" y="5"/>
                    <a:pt x="21" y="6"/>
                  </a:cubicBezTo>
                  <a:cubicBezTo>
                    <a:pt x="21" y="7"/>
                    <a:pt x="20" y="8"/>
                    <a:pt x="19" y="8"/>
                  </a:cubicBezTo>
                  <a:cubicBezTo>
                    <a:pt x="18" y="9"/>
                    <a:pt x="16" y="8"/>
                    <a:pt x="15" y="9"/>
                  </a:cubicBezTo>
                  <a:cubicBezTo>
                    <a:pt x="13" y="10"/>
                    <a:pt x="13" y="12"/>
                    <a:pt x="11" y="12"/>
                  </a:cubicBezTo>
                  <a:cubicBezTo>
                    <a:pt x="9" y="12"/>
                    <a:pt x="8" y="11"/>
                    <a:pt x="7" y="10"/>
                  </a:cubicBezTo>
                  <a:cubicBezTo>
                    <a:pt x="6" y="10"/>
                    <a:pt x="7" y="8"/>
                    <a:pt x="6" y="8"/>
                  </a:cubicBezTo>
                  <a:cubicBezTo>
                    <a:pt x="5" y="7"/>
                    <a:pt x="2" y="9"/>
                    <a:pt x="1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2" y="2"/>
                    <a:pt x="4" y="1"/>
                    <a:pt x="5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10" y="2"/>
                    <a:pt x="10" y="4"/>
                    <a:pt x="11" y="4"/>
                  </a:cubicBezTo>
                  <a:cubicBezTo>
                    <a:pt x="12" y="4"/>
                    <a:pt x="12" y="2"/>
                    <a:pt x="13" y="1"/>
                  </a:cubicBezTo>
                  <a:cubicBezTo>
                    <a:pt x="13" y="0"/>
                    <a:pt x="15" y="0"/>
                    <a:pt x="16" y="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40"/>
            <p:cNvSpPr>
              <a:spLocks/>
            </p:cNvSpPr>
            <p:nvPr/>
          </p:nvSpPr>
          <p:spPr bwMode="auto">
            <a:xfrm>
              <a:off x="1460500" y="1990725"/>
              <a:ext cx="195263" cy="174625"/>
            </a:xfrm>
            <a:custGeom>
              <a:avLst/>
              <a:gdLst>
                <a:gd name="T0" fmla="*/ 2147483647 w 14"/>
                <a:gd name="T1" fmla="*/ 2147483647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2147483647 h 10"/>
                <a:gd name="T8" fmla="*/ 2147483647 w 14"/>
                <a:gd name="T9" fmla="*/ 2147483647 h 10"/>
                <a:gd name="T10" fmla="*/ 2147483647 w 14"/>
                <a:gd name="T11" fmla="*/ 2147483647 h 10"/>
                <a:gd name="T12" fmla="*/ 2147483647 w 14"/>
                <a:gd name="T13" fmla="*/ 0 h 10"/>
                <a:gd name="T14" fmla="*/ 2147483647 w 14"/>
                <a:gd name="T15" fmla="*/ 0 h 10"/>
                <a:gd name="T16" fmla="*/ 2147483647 w 14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3" y="4"/>
                  </a:moveTo>
                  <a:cubicBezTo>
                    <a:pt x="11" y="4"/>
                    <a:pt x="9" y="5"/>
                    <a:pt x="8" y="6"/>
                  </a:cubicBezTo>
                  <a:cubicBezTo>
                    <a:pt x="7" y="7"/>
                    <a:pt x="8" y="9"/>
                    <a:pt x="7" y="9"/>
                  </a:cubicBezTo>
                  <a:cubicBezTo>
                    <a:pt x="6" y="10"/>
                    <a:pt x="4" y="10"/>
                    <a:pt x="3" y="9"/>
                  </a:cubicBezTo>
                  <a:cubicBezTo>
                    <a:pt x="2" y="9"/>
                    <a:pt x="0" y="8"/>
                    <a:pt x="1" y="6"/>
                  </a:cubicBezTo>
                  <a:cubicBezTo>
                    <a:pt x="1" y="5"/>
                    <a:pt x="3" y="3"/>
                    <a:pt x="5" y="2"/>
                  </a:cubicBezTo>
                  <a:cubicBezTo>
                    <a:pt x="6" y="1"/>
                    <a:pt x="8" y="1"/>
                    <a:pt x="10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4" y="4"/>
                    <a:pt x="13" y="4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41"/>
            <p:cNvSpPr>
              <a:spLocks/>
            </p:cNvSpPr>
            <p:nvPr/>
          </p:nvSpPr>
          <p:spPr bwMode="auto">
            <a:xfrm>
              <a:off x="2228850" y="1135063"/>
              <a:ext cx="657225" cy="977900"/>
            </a:xfrm>
            <a:custGeom>
              <a:avLst/>
              <a:gdLst>
                <a:gd name="T0" fmla="*/ 2147483647 w 47"/>
                <a:gd name="T1" fmla="*/ 2147483647 h 56"/>
                <a:gd name="T2" fmla="*/ 2147483647 w 47"/>
                <a:gd name="T3" fmla="*/ 2147483647 h 56"/>
                <a:gd name="T4" fmla="*/ 2147483647 w 47"/>
                <a:gd name="T5" fmla="*/ 2147483647 h 56"/>
                <a:gd name="T6" fmla="*/ 2147483647 w 47"/>
                <a:gd name="T7" fmla="*/ 2147483647 h 56"/>
                <a:gd name="T8" fmla="*/ 2147483647 w 47"/>
                <a:gd name="T9" fmla="*/ 2147483647 h 56"/>
                <a:gd name="T10" fmla="*/ 2147483647 w 47"/>
                <a:gd name="T11" fmla="*/ 2147483647 h 56"/>
                <a:gd name="T12" fmla="*/ 2147483647 w 47"/>
                <a:gd name="T13" fmla="*/ 2147483647 h 56"/>
                <a:gd name="T14" fmla="*/ 2147483647 w 47"/>
                <a:gd name="T15" fmla="*/ 2147483647 h 56"/>
                <a:gd name="T16" fmla="*/ 2147483647 w 47"/>
                <a:gd name="T17" fmla="*/ 2147483647 h 56"/>
                <a:gd name="T18" fmla="*/ 2147483647 w 47"/>
                <a:gd name="T19" fmla="*/ 2147483647 h 56"/>
                <a:gd name="T20" fmla="*/ 2147483647 w 47"/>
                <a:gd name="T21" fmla="*/ 2147483647 h 56"/>
                <a:gd name="T22" fmla="*/ 2147483647 w 47"/>
                <a:gd name="T23" fmla="*/ 2147483647 h 56"/>
                <a:gd name="T24" fmla="*/ 2147483647 w 47"/>
                <a:gd name="T25" fmla="*/ 0 h 56"/>
                <a:gd name="T26" fmla="*/ 2147483647 w 47"/>
                <a:gd name="T27" fmla="*/ 0 h 56"/>
                <a:gd name="T28" fmla="*/ 2147483647 w 47"/>
                <a:gd name="T29" fmla="*/ 2147483647 h 56"/>
                <a:gd name="T30" fmla="*/ 2147483647 w 47"/>
                <a:gd name="T31" fmla="*/ 2147483647 h 56"/>
                <a:gd name="T32" fmla="*/ 2147483647 w 47"/>
                <a:gd name="T33" fmla="*/ 2147483647 h 56"/>
                <a:gd name="T34" fmla="*/ 2147483647 w 47"/>
                <a:gd name="T35" fmla="*/ 2147483647 h 56"/>
                <a:gd name="T36" fmla="*/ 2147483647 w 47"/>
                <a:gd name="T37" fmla="*/ 2147483647 h 56"/>
                <a:gd name="T38" fmla="*/ 2147483647 w 47"/>
                <a:gd name="T39" fmla="*/ 2147483647 h 56"/>
                <a:gd name="T40" fmla="*/ 2147483647 w 47"/>
                <a:gd name="T41" fmla="*/ 2147483647 h 56"/>
                <a:gd name="T42" fmla="*/ 2147483647 w 47"/>
                <a:gd name="T43" fmla="*/ 2147483647 h 56"/>
                <a:gd name="T44" fmla="*/ 2147483647 w 47"/>
                <a:gd name="T45" fmla="*/ 2147483647 h 56"/>
                <a:gd name="T46" fmla="*/ 2147483647 w 47"/>
                <a:gd name="T47" fmla="*/ 2147483647 h 56"/>
                <a:gd name="T48" fmla="*/ 2147483647 w 47"/>
                <a:gd name="T49" fmla="*/ 2147483647 h 56"/>
                <a:gd name="T50" fmla="*/ 2147483647 w 47"/>
                <a:gd name="T51" fmla="*/ 2147483647 h 56"/>
                <a:gd name="T52" fmla="*/ 2147483647 w 47"/>
                <a:gd name="T53" fmla="*/ 2147483647 h 56"/>
                <a:gd name="T54" fmla="*/ 2147483647 w 47"/>
                <a:gd name="T55" fmla="*/ 2147483647 h 56"/>
                <a:gd name="T56" fmla="*/ 2147483647 w 47"/>
                <a:gd name="T57" fmla="*/ 2147483647 h 56"/>
                <a:gd name="T58" fmla="*/ 2147483647 w 47"/>
                <a:gd name="T59" fmla="*/ 2147483647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"/>
                <a:gd name="T91" fmla="*/ 0 h 56"/>
                <a:gd name="T92" fmla="*/ 47 w 47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" h="56">
                  <a:moveTo>
                    <a:pt x="5" y="51"/>
                  </a:moveTo>
                  <a:cubicBezTo>
                    <a:pt x="5" y="48"/>
                    <a:pt x="8" y="45"/>
                    <a:pt x="10" y="42"/>
                  </a:cubicBezTo>
                  <a:cubicBezTo>
                    <a:pt x="11" y="40"/>
                    <a:pt x="12" y="37"/>
                    <a:pt x="11" y="35"/>
                  </a:cubicBezTo>
                  <a:cubicBezTo>
                    <a:pt x="11" y="33"/>
                    <a:pt x="7" y="32"/>
                    <a:pt x="7" y="30"/>
                  </a:cubicBezTo>
                  <a:cubicBezTo>
                    <a:pt x="8" y="28"/>
                    <a:pt x="11" y="28"/>
                    <a:pt x="13" y="27"/>
                  </a:cubicBezTo>
                  <a:cubicBezTo>
                    <a:pt x="16" y="25"/>
                    <a:pt x="22" y="24"/>
                    <a:pt x="20" y="22"/>
                  </a:cubicBezTo>
                  <a:cubicBezTo>
                    <a:pt x="18" y="20"/>
                    <a:pt x="13" y="22"/>
                    <a:pt x="9" y="22"/>
                  </a:cubicBezTo>
                  <a:cubicBezTo>
                    <a:pt x="7" y="21"/>
                    <a:pt x="4" y="21"/>
                    <a:pt x="3" y="19"/>
                  </a:cubicBezTo>
                  <a:cubicBezTo>
                    <a:pt x="1" y="18"/>
                    <a:pt x="0" y="16"/>
                    <a:pt x="1" y="15"/>
                  </a:cubicBezTo>
                  <a:cubicBezTo>
                    <a:pt x="3" y="12"/>
                    <a:pt x="6" y="12"/>
                    <a:pt x="8" y="10"/>
                  </a:cubicBezTo>
                  <a:cubicBezTo>
                    <a:pt x="10" y="9"/>
                    <a:pt x="12" y="7"/>
                    <a:pt x="14" y="6"/>
                  </a:cubicBezTo>
                  <a:cubicBezTo>
                    <a:pt x="16" y="5"/>
                    <a:pt x="18" y="3"/>
                    <a:pt x="20" y="2"/>
                  </a:cubicBezTo>
                  <a:cubicBezTo>
                    <a:pt x="24" y="1"/>
                    <a:pt x="27" y="1"/>
                    <a:pt x="31" y="0"/>
                  </a:cubicBezTo>
                  <a:cubicBezTo>
                    <a:pt x="33" y="0"/>
                    <a:pt x="36" y="0"/>
                    <a:pt x="39" y="0"/>
                  </a:cubicBezTo>
                  <a:cubicBezTo>
                    <a:pt x="42" y="1"/>
                    <a:pt x="44" y="3"/>
                    <a:pt x="46" y="5"/>
                  </a:cubicBezTo>
                  <a:cubicBezTo>
                    <a:pt x="47" y="7"/>
                    <a:pt x="47" y="9"/>
                    <a:pt x="47" y="10"/>
                  </a:cubicBezTo>
                  <a:cubicBezTo>
                    <a:pt x="47" y="12"/>
                    <a:pt x="46" y="14"/>
                    <a:pt x="45" y="15"/>
                  </a:cubicBezTo>
                  <a:cubicBezTo>
                    <a:pt x="44" y="17"/>
                    <a:pt x="43" y="18"/>
                    <a:pt x="42" y="19"/>
                  </a:cubicBezTo>
                  <a:cubicBezTo>
                    <a:pt x="40" y="21"/>
                    <a:pt x="40" y="23"/>
                    <a:pt x="38" y="24"/>
                  </a:cubicBezTo>
                  <a:cubicBezTo>
                    <a:pt x="37" y="26"/>
                    <a:pt x="35" y="28"/>
                    <a:pt x="33" y="30"/>
                  </a:cubicBezTo>
                  <a:cubicBezTo>
                    <a:pt x="31" y="31"/>
                    <a:pt x="29" y="33"/>
                    <a:pt x="28" y="35"/>
                  </a:cubicBezTo>
                  <a:cubicBezTo>
                    <a:pt x="27" y="36"/>
                    <a:pt x="25" y="37"/>
                    <a:pt x="25" y="39"/>
                  </a:cubicBezTo>
                  <a:cubicBezTo>
                    <a:pt x="24" y="41"/>
                    <a:pt x="25" y="42"/>
                    <a:pt x="24" y="44"/>
                  </a:cubicBezTo>
                  <a:cubicBezTo>
                    <a:pt x="24" y="46"/>
                    <a:pt x="22" y="47"/>
                    <a:pt x="21" y="48"/>
                  </a:cubicBezTo>
                  <a:cubicBezTo>
                    <a:pt x="20" y="49"/>
                    <a:pt x="20" y="51"/>
                    <a:pt x="20" y="52"/>
                  </a:cubicBezTo>
                  <a:cubicBezTo>
                    <a:pt x="20" y="53"/>
                    <a:pt x="21" y="55"/>
                    <a:pt x="20" y="55"/>
                  </a:cubicBezTo>
                  <a:cubicBezTo>
                    <a:pt x="18" y="56"/>
                    <a:pt x="16" y="56"/>
                    <a:pt x="14" y="55"/>
                  </a:cubicBezTo>
                  <a:cubicBezTo>
                    <a:pt x="12" y="55"/>
                    <a:pt x="10" y="55"/>
                    <a:pt x="8" y="55"/>
                  </a:cubicBezTo>
                  <a:cubicBezTo>
                    <a:pt x="6" y="54"/>
                    <a:pt x="4" y="54"/>
                    <a:pt x="2" y="53"/>
                  </a:cubicBezTo>
                  <a:cubicBezTo>
                    <a:pt x="2" y="53"/>
                    <a:pt x="4" y="52"/>
                    <a:pt x="5" y="5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42"/>
            <p:cNvSpPr>
              <a:spLocks/>
            </p:cNvSpPr>
            <p:nvPr/>
          </p:nvSpPr>
          <p:spPr bwMode="auto">
            <a:xfrm>
              <a:off x="1865313" y="1728788"/>
              <a:ext cx="252412" cy="244475"/>
            </a:xfrm>
            <a:custGeom>
              <a:avLst/>
              <a:gdLst>
                <a:gd name="T0" fmla="*/ 2147483647 w 18"/>
                <a:gd name="T1" fmla="*/ 2147483647 h 14"/>
                <a:gd name="T2" fmla="*/ 2147483647 w 18"/>
                <a:gd name="T3" fmla="*/ 2147483647 h 14"/>
                <a:gd name="T4" fmla="*/ 2147483647 w 18"/>
                <a:gd name="T5" fmla="*/ 2147483647 h 14"/>
                <a:gd name="T6" fmla="*/ 2147483647 w 18"/>
                <a:gd name="T7" fmla="*/ 2147483647 h 14"/>
                <a:gd name="T8" fmla="*/ 2147483647 w 18"/>
                <a:gd name="T9" fmla="*/ 2147483647 h 14"/>
                <a:gd name="T10" fmla="*/ 2147483647 w 18"/>
                <a:gd name="T11" fmla="*/ 2147483647 h 14"/>
                <a:gd name="T12" fmla="*/ 2147483647 w 18"/>
                <a:gd name="T13" fmla="*/ 2147483647 h 14"/>
                <a:gd name="T14" fmla="*/ 2147483647 w 18"/>
                <a:gd name="T15" fmla="*/ 2147483647 h 14"/>
                <a:gd name="T16" fmla="*/ 2147483647 w 18"/>
                <a:gd name="T17" fmla="*/ 2147483647 h 14"/>
                <a:gd name="T18" fmla="*/ 2147483647 w 18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4"/>
                <a:gd name="T32" fmla="*/ 18 w 1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4">
                  <a:moveTo>
                    <a:pt x="17" y="10"/>
                  </a:moveTo>
                  <a:cubicBezTo>
                    <a:pt x="18" y="11"/>
                    <a:pt x="18" y="12"/>
                    <a:pt x="17" y="13"/>
                  </a:cubicBezTo>
                  <a:cubicBezTo>
                    <a:pt x="16" y="14"/>
                    <a:pt x="15" y="13"/>
                    <a:pt x="13" y="13"/>
                  </a:cubicBezTo>
                  <a:cubicBezTo>
                    <a:pt x="12" y="12"/>
                    <a:pt x="10" y="13"/>
                    <a:pt x="8" y="12"/>
                  </a:cubicBezTo>
                  <a:cubicBezTo>
                    <a:pt x="6" y="11"/>
                    <a:pt x="6" y="10"/>
                    <a:pt x="5" y="9"/>
                  </a:cubicBezTo>
                  <a:cubicBezTo>
                    <a:pt x="3" y="8"/>
                    <a:pt x="2" y="7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3" y="7"/>
                    <a:pt x="16" y="8"/>
                    <a:pt x="17" y="1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43"/>
            <p:cNvSpPr>
              <a:spLocks/>
            </p:cNvSpPr>
            <p:nvPr/>
          </p:nvSpPr>
          <p:spPr bwMode="auto">
            <a:xfrm>
              <a:off x="2130425" y="1466850"/>
              <a:ext cx="196850" cy="419100"/>
            </a:xfrm>
            <a:custGeom>
              <a:avLst/>
              <a:gdLst>
                <a:gd name="T0" fmla="*/ 2147483647 w 14"/>
                <a:gd name="T1" fmla="*/ 2147483647 h 24"/>
                <a:gd name="T2" fmla="*/ 2147483647 w 14"/>
                <a:gd name="T3" fmla="*/ 2147483647 h 24"/>
                <a:gd name="T4" fmla="*/ 0 w 14"/>
                <a:gd name="T5" fmla="*/ 2147483647 h 24"/>
                <a:gd name="T6" fmla="*/ 0 w 14"/>
                <a:gd name="T7" fmla="*/ 2147483647 h 24"/>
                <a:gd name="T8" fmla="*/ 2147483647 w 14"/>
                <a:gd name="T9" fmla="*/ 2147483647 h 24"/>
                <a:gd name="T10" fmla="*/ 2147483647 w 14"/>
                <a:gd name="T11" fmla="*/ 2147483647 h 24"/>
                <a:gd name="T12" fmla="*/ 2147483647 w 14"/>
                <a:gd name="T13" fmla="*/ 2147483647 h 24"/>
                <a:gd name="T14" fmla="*/ 2147483647 w 14"/>
                <a:gd name="T15" fmla="*/ 2147483647 h 24"/>
                <a:gd name="T16" fmla="*/ 2147483647 w 14"/>
                <a:gd name="T17" fmla="*/ 2147483647 h 24"/>
                <a:gd name="T18" fmla="*/ 2147483647 w 14"/>
                <a:gd name="T19" fmla="*/ 2147483647 h 24"/>
                <a:gd name="T20" fmla="*/ 2147483647 w 14"/>
                <a:gd name="T21" fmla="*/ 2147483647 h 24"/>
                <a:gd name="T22" fmla="*/ 2147483647 w 14"/>
                <a:gd name="T23" fmla="*/ 2147483647 h 24"/>
                <a:gd name="T24" fmla="*/ 2147483647 w 14"/>
                <a:gd name="T25" fmla="*/ 2147483647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4" y="20"/>
                  </a:moveTo>
                  <a:cubicBezTo>
                    <a:pt x="3" y="19"/>
                    <a:pt x="4" y="17"/>
                    <a:pt x="4" y="16"/>
                  </a:cubicBezTo>
                  <a:cubicBezTo>
                    <a:pt x="3" y="14"/>
                    <a:pt x="1" y="12"/>
                    <a:pt x="0" y="11"/>
                  </a:cubicBezTo>
                  <a:cubicBezTo>
                    <a:pt x="0" y="9"/>
                    <a:pt x="0" y="8"/>
                    <a:pt x="0" y="6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8" y="2"/>
                    <a:pt x="8" y="5"/>
                    <a:pt x="10" y="7"/>
                  </a:cubicBezTo>
                  <a:cubicBezTo>
                    <a:pt x="11" y="9"/>
                    <a:pt x="12" y="10"/>
                    <a:pt x="13" y="12"/>
                  </a:cubicBezTo>
                  <a:cubicBezTo>
                    <a:pt x="13" y="14"/>
                    <a:pt x="14" y="16"/>
                    <a:pt x="13" y="17"/>
                  </a:cubicBezTo>
                  <a:cubicBezTo>
                    <a:pt x="13" y="19"/>
                    <a:pt x="13" y="20"/>
                    <a:pt x="12" y="21"/>
                  </a:cubicBezTo>
                  <a:cubicBezTo>
                    <a:pt x="11" y="23"/>
                    <a:pt x="10" y="23"/>
                    <a:pt x="8" y="24"/>
                  </a:cubicBezTo>
                  <a:cubicBezTo>
                    <a:pt x="7" y="24"/>
                    <a:pt x="5" y="24"/>
                    <a:pt x="5" y="23"/>
                  </a:cubicBezTo>
                  <a:cubicBezTo>
                    <a:pt x="4" y="22"/>
                    <a:pt x="4" y="21"/>
                    <a:pt x="4" y="2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044"/>
            <p:cNvSpPr>
              <a:spLocks/>
            </p:cNvSpPr>
            <p:nvPr/>
          </p:nvSpPr>
          <p:spPr bwMode="auto">
            <a:xfrm>
              <a:off x="2397125" y="4454525"/>
              <a:ext cx="349250" cy="139700"/>
            </a:xfrm>
            <a:custGeom>
              <a:avLst/>
              <a:gdLst>
                <a:gd name="T0" fmla="*/ 2147483647 w 25"/>
                <a:gd name="T1" fmla="*/ 0 h 8"/>
                <a:gd name="T2" fmla="*/ 2147483647 w 25"/>
                <a:gd name="T3" fmla="*/ 0 h 8"/>
                <a:gd name="T4" fmla="*/ 2147483647 w 25"/>
                <a:gd name="T5" fmla="*/ 2147483647 h 8"/>
                <a:gd name="T6" fmla="*/ 2147483647 w 25"/>
                <a:gd name="T7" fmla="*/ 2147483647 h 8"/>
                <a:gd name="T8" fmla="*/ 2147483647 w 25"/>
                <a:gd name="T9" fmla="*/ 2147483647 h 8"/>
                <a:gd name="T10" fmla="*/ 2147483647 w 25"/>
                <a:gd name="T11" fmla="*/ 2147483647 h 8"/>
                <a:gd name="T12" fmla="*/ 2147483647 w 25"/>
                <a:gd name="T13" fmla="*/ 2147483647 h 8"/>
                <a:gd name="T14" fmla="*/ 2147483647 w 25"/>
                <a:gd name="T15" fmla="*/ 2147483647 h 8"/>
                <a:gd name="T16" fmla="*/ 2147483647 w 25"/>
                <a:gd name="T17" fmla="*/ 2147483647 h 8"/>
                <a:gd name="T18" fmla="*/ 2147483647 w 25"/>
                <a:gd name="T19" fmla="*/ 2147483647 h 8"/>
                <a:gd name="T20" fmla="*/ 2147483647 w 25"/>
                <a:gd name="T21" fmla="*/ 2147483647 h 8"/>
                <a:gd name="T22" fmla="*/ 2147483647 w 25"/>
                <a:gd name="T23" fmla="*/ 2147483647 h 8"/>
                <a:gd name="T24" fmla="*/ 2147483647 w 25"/>
                <a:gd name="T25" fmla="*/ 2147483647 h 8"/>
                <a:gd name="T26" fmla="*/ 2147483647 w 25"/>
                <a:gd name="T27" fmla="*/ 2147483647 h 8"/>
                <a:gd name="T28" fmla="*/ 2147483647 w 25"/>
                <a:gd name="T29" fmla="*/ 2147483647 h 8"/>
                <a:gd name="T30" fmla="*/ 2147483647 w 25"/>
                <a:gd name="T31" fmla="*/ 2147483647 h 8"/>
                <a:gd name="T32" fmla="*/ 2147483647 w 25"/>
                <a:gd name="T33" fmla="*/ 2147483647 h 8"/>
                <a:gd name="T34" fmla="*/ 2147483647 w 25"/>
                <a:gd name="T35" fmla="*/ 2147483647 h 8"/>
                <a:gd name="T36" fmla="*/ 2147483647 w 25"/>
                <a:gd name="T37" fmla="*/ 2147483647 h 8"/>
                <a:gd name="T38" fmla="*/ 2147483647 w 25"/>
                <a:gd name="T39" fmla="*/ 2147483647 h 8"/>
                <a:gd name="T40" fmla="*/ 0 w 25"/>
                <a:gd name="T41" fmla="*/ 2147483647 h 8"/>
                <a:gd name="T42" fmla="*/ 2147483647 w 25"/>
                <a:gd name="T43" fmla="*/ 0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"/>
                <a:gd name="T67" fmla="*/ 0 h 8"/>
                <a:gd name="T68" fmla="*/ 25 w 25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" h="8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10" y="1"/>
                    <a:pt x="11" y="1"/>
                    <a:pt x="13" y="2"/>
                  </a:cubicBezTo>
                  <a:cubicBezTo>
                    <a:pt x="14" y="2"/>
                    <a:pt x="15" y="3"/>
                    <a:pt x="16" y="3"/>
                  </a:cubicBezTo>
                  <a:cubicBezTo>
                    <a:pt x="17" y="3"/>
                    <a:pt x="18" y="4"/>
                    <a:pt x="18" y="4"/>
                  </a:cubicBezTo>
                  <a:cubicBezTo>
                    <a:pt x="20" y="4"/>
                    <a:pt x="21" y="4"/>
                    <a:pt x="23" y="4"/>
                  </a:cubicBezTo>
                  <a:cubicBezTo>
                    <a:pt x="23" y="4"/>
                    <a:pt x="23" y="5"/>
                    <a:pt x="24" y="5"/>
                  </a:cubicBezTo>
                  <a:cubicBezTo>
                    <a:pt x="24" y="5"/>
                    <a:pt x="25" y="6"/>
                    <a:pt x="25" y="7"/>
                  </a:cubicBezTo>
                  <a:cubicBezTo>
                    <a:pt x="24" y="7"/>
                    <a:pt x="23" y="7"/>
                    <a:pt x="23" y="7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6" y="6"/>
                    <a:pt x="15" y="5"/>
                    <a:pt x="14" y="5"/>
                  </a:cubicBezTo>
                  <a:cubicBezTo>
                    <a:pt x="13" y="5"/>
                    <a:pt x="12" y="6"/>
                    <a:pt x="11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8" y="3"/>
                    <a:pt x="6" y="3"/>
                    <a:pt x="6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045"/>
            <p:cNvSpPr>
              <a:spLocks/>
            </p:cNvSpPr>
            <p:nvPr/>
          </p:nvSpPr>
          <p:spPr bwMode="auto">
            <a:xfrm>
              <a:off x="7708900" y="6043613"/>
              <a:ext cx="111125" cy="122237"/>
            </a:xfrm>
            <a:custGeom>
              <a:avLst/>
              <a:gdLst>
                <a:gd name="T0" fmla="*/ 2147483647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214748364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1" y="1"/>
                  </a:moveTo>
                  <a:cubicBezTo>
                    <a:pt x="2" y="0"/>
                    <a:pt x="4" y="1"/>
                    <a:pt x="5" y="1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8" y="3"/>
                    <a:pt x="8" y="4"/>
                    <a:pt x="7" y="5"/>
                  </a:cubicBezTo>
                  <a:cubicBezTo>
                    <a:pt x="7" y="6"/>
                    <a:pt x="6" y="7"/>
                    <a:pt x="5" y="6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0" y="2"/>
                    <a:pt x="1" y="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46"/>
            <p:cNvSpPr>
              <a:spLocks/>
            </p:cNvSpPr>
            <p:nvPr/>
          </p:nvSpPr>
          <p:spPr bwMode="auto">
            <a:xfrm>
              <a:off x="8239125" y="5903913"/>
              <a:ext cx="280988" cy="349250"/>
            </a:xfrm>
            <a:custGeom>
              <a:avLst/>
              <a:gdLst>
                <a:gd name="T0" fmla="*/ 2147483647 w 20"/>
                <a:gd name="T1" fmla="*/ 2147483647 h 20"/>
                <a:gd name="T2" fmla="*/ 2147483647 w 20"/>
                <a:gd name="T3" fmla="*/ 2147483647 h 20"/>
                <a:gd name="T4" fmla="*/ 2147483647 w 20"/>
                <a:gd name="T5" fmla="*/ 2147483647 h 20"/>
                <a:gd name="T6" fmla="*/ 2147483647 w 20"/>
                <a:gd name="T7" fmla="*/ 2147483647 h 20"/>
                <a:gd name="T8" fmla="*/ 2147483647 w 20"/>
                <a:gd name="T9" fmla="*/ 2147483647 h 20"/>
                <a:gd name="T10" fmla="*/ 2147483647 w 20"/>
                <a:gd name="T11" fmla="*/ 0 h 20"/>
                <a:gd name="T12" fmla="*/ 2147483647 w 20"/>
                <a:gd name="T13" fmla="*/ 2147483647 h 20"/>
                <a:gd name="T14" fmla="*/ 2147483647 w 20"/>
                <a:gd name="T15" fmla="*/ 2147483647 h 20"/>
                <a:gd name="T16" fmla="*/ 2147483647 w 20"/>
                <a:gd name="T17" fmla="*/ 2147483647 h 20"/>
                <a:gd name="T18" fmla="*/ 2147483647 w 20"/>
                <a:gd name="T19" fmla="*/ 2147483647 h 20"/>
                <a:gd name="T20" fmla="*/ 2147483647 w 20"/>
                <a:gd name="T21" fmla="*/ 2147483647 h 20"/>
                <a:gd name="T22" fmla="*/ 2147483647 w 20"/>
                <a:gd name="T23" fmla="*/ 2147483647 h 20"/>
                <a:gd name="T24" fmla="*/ 2147483647 w 20"/>
                <a:gd name="T25" fmla="*/ 2147483647 h 20"/>
                <a:gd name="T26" fmla="*/ 2147483647 w 20"/>
                <a:gd name="T27" fmla="*/ 2147483647 h 20"/>
                <a:gd name="T28" fmla="*/ 2147483647 w 20"/>
                <a:gd name="T29" fmla="*/ 2147483647 h 20"/>
                <a:gd name="T30" fmla="*/ 2147483647 w 20"/>
                <a:gd name="T31" fmla="*/ 2147483647 h 20"/>
                <a:gd name="T32" fmla="*/ 2147483647 w 20"/>
                <a:gd name="T33" fmla="*/ 214748364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0"/>
                <a:gd name="T53" fmla="*/ 20 w 2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0">
                  <a:moveTo>
                    <a:pt x="4" y="15"/>
                  </a:moveTo>
                  <a:cubicBezTo>
                    <a:pt x="5" y="14"/>
                    <a:pt x="7" y="13"/>
                    <a:pt x="9" y="11"/>
                  </a:cubicBezTo>
                  <a:cubicBezTo>
                    <a:pt x="10" y="11"/>
                    <a:pt x="11" y="10"/>
                    <a:pt x="12" y="9"/>
                  </a:cubicBezTo>
                  <a:cubicBezTo>
                    <a:pt x="13" y="8"/>
                    <a:pt x="14" y="6"/>
                    <a:pt x="14" y="5"/>
                  </a:cubicBezTo>
                  <a:cubicBezTo>
                    <a:pt x="14" y="4"/>
                    <a:pt x="13" y="3"/>
                    <a:pt x="12" y="2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5" y="0"/>
                    <a:pt x="15" y="2"/>
                    <a:pt x="17" y="2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4"/>
                    <a:pt x="20" y="5"/>
                    <a:pt x="20" y="5"/>
                  </a:cubicBezTo>
                  <a:cubicBezTo>
                    <a:pt x="20" y="7"/>
                    <a:pt x="19" y="8"/>
                    <a:pt x="18" y="10"/>
                  </a:cubicBezTo>
                  <a:cubicBezTo>
                    <a:pt x="17" y="11"/>
                    <a:pt x="17" y="12"/>
                    <a:pt x="15" y="12"/>
                  </a:cubicBezTo>
                  <a:cubicBezTo>
                    <a:pt x="14" y="13"/>
                    <a:pt x="12" y="12"/>
                    <a:pt x="11" y="13"/>
                  </a:cubicBezTo>
                  <a:cubicBezTo>
                    <a:pt x="9" y="13"/>
                    <a:pt x="10" y="15"/>
                    <a:pt x="9" y="16"/>
                  </a:cubicBezTo>
                  <a:cubicBezTo>
                    <a:pt x="8" y="17"/>
                    <a:pt x="7" y="18"/>
                    <a:pt x="5" y="19"/>
                  </a:cubicBezTo>
                  <a:cubicBezTo>
                    <a:pt x="4" y="19"/>
                    <a:pt x="3" y="20"/>
                    <a:pt x="2" y="20"/>
                  </a:cubicBezTo>
                  <a:cubicBezTo>
                    <a:pt x="1" y="19"/>
                    <a:pt x="0" y="18"/>
                    <a:pt x="1" y="17"/>
                  </a:cubicBezTo>
                  <a:cubicBezTo>
                    <a:pt x="1" y="16"/>
                    <a:pt x="3" y="16"/>
                    <a:pt x="4" y="15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047"/>
            <p:cNvSpPr>
              <a:spLocks/>
            </p:cNvSpPr>
            <p:nvPr/>
          </p:nvSpPr>
          <p:spPr bwMode="auto">
            <a:xfrm>
              <a:off x="6996113" y="5257800"/>
              <a:ext cx="936625" cy="750888"/>
            </a:xfrm>
            <a:custGeom>
              <a:avLst/>
              <a:gdLst>
                <a:gd name="T0" fmla="*/ 2147483647 w 67"/>
                <a:gd name="T1" fmla="*/ 2147483647 h 43"/>
                <a:gd name="T2" fmla="*/ 2147483647 w 67"/>
                <a:gd name="T3" fmla="*/ 2147483647 h 43"/>
                <a:gd name="T4" fmla="*/ 2147483647 w 67"/>
                <a:gd name="T5" fmla="*/ 2147483647 h 43"/>
                <a:gd name="T6" fmla="*/ 2147483647 w 67"/>
                <a:gd name="T7" fmla="*/ 2147483647 h 43"/>
                <a:gd name="T8" fmla="*/ 2147483647 w 67"/>
                <a:gd name="T9" fmla="*/ 2147483647 h 43"/>
                <a:gd name="T10" fmla="*/ 2147483647 w 67"/>
                <a:gd name="T11" fmla="*/ 2147483647 h 43"/>
                <a:gd name="T12" fmla="*/ 2147483647 w 67"/>
                <a:gd name="T13" fmla="*/ 2147483647 h 43"/>
                <a:gd name="T14" fmla="*/ 2147483647 w 67"/>
                <a:gd name="T15" fmla="*/ 2147483647 h 43"/>
                <a:gd name="T16" fmla="*/ 2147483647 w 67"/>
                <a:gd name="T17" fmla="*/ 2147483647 h 43"/>
                <a:gd name="T18" fmla="*/ 2147483647 w 67"/>
                <a:gd name="T19" fmla="*/ 2147483647 h 43"/>
                <a:gd name="T20" fmla="*/ 2147483647 w 67"/>
                <a:gd name="T21" fmla="*/ 2147483647 h 43"/>
                <a:gd name="T22" fmla="*/ 2147483647 w 67"/>
                <a:gd name="T23" fmla="*/ 2147483647 h 43"/>
                <a:gd name="T24" fmla="*/ 2147483647 w 67"/>
                <a:gd name="T25" fmla="*/ 2147483647 h 43"/>
                <a:gd name="T26" fmla="*/ 2147483647 w 67"/>
                <a:gd name="T27" fmla="*/ 2147483647 h 43"/>
                <a:gd name="T28" fmla="*/ 2147483647 w 67"/>
                <a:gd name="T29" fmla="*/ 2147483647 h 43"/>
                <a:gd name="T30" fmla="*/ 2147483647 w 67"/>
                <a:gd name="T31" fmla="*/ 2147483647 h 43"/>
                <a:gd name="T32" fmla="*/ 2147483647 w 67"/>
                <a:gd name="T33" fmla="*/ 2147483647 h 43"/>
                <a:gd name="T34" fmla="*/ 2147483647 w 67"/>
                <a:gd name="T35" fmla="*/ 2147483647 h 43"/>
                <a:gd name="T36" fmla="*/ 2147483647 w 67"/>
                <a:gd name="T37" fmla="*/ 2147483647 h 43"/>
                <a:gd name="T38" fmla="*/ 2147483647 w 67"/>
                <a:gd name="T39" fmla="*/ 0 h 43"/>
                <a:gd name="T40" fmla="*/ 2147483647 w 67"/>
                <a:gd name="T41" fmla="*/ 2147483647 h 43"/>
                <a:gd name="T42" fmla="*/ 2147483647 w 67"/>
                <a:gd name="T43" fmla="*/ 2147483647 h 43"/>
                <a:gd name="T44" fmla="*/ 2147483647 w 67"/>
                <a:gd name="T45" fmla="*/ 2147483647 h 43"/>
                <a:gd name="T46" fmla="*/ 2147483647 w 67"/>
                <a:gd name="T47" fmla="*/ 2147483647 h 43"/>
                <a:gd name="T48" fmla="*/ 2147483647 w 67"/>
                <a:gd name="T49" fmla="*/ 2147483647 h 43"/>
                <a:gd name="T50" fmla="*/ 2147483647 w 67"/>
                <a:gd name="T51" fmla="*/ 2147483647 h 43"/>
                <a:gd name="T52" fmla="*/ 2147483647 w 67"/>
                <a:gd name="T53" fmla="*/ 2147483647 h 43"/>
                <a:gd name="T54" fmla="*/ 2147483647 w 67"/>
                <a:gd name="T55" fmla="*/ 2147483647 h 43"/>
                <a:gd name="T56" fmla="*/ 2147483647 w 67"/>
                <a:gd name="T57" fmla="*/ 2147483647 h 43"/>
                <a:gd name="T58" fmla="*/ 2147483647 w 67"/>
                <a:gd name="T59" fmla="*/ 2147483647 h 43"/>
                <a:gd name="T60" fmla="*/ 2147483647 w 67"/>
                <a:gd name="T61" fmla="*/ 2147483647 h 43"/>
                <a:gd name="T62" fmla="*/ 2147483647 w 67"/>
                <a:gd name="T63" fmla="*/ 2147483647 h 43"/>
                <a:gd name="T64" fmla="*/ 2147483647 w 67"/>
                <a:gd name="T65" fmla="*/ 2147483647 h 43"/>
                <a:gd name="T66" fmla="*/ 2147483647 w 67"/>
                <a:gd name="T67" fmla="*/ 2147483647 h 43"/>
                <a:gd name="T68" fmla="*/ 2147483647 w 67"/>
                <a:gd name="T69" fmla="*/ 2147483647 h 43"/>
                <a:gd name="T70" fmla="*/ 2147483647 w 67"/>
                <a:gd name="T71" fmla="*/ 2147483647 h 43"/>
                <a:gd name="T72" fmla="*/ 2147483647 w 67"/>
                <a:gd name="T73" fmla="*/ 2147483647 h 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"/>
                <a:gd name="T112" fmla="*/ 0 h 43"/>
                <a:gd name="T113" fmla="*/ 67 w 67"/>
                <a:gd name="T114" fmla="*/ 43 h 4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" h="43">
                  <a:moveTo>
                    <a:pt x="48" y="41"/>
                  </a:moveTo>
                  <a:cubicBezTo>
                    <a:pt x="46" y="40"/>
                    <a:pt x="43" y="38"/>
                    <a:pt x="40" y="37"/>
                  </a:cubicBezTo>
                  <a:cubicBezTo>
                    <a:pt x="38" y="35"/>
                    <a:pt x="36" y="34"/>
                    <a:pt x="33" y="33"/>
                  </a:cubicBezTo>
                  <a:cubicBezTo>
                    <a:pt x="32" y="32"/>
                    <a:pt x="30" y="32"/>
                    <a:pt x="29" y="32"/>
                  </a:cubicBezTo>
                  <a:cubicBezTo>
                    <a:pt x="27" y="31"/>
                    <a:pt x="25" y="31"/>
                    <a:pt x="23" y="32"/>
                  </a:cubicBezTo>
                  <a:cubicBezTo>
                    <a:pt x="21" y="32"/>
                    <a:pt x="19" y="34"/>
                    <a:pt x="17" y="34"/>
                  </a:cubicBezTo>
                  <a:cubicBezTo>
                    <a:pt x="16" y="35"/>
                    <a:pt x="15" y="35"/>
                    <a:pt x="13" y="35"/>
                  </a:cubicBezTo>
                  <a:cubicBezTo>
                    <a:pt x="12" y="35"/>
                    <a:pt x="12" y="36"/>
                    <a:pt x="11" y="36"/>
                  </a:cubicBezTo>
                  <a:cubicBezTo>
                    <a:pt x="10" y="37"/>
                    <a:pt x="9" y="38"/>
                    <a:pt x="8" y="38"/>
                  </a:cubicBezTo>
                  <a:cubicBezTo>
                    <a:pt x="7" y="38"/>
                    <a:pt x="5" y="37"/>
                    <a:pt x="5" y="36"/>
                  </a:cubicBezTo>
                  <a:cubicBezTo>
                    <a:pt x="4" y="34"/>
                    <a:pt x="5" y="32"/>
                    <a:pt x="4" y="30"/>
                  </a:cubicBezTo>
                  <a:cubicBezTo>
                    <a:pt x="4" y="27"/>
                    <a:pt x="1" y="25"/>
                    <a:pt x="1" y="22"/>
                  </a:cubicBezTo>
                  <a:cubicBezTo>
                    <a:pt x="0" y="20"/>
                    <a:pt x="1" y="18"/>
                    <a:pt x="2" y="16"/>
                  </a:cubicBezTo>
                  <a:cubicBezTo>
                    <a:pt x="3" y="14"/>
                    <a:pt x="6" y="14"/>
                    <a:pt x="9" y="13"/>
                  </a:cubicBezTo>
                  <a:cubicBezTo>
                    <a:pt x="11" y="12"/>
                    <a:pt x="14" y="11"/>
                    <a:pt x="16" y="10"/>
                  </a:cubicBezTo>
                  <a:cubicBezTo>
                    <a:pt x="18" y="9"/>
                    <a:pt x="18" y="7"/>
                    <a:pt x="19" y="6"/>
                  </a:cubicBezTo>
                  <a:cubicBezTo>
                    <a:pt x="21" y="6"/>
                    <a:pt x="22" y="5"/>
                    <a:pt x="24" y="5"/>
                  </a:cubicBezTo>
                  <a:cubicBezTo>
                    <a:pt x="26" y="5"/>
                    <a:pt x="27" y="7"/>
                    <a:pt x="28" y="6"/>
                  </a:cubicBezTo>
                  <a:cubicBezTo>
                    <a:pt x="30" y="6"/>
                    <a:pt x="30" y="3"/>
                    <a:pt x="31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37" y="0"/>
                    <a:pt x="39" y="1"/>
                    <a:pt x="40" y="2"/>
                  </a:cubicBezTo>
                  <a:cubicBezTo>
                    <a:pt x="41" y="3"/>
                    <a:pt x="38" y="4"/>
                    <a:pt x="39" y="5"/>
                  </a:cubicBezTo>
                  <a:cubicBezTo>
                    <a:pt x="39" y="6"/>
                    <a:pt x="41" y="7"/>
                    <a:pt x="42" y="7"/>
                  </a:cubicBezTo>
                  <a:cubicBezTo>
                    <a:pt x="43" y="8"/>
                    <a:pt x="45" y="9"/>
                    <a:pt x="47" y="8"/>
                  </a:cubicBezTo>
                  <a:cubicBezTo>
                    <a:pt x="48" y="8"/>
                    <a:pt x="47" y="5"/>
                    <a:pt x="48" y="4"/>
                  </a:cubicBezTo>
                  <a:cubicBezTo>
                    <a:pt x="48" y="3"/>
                    <a:pt x="48" y="1"/>
                    <a:pt x="49" y="1"/>
                  </a:cubicBezTo>
                  <a:cubicBezTo>
                    <a:pt x="52" y="3"/>
                    <a:pt x="52" y="5"/>
                    <a:pt x="54" y="7"/>
                  </a:cubicBezTo>
                  <a:cubicBezTo>
                    <a:pt x="54" y="7"/>
                    <a:pt x="56" y="11"/>
                    <a:pt x="57" y="12"/>
                  </a:cubicBezTo>
                  <a:cubicBezTo>
                    <a:pt x="58" y="13"/>
                    <a:pt x="62" y="16"/>
                    <a:pt x="62" y="16"/>
                  </a:cubicBezTo>
                  <a:cubicBezTo>
                    <a:pt x="63" y="18"/>
                    <a:pt x="64" y="19"/>
                    <a:pt x="65" y="21"/>
                  </a:cubicBezTo>
                  <a:cubicBezTo>
                    <a:pt x="66" y="23"/>
                    <a:pt x="67" y="24"/>
                    <a:pt x="67" y="26"/>
                  </a:cubicBezTo>
                  <a:cubicBezTo>
                    <a:pt x="67" y="27"/>
                    <a:pt x="67" y="29"/>
                    <a:pt x="66" y="30"/>
                  </a:cubicBezTo>
                  <a:cubicBezTo>
                    <a:pt x="66" y="33"/>
                    <a:pt x="64" y="35"/>
                    <a:pt x="63" y="38"/>
                  </a:cubicBezTo>
                  <a:cubicBezTo>
                    <a:pt x="62" y="39"/>
                    <a:pt x="61" y="40"/>
                    <a:pt x="60" y="41"/>
                  </a:cubicBezTo>
                  <a:cubicBezTo>
                    <a:pt x="59" y="42"/>
                    <a:pt x="57" y="42"/>
                    <a:pt x="56" y="43"/>
                  </a:cubicBezTo>
                  <a:cubicBezTo>
                    <a:pt x="54" y="43"/>
                    <a:pt x="53" y="43"/>
                    <a:pt x="51" y="43"/>
                  </a:cubicBezTo>
                  <a:cubicBezTo>
                    <a:pt x="50" y="43"/>
                    <a:pt x="49" y="42"/>
                    <a:pt x="48" y="4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048"/>
            <p:cNvSpPr>
              <a:spLocks/>
            </p:cNvSpPr>
            <p:nvPr/>
          </p:nvSpPr>
          <p:spPr bwMode="auto">
            <a:xfrm>
              <a:off x="7443788" y="4978400"/>
              <a:ext cx="419100" cy="261938"/>
            </a:xfrm>
            <a:custGeom>
              <a:avLst/>
              <a:gdLst>
                <a:gd name="T0" fmla="*/ 2147483647 w 30"/>
                <a:gd name="T1" fmla="*/ 2147483647 h 15"/>
                <a:gd name="T2" fmla="*/ 0 w 30"/>
                <a:gd name="T3" fmla="*/ 2147483647 h 15"/>
                <a:gd name="T4" fmla="*/ 2147483647 w 30"/>
                <a:gd name="T5" fmla="*/ 0 h 15"/>
                <a:gd name="T6" fmla="*/ 2147483647 w 30"/>
                <a:gd name="T7" fmla="*/ 2147483647 h 15"/>
                <a:gd name="T8" fmla="*/ 2147483647 w 30"/>
                <a:gd name="T9" fmla="*/ 2147483647 h 15"/>
                <a:gd name="T10" fmla="*/ 2147483647 w 30"/>
                <a:gd name="T11" fmla="*/ 2147483647 h 15"/>
                <a:gd name="T12" fmla="*/ 2147483647 w 30"/>
                <a:gd name="T13" fmla="*/ 2147483647 h 15"/>
                <a:gd name="T14" fmla="*/ 2147483647 w 30"/>
                <a:gd name="T15" fmla="*/ 2147483647 h 15"/>
                <a:gd name="T16" fmla="*/ 2147483647 w 30"/>
                <a:gd name="T17" fmla="*/ 2147483647 h 15"/>
                <a:gd name="T18" fmla="*/ 2147483647 w 30"/>
                <a:gd name="T19" fmla="*/ 2147483647 h 15"/>
                <a:gd name="T20" fmla="*/ 2147483647 w 30"/>
                <a:gd name="T21" fmla="*/ 2147483647 h 15"/>
                <a:gd name="T22" fmla="*/ 2147483647 w 30"/>
                <a:gd name="T23" fmla="*/ 2147483647 h 15"/>
                <a:gd name="T24" fmla="*/ 2147483647 w 30"/>
                <a:gd name="T25" fmla="*/ 2147483647 h 15"/>
                <a:gd name="T26" fmla="*/ 2147483647 w 30"/>
                <a:gd name="T27" fmla="*/ 2147483647 h 15"/>
                <a:gd name="T28" fmla="*/ 2147483647 w 30"/>
                <a:gd name="T29" fmla="*/ 2147483647 h 15"/>
                <a:gd name="T30" fmla="*/ 2147483647 w 30"/>
                <a:gd name="T31" fmla="*/ 2147483647 h 15"/>
                <a:gd name="T32" fmla="*/ 2147483647 w 30"/>
                <a:gd name="T33" fmla="*/ 2147483647 h 15"/>
                <a:gd name="T34" fmla="*/ 2147483647 w 30"/>
                <a:gd name="T35" fmla="*/ 2147483647 h 15"/>
                <a:gd name="T36" fmla="*/ 2147483647 w 30"/>
                <a:gd name="T37" fmla="*/ 2147483647 h 15"/>
                <a:gd name="T38" fmla="*/ 2147483647 w 30"/>
                <a:gd name="T39" fmla="*/ 2147483647 h 15"/>
                <a:gd name="T40" fmla="*/ 2147483647 w 30"/>
                <a:gd name="T41" fmla="*/ 2147483647 h 15"/>
                <a:gd name="T42" fmla="*/ 2147483647 w 30"/>
                <a:gd name="T43" fmla="*/ 2147483647 h 15"/>
                <a:gd name="T44" fmla="*/ 2147483647 w 30"/>
                <a:gd name="T45" fmla="*/ 2147483647 h 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15"/>
                <a:gd name="T71" fmla="*/ 30 w 30"/>
                <a:gd name="T72" fmla="*/ 15 h 1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15">
                  <a:moveTo>
                    <a:pt x="3" y="6"/>
                  </a:moveTo>
                  <a:cubicBezTo>
                    <a:pt x="2" y="5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5" y="3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9" y="5"/>
                    <a:pt x="10" y="4"/>
                    <a:pt x="12" y="4"/>
                  </a:cubicBezTo>
                  <a:cubicBezTo>
                    <a:pt x="13" y="4"/>
                    <a:pt x="15" y="4"/>
                    <a:pt x="17" y="5"/>
                  </a:cubicBezTo>
                  <a:cubicBezTo>
                    <a:pt x="18" y="5"/>
                    <a:pt x="19" y="6"/>
                    <a:pt x="21" y="7"/>
                  </a:cubicBezTo>
                  <a:cubicBezTo>
                    <a:pt x="22" y="8"/>
                    <a:pt x="22" y="9"/>
                    <a:pt x="24" y="10"/>
                  </a:cubicBezTo>
                  <a:cubicBezTo>
                    <a:pt x="25" y="11"/>
                    <a:pt x="26" y="10"/>
                    <a:pt x="27" y="11"/>
                  </a:cubicBezTo>
                  <a:cubicBezTo>
                    <a:pt x="28" y="12"/>
                    <a:pt x="29" y="12"/>
                    <a:pt x="30" y="13"/>
                  </a:cubicBezTo>
                  <a:cubicBezTo>
                    <a:pt x="30" y="14"/>
                    <a:pt x="30" y="15"/>
                    <a:pt x="29" y="15"/>
                  </a:cubicBezTo>
                  <a:cubicBezTo>
                    <a:pt x="28" y="15"/>
                    <a:pt x="26" y="15"/>
                    <a:pt x="25" y="14"/>
                  </a:cubicBezTo>
                  <a:cubicBezTo>
                    <a:pt x="25" y="14"/>
                    <a:pt x="24" y="13"/>
                    <a:pt x="23" y="13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8" y="13"/>
                    <a:pt x="18" y="15"/>
                    <a:pt x="17" y="15"/>
                  </a:cubicBezTo>
                  <a:cubicBezTo>
                    <a:pt x="15" y="15"/>
                    <a:pt x="14" y="13"/>
                    <a:pt x="12" y="12"/>
                  </a:cubicBezTo>
                  <a:cubicBezTo>
                    <a:pt x="12" y="12"/>
                    <a:pt x="11" y="12"/>
                    <a:pt x="10" y="11"/>
                  </a:cubicBezTo>
                  <a:cubicBezTo>
                    <a:pt x="10" y="10"/>
                    <a:pt x="10" y="9"/>
                    <a:pt x="9" y="8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8"/>
                    <a:pt x="5" y="10"/>
                    <a:pt x="5" y="10"/>
                  </a:cubicBezTo>
                  <a:cubicBezTo>
                    <a:pt x="3" y="9"/>
                    <a:pt x="3" y="7"/>
                    <a:pt x="3" y="6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049"/>
            <p:cNvSpPr>
              <a:spLocks/>
            </p:cNvSpPr>
            <p:nvPr/>
          </p:nvSpPr>
          <p:spPr bwMode="auto">
            <a:xfrm>
              <a:off x="7135813" y="4960938"/>
              <a:ext cx="125412" cy="174625"/>
            </a:xfrm>
            <a:custGeom>
              <a:avLst/>
              <a:gdLst>
                <a:gd name="T0" fmla="*/ 2147483647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0"/>
                <a:gd name="T29" fmla="*/ 9 w 9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0">
                  <a:moveTo>
                    <a:pt x="5" y="6"/>
                  </a:moveTo>
                  <a:cubicBezTo>
                    <a:pt x="6" y="5"/>
                    <a:pt x="8" y="4"/>
                    <a:pt x="8" y="3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1" y="6"/>
                    <a:pt x="0" y="8"/>
                    <a:pt x="1" y="9"/>
                  </a:cubicBezTo>
                  <a:cubicBezTo>
                    <a:pt x="1" y="10"/>
                    <a:pt x="3" y="10"/>
                    <a:pt x="3" y="9"/>
                  </a:cubicBezTo>
                  <a:cubicBezTo>
                    <a:pt x="4" y="9"/>
                    <a:pt x="4" y="7"/>
                    <a:pt x="5" y="6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050"/>
            <p:cNvSpPr>
              <a:spLocks/>
            </p:cNvSpPr>
            <p:nvPr/>
          </p:nvSpPr>
          <p:spPr bwMode="auto">
            <a:xfrm>
              <a:off x="6589713" y="4873625"/>
              <a:ext cx="727075" cy="349250"/>
            </a:xfrm>
            <a:custGeom>
              <a:avLst/>
              <a:gdLst>
                <a:gd name="T0" fmla="*/ 0 w 52"/>
                <a:gd name="T1" fmla="*/ 2147483647 h 20"/>
                <a:gd name="T2" fmla="*/ 2147483647 w 52"/>
                <a:gd name="T3" fmla="*/ 2147483647 h 20"/>
                <a:gd name="T4" fmla="*/ 2147483647 w 52"/>
                <a:gd name="T5" fmla="*/ 2147483647 h 20"/>
                <a:gd name="T6" fmla="*/ 2147483647 w 52"/>
                <a:gd name="T7" fmla="*/ 2147483647 h 20"/>
                <a:gd name="T8" fmla="*/ 2147483647 w 52"/>
                <a:gd name="T9" fmla="*/ 2147483647 h 20"/>
                <a:gd name="T10" fmla="*/ 2147483647 w 52"/>
                <a:gd name="T11" fmla="*/ 2147483647 h 20"/>
                <a:gd name="T12" fmla="*/ 2147483647 w 52"/>
                <a:gd name="T13" fmla="*/ 2147483647 h 20"/>
                <a:gd name="T14" fmla="*/ 2147483647 w 52"/>
                <a:gd name="T15" fmla="*/ 2147483647 h 20"/>
                <a:gd name="T16" fmla="*/ 2147483647 w 52"/>
                <a:gd name="T17" fmla="*/ 2147483647 h 20"/>
                <a:gd name="T18" fmla="*/ 2147483647 w 52"/>
                <a:gd name="T19" fmla="*/ 2147483647 h 20"/>
                <a:gd name="T20" fmla="*/ 2147483647 w 52"/>
                <a:gd name="T21" fmla="*/ 2147483647 h 20"/>
                <a:gd name="T22" fmla="*/ 2147483647 w 52"/>
                <a:gd name="T23" fmla="*/ 2147483647 h 20"/>
                <a:gd name="T24" fmla="*/ 2147483647 w 52"/>
                <a:gd name="T25" fmla="*/ 2147483647 h 20"/>
                <a:gd name="T26" fmla="*/ 2147483647 w 52"/>
                <a:gd name="T27" fmla="*/ 2147483647 h 20"/>
                <a:gd name="T28" fmla="*/ 2147483647 w 52"/>
                <a:gd name="T29" fmla="*/ 2147483647 h 20"/>
                <a:gd name="T30" fmla="*/ 2147483647 w 52"/>
                <a:gd name="T31" fmla="*/ 2147483647 h 20"/>
                <a:gd name="T32" fmla="*/ 2147483647 w 52"/>
                <a:gd name="T33" fmla="*/ 2147483647 h 20"/>
                <a:gd name="T34" fmla="*/ 2147483647 w 52"/>
                <a:gd name="T35" fmla="*/ 2147483647 h 20"/>
                <a:gd name="T36" fmla="*/ 2147483647 w 52"/>
                <a:gd name="T37" fmla="*/ 2147483647 h 20"/>
                <a:gd name="T38" fmla="*/ 0 w 52"/>
                <a:gd name="T39" fmla="*/ 2147483647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"/>
                <a:gd name="T61" fmla="*/ 0 h 20"/>
                <a:gd name="T62" fmla="*/ 52 w 52"/>
                <a:gd name="T63" fmla="*/ 20 h 2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" h="20">
                  <a:moveTo>
                    <a:pt x="0" y="1"/>
                  </a:moveTo>
                  <a:cubicBezTo>
                    <a:pt x="1" y="4"/>
                    <a:pt x="3" y="6"/>
                    <a:pt x="5" y="8"/>
                  </a:cubicBezTo>
                  <a:cubicBezTo>
                    <a:pt x="6" y="10"/>
                    <a:pt x="8" y="12"/>
                    <a:pt x="9" y="13"/>
                  </a:cubicBezTo>
                  <a:cubicBezTo>
                    <a:pt x="11" y="14"/>
                    <a:pt x="12" y="16"/>
                    <a:pt x="14" y="17"/>
                  </a:cubicBezTo>
                  <a:cubicBezTo>
                    <a:pt x="16" y="17"/>
                    <a:pt x="19" y="17"/>
                    <a:pt x="21" y="17"/>
                  </a:cubicBezTo>
                  <a:cubicBezTo>
                    <a:pt x="23" y="18"/>
                    <a:pt x="25" y="18"/>
                    <a:pt x="28" y="19"/>
                  </a:cubicBezTo>
                  <a:cubicBezTo>
                    <a:pt x="30" y="19"/>
                    <a:pt x="32" y="19"/>
                    <a:pt x="34" y="20"/>
                  </a:cubicBezTo>
                  <a:cubicBezTo>
                    <a:pt x="37" y="20"/>
                    <a:pt x="40" y="19"/>
                    <a:pt x="42" y="19"/>
                  </a:cubicBezTo>
                  <a:cubicBezTo>
                    <a:pt x="45" y="19"/>
                    <a:pt x="47" y="20"/>
                    <a:pt x="49" y="20"/>
                  </a:cubicBezTo>
                  <a:cubicBezTo>
                    <a:pt x="50" y="20"/>
                    <a:pt x="52" y="20"/>
                    <a:pt x="51" y="19"/>
                  </a:cubicBezTo>
                  <a:cubicBezTo>
                    <a:pt x="51" y="18"/>
                    <a:pt x="49" y="18"/>
                    <a:pt x="47" y="17"/>
                  </a:cubicBezTo>
                  <a:cubicBezTo>
                    <a:pt x="45" y="17"/>
                    <a:pt x="42" y="17"/>
                    <a:pt x="39" y="17"/>
                  </a:cubicBezTo>
                  <a:cubicBezTo>
                    <a:pt x="38" y="17"/>
                    <a:pt x="36" y="18"/>
                    <a:pt x="34" y="18"/>
                  </a:cubicBezTo>
                  <a:cubicBezTo>
                    <a:pt x="32" y="17"/>
                    <a:pt x="30" y="17"/>
                    <a:pt x="27" y="17"/>
                  </a:cubicBezTo>
                  <a:cubicBezTo>
                    <a:pt x="26" y="16"/>
                    <a:pt x="24" y="16"/>
                    <a:pt x="22" y="16"/>
                  </a:cubicBezTo>
                  <a:cubicBezTo>
                    <a:pt x="21" y="16"/>
                    <a:pt x="20" y="15"/>
                    <a:pt x="19" y="15"/>
                  </a:cubicBezTo>
                  <a:cubicBezTo>
                    <a:pt x="17" y="13"/>
                    <a:pt x="15" y="10"/>
                    <a:pt x="12" y="8"/>
                  </a:cubicBezTo>
                  <a:cubicBezTo>
                    <a:pt x="11" y="6"/>
                    <a:pt x="10" y="5"/>
                    <a:pt x="8" y="4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2"/>
                    <a:pt x="0" y="0"/>
                    <a:pt x="0" y="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051"/>
            <p:cNvSpPr>
              <a:spLocks/>
            </p:cNvSpPr>
            <p:nvPr/>
          </p:nvSpPr>
          <p:spPr bwMode="auto">
            <a:xfrm>
              <a:off x="6911975" y="4838700"/>
              <a:ext cx="209550" cy="261938"/>
            </a:xfrm>
            <a:custGeom>
              <a:avLst/>
              <a:gdLst>
                <a:gd name="T0" fmla="*/ 2147483647 w 15"/>
                <a:gd name="T1" fmla="*/ 2147483647 h 15"/>
                <a:gd name="T2" fmla="*/ 2147483647 w 15"/>
                <a:gd name="T3" fmla="*/ 2147483647 h 15"/>
                <a:gd name="T4" fmla="*/ 2147483647 w 15"/>
                <a:gd name="T5" fmla="*/ 0 h 15"/>
                <a:gd name="T6" fmla="*/ 2147483647 w 15"/>
                <a:gd name="T7" fmla="*/ 2147483647 h 15"/>
                <a:gd name="T8" fmla="*/ 2147483647 w 15"/>
                <a:gd name="T9" fmla="*/ 2147483647 h 15"/>
                <a:gd name="T10" fmla="*/ 2147483647 w 15"/>
                <a:gd name="T11" fmla="*/ 2147483647 h 15"/>
                <a:gd name="T12" fmla="*/ 2147483647 w 15"/>
                <a:gd name="T13" fmla="*/ 2147483647 h 15"/>
                <a:gd name="T14" fmla="*/ 2147483647 w 15"/>
                <a:gd name="T15" fmla="*/ 2147483647 h 15"/>
                <a:gd name="T16" fmla="*/ 2147483647 w 15"/>
                <a:gd name="T17" fmla="*/ 2147483647 h 15"/>
                <a:gd name="T18" fmla="*/ 2147483647 w 15"/>
                <a:gd name="T19" fmla="*/ 2147483647 h 15"/>
                <a:gd name="T20" fmla="*/ 2147483647 w 15"/>
                <a:gd name="T21" fmla="*/ 2147483647 h 15"/>
                <a:gd name="T22" fmla="*/ 2147483647 w 15"/>
                <a:gd name="T23" fmla="*/ 2147483647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15"/>
                <a:gd name="T38" fmla="*/ 15 w 15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15">
                  <a:moveTo>
                    <a:pt x="8" y="3"/>
                  </a:moveTo>
                  <a:cubicBezTo>
                    <a:pt x="9" y="3"/>
                    <a:pt x="10" y="2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5" y="0"/>
                    <a:pt x="15" y="2"/>
                    <a:pt x="15" y="3"/>
                  </a:cubicBezTo>
                  <a:cubicBezTo>
                    <a:pt x="15" y="5"/>
                    <a:pt x="14" y="6"/>
                    <a:pt x="13" y="8"/>
                  </a:cubicBezTo>
                  <a:cubicBezTo>
                    <a:pt x="12" y="10"/>
                    <a:pt x="12" y="12"/>
                    <a:pt x="11" y="14"/>
                  </a:cubicBezTo>
                  <a:cubicBezTo>
                    <a:pt x="10" y="15"/>
                    <a:pt x="9" y="15"/>
                    <a:pt x="7" y="15"/>
                  </a:cubicBezTo>
                  <a:cubicBezTo>
                    <a:pt x="5" y="14"/>
                    <a:pt x="2" y="14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8"/>
                    <a:pt x="1" y="6"/>
                    <a:pt x="2" y="6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6" y="4"/>
                    <a:pt x="7" y="4"/>
                    <a:pt x="8" y="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052"/>
            <p:cNvSpPr>
              <a:spLocks/>
            </p:cNvSpPr>
            <p:nvPr/>
          </p:nvSpPr>
          <p:spPr bwMode="auto">
            <a:xfrm>
              <a:off x="7162800" y="4541838"/>
              <a:ext cx="57150" cy="104775"/>
            </a:xfrm>
            <a:custGeom>
              <a:avLst/>
              <a:gdLst>
                <a:gd name="T0" fmla="*/ 2147483647 w 4"/>
                <a:gd name="T1" fmla="*/ 2147483647 h 6"/>
                <a:gd name="T2" fmla="*/ 0 w 4"/>
                <a:gd name="T3" fmla="*/ 2147483647 h 6"/>
                <a:gd name="T4" fmla="*/ 2147483647 w 4"/>
                <a:gd name="T5" fmla="*/ 2147483647 h 6"/>
                <a:gd name="T6" fmla="*/ 2147483647 w 4"/>
                <a:gd name="T7" fmla="*/ 2147483647 h 6"/>
                <a:gd name="T8" fmla="*/ 2147483647 w 4"/>
                <a:gd name="T9" fmla="*/ 2147483647 h 6"/>
                <a:gd name="T10" fmla="*/ 2147483647 w 4"/>
                <a:gd name="T11" fmla="*/ 2147483647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0" y="6"/>
                    <a:pt x="2" y="6"/>
                  </a:cubicBezTo>
                  <a:cubicBezTo>
                    <a:pt x="3" y="6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053"/>
            <p:cNvSpPr>
              <a:spLocks/>
            </p:cNvSpPr>
            <p:nvPr/>
          </p:nvSpPr>
          <p:spPr bwMode="auto">
            <a:xfrm>
              <a:off x="7246938" y="4664075"/>
              <a:ext cx="84137" cy="192088"/>
            </a:xfrm>
            <a:custGeom>
              <a:avLst/>
              <a:gdLst>
                <a:gd name="T0" fmla="*/ 2147483647 w 6"/>
                <a:gd name="T1" fmla="*/ 0 h 11"/>
                <a:gd name="T2" fmla="*/ 2147483647 w 6"/>
                <a:gd name="T3" fmla="*/ 2147483647 h 11"/>
                <a:gd name="T4" fmla="*/ 2147483647 w 6"/>
                <a:gd name="T5" fmla="*/ 2147483647 h 11"/>
                <a:gd name="T6" fmla="*/ 2147483647 w 6"/>
                <a:gd name="T7" fmla="*/ 2147483647 h 11"/>
                <a:gd name="T8" fmla="*/ 2147483647 w 6"/>
                <a:gd name="T9" fmla="*/ 2147483647 h 11"/>
                <a:gd name="T10" fmla="*/ 2147483647 w 6"/>
                <a:gd name="T11" fmla="*/ 2147483647 h 11"/>
                <a:gd name="T12" fmla="*/ 0 w 6"/>
                <a:gd name="T13" fmla="*/ 2147483647 h 11"/>
                <a:gd name="T14" fmla="*/ 2147483647 w 6"/>
                <a:gd name="T15" fmla="*/ 2147483647 h 11"/>
                <a:gd name="T16" fmla="*/ 2147483647 w 6"/>
                <a:gd name="T17" fmla="*/ 2147483647 h 11"/>
                <a:gd name="T18" fmla="*/ 2147483647 w 6"/>
                <a:gd name="T19" fmla="*/ 2147483647 h 11"/>
                <a:gd name="T20" fmla="*/ 0 w 6"/>
                <a:gd name="T21" fmla="*/ 0 h 11"/>
                <a:gd name="T22" fmla="*/ 2147483647 w 6"/>
                <a:gd name="T23" fmla="*/ 0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1"/>
                <a:gd name="T38" fmla="*/ 6 w 6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1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6" y="7"/>
                    <a:pt x="6" y="8"/>
                    <a:pt x="5" y="10"/>
                  </a:cubicBezTo>
                  <a:cubicBezTo>
                    <a:pt x="5" y="10"/>
                    <a:pt x="5" y="11"/>
                    <a:pt x="4" y="11"/>
                  </a:cubicBezTo>
                  <a:cubicBezTo>
                    <a:pt x="3" y="11"/>
                    <a:pt x="1" y="11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54"/>
            <p:cNvSpPr>
              <a:spLocks/>
            </p:cNvSpPr>
            <p:nvPr/>
          </p:nvSpPr>
          <p:spPr bwMode="auto">
            <a:xfrm>
              <a:off x="7150100" y="4367213"/>
              <a:ext cx="69850" cy="69850"/>
            </a:xfrm>
            <a:custGeom>
              <a:avLst/>
              <a:gdLst>
                <a:gd name="T0" fmla="*/ 2147483647 w 5"/>
                <a:gd name="T1" fmla="*/ 2147483647 h 4"/>
                <a:gd name="T2" fmla="*/ 2147483647 w 5"/>
                <a:gd name="T3" fmla="*/ 2147483647 h 4"/>
                <a:gd name="T4" fmla="*/ 0 w 5"/>
                <a:gd name="T5" fmla="*/ 2147483647 h 4"/>
                <a:gd name="T6" fmla="*/ 2147483647 w 5"/>
                <a:gd name="T7" fmla="*/ 2147483647 h 4"/>
                <a:gd name="T8" fmla="*/ 2147483647 w 5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3"/>
                  </a:moveTo>
                  <a:cubicBezTo>
                    <a:pt x="5" y="3"/>
                    <a:pt x="4" y="2"/>
                    <a:pt x="4" y="1"/>
                  </a:cubicBezTo>
                  <a:cubicBezTo>
                    <a:pt x="4" y="0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4" y="4"/>
                    <a:pt x="4" y="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055"/>
            <p:cNvSpPr>
              <a:spLocks/>
            </p:cNvSpPr>
            <p:nvPr/>
          </p:nvSpPr>
          <p:spPr bwMode="auto">
            <a:xfrm>
              <a:off x="3933825" y="4035425"/>
              <a:ext cx="1608138" cy="1885950"/>
            </a:xfrm>
            <a:custGeom>
              <a:avLst/>
              <a:gdLst>
                <a:gd name="T0" fmla="*/ 2147483647 w 115"/>
                <a:gd name="T1" fmla="*/ 2147483647 h 108"/>
                <a:gd name="T2" fmla="*/ 2147483647 w 115"/>
                <a:gd name="T3" fmla="*/ 2147483647 h 108"/>
                <a:gd name="T4" fmla="*/ 2147483647 w 115"/>
                <a:gd name="T5" fmla="*/ 2147483647 h 108"/>
                <a:gd name="T6" fmla="*/ 2147483647 w 115"/>
                <a:gd name="T7" fmla="*/ 2147483647 h 108"/>
                <a:gd name="T8" fmla="*/ 2147483647 w 115"/>
                <a:gd name="T9" fmla="*/ 2147483647 h 108"/>
                <a:gd name="T10" fmla="*/ 2147483647 w 115"/>
                <a:gd name="T11" fmla="*/ 2147483647 h 108"/>
                <a:gd name="T12" fmla="*/ 2147483647 w 115"/>
                <a:gd name="T13" fmla="*/ 2147483647 h 108"/>
                <a:gd name="T14" fmla="*/ 2147483647 w 115"/>
                <a:gd name="T15" fmla="*/ 2147483647 h 108"/>
                <a:gd name="T16" fmla="*/ 2147483647 w 115"/>
                <a:gd name="T17" fmla="*/ 2147483647 h 108"/>
                <a:gd name="T18" fmla="*/ 2147483647 w 115"/>
                <a:gd name="T19" fmla="*/ 2147483647 h 108"/>
                <a:gd name="T20" fmla="*/ 2147483647 w 115"/>
                <a:gd name="T21" fmla="*/ 2147483647 h 108"/>
                <a:gd name="T22" fmla="*/ 2147483647 w 115"/>
                <a:gd name="T23" fmla="*/ 2147483647 h 108"/>
                <a:gd name="T24" fmla="*/ 2147483647 w 115"/>
                <a:gd name="T25" fmla="*/ 2147483647 h 108"/>
                <a:gd name="T26" fmla="*/ 2147483647 w 115"/>
                <a:gd name="T27" fmla="*/ 2147483647 h 108"/>
                <a:gd name="T28" fmla="*/ 2147483647 w 115"/>
                <a:gd name="T29" fmla="*/ 2147483647 h 108"/>
                <a:gd name="T30" fmla="*/ 2147483647 w 115"/>
                <a:gd name="T31" fmla="*/ 2147483647 h 108"/>
                <a:gd name="T32" fmla="*/ 2147483647 w 115"/>
                <a:gd name="T33" fmla="*/ 2147483647 h 108"/>
                <a:gd name="T34" fmla="*/ 2147483647 w 115"/>
                <a:gd name="T35" fmla="*/ 2147483647 h 108"/>
                <a:gd name="T36" fmla="*/ 2147483647 w 115"/>
                <a:gd name="T37" fmla="*/ 2147483647 h 108"/>
                <a:gd name="T38" fmla="*/ 2147483647 w 115"/>
                <a:gd name="T39" fmla="*/ 2147483647 h 108"/>
                <a:gd name="T40" fmla="*/ 2147483647 w 115"/>
                <a:gd name="T41" fmla="*/ 2147483647 h 108"/>
                <a:gd name="T42" fmla="*/ 2147483647 w 115"/>
                <a:gd name="T43" fmla="*/ 2147483647 h 108"/>
                <a:gd name="T44" fmla="*/ 2147483647 w 115"/>
                <a:gd name="T45" fmla="*/ 2147483647 h 108"/>
                <a:gd name="T46" fmla="*/ 2147483647 w 115"/>
                <a:gd name="T47" fmla="*/ 2147483647 h 108"/>
                <a:gd name="T48" fmla="*/ 2147483647 w 115"/>
                <a:gd name="T49" fmla="*/ 2147483647 h 108"/>
                <a:gd name="T50" fmla="*/ 2147483647 w 115"/>
                <a:gd name="T51" fmla="*/ 2147483647 h 108"/>
                <a:gd name="T52" fmla="*/ 2147483647 w 115"/>
                <a:gd name="T53" fmla="*/ 2147483647 h 108"/>
                <a:gd name="T54" fmla="*/ 2147483647 w 115"/>
                <a:gd name="T55" fmla="*/ 2147483647 h 108"/>
                <a:gd name="T56" fmla="*/ 2147483647 w 115"/>
                <a:gd name="T57" fmla="*/ 2147483647 h 108"/>
                <a:gd name="T58" fmla="*/ 2147483647 w 115"/>
                <a:gd name="T59" fmla="*/ 2147483647 h 108"/>
                <a:gd name="T60" fmla="*/ 2147483647 w 115"/>
                <a:gd name="T61" fmla="*/ 2147483647 h 108"/>
                <a:gd name="T62" fmla="*/ 2147483647 w 115"/>
                <a:gd name="T63" fmla="*/ 2147483647 h 108"/>
                <a:gd name="T64" fmla="*/ 2147483647 w 115"/>
                <a:gd name="T65" fmla="*/ 2147483647 h 108"/>
                <a:gd name="T66" fmla="*/ 2147483647 w 115"/>
                <a:gd name="T67" fmla="*/ 2147483647 h 108"/>
                <a:gd name="T68" fmla="*/ 2147483647 w 115"/>
                <a:gd name="T69" fmla="*/ 2147483647 h 108"/>
                <a:gd name="T70" fmla="*/ 2147483647 w 115"/>
                <a:gd name="T71" fmla="*/ 2147483647 h 108"/>
                <a:gd name="T72" fmla="*/ 2147483647 w 115"/>
                <a:gd name="T73" fmla="*/ 214748364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5"/>
                <a:gd name="T112" fmla="*/ 0 h 108"/>
                <a:gd name="T113" fmla="*/ 115 w 115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5" h="108">
                  <a:moveTo>
                    <a:pt x="24" y="3"/>
                  </a:moveTo>
                  <a:cubicBezTo>
                    <a:pt x="27" y="2"/>
                    <a:pt x="30" y="2"/>
                    <a:pt x="32" y="1"/>
                  </a:cubicBezTo>
                  <a:cubicBezTo>
                    <a:pt x="35" y="1"/>
                    <a:pt x="38" y="0"/>
                    <a:pt x="41" y="0"/>
                  </a:cubicBezTo>
                  <a:cubicBezTo>
                    <a:pt x="43" y="0"/>
                    <a:pt x="45" y="0"/>
                    <a:pt x="46" y="1"/>
                  </a:cubicBezTo>
                  <a:cubicBezTo>
                    <a:pt x="47" y="3"/>
                    <a:pt x="47" y="4"/>
                    <a:pt x="47" y="6"/>
                  </a:cubicBezTo>
                  <a:cubicBezTo>
                    <a:pt x="47" y="7"/>
                    <a:pt x="46" y="8"/>
                    <a:pt x="47" y="9"/>
                  </a:cubicBezTo>
                  <a:cubicBezTo>
                    <a:pt x="48" y="9"/>
                    <a:pt x="50" y="9"/>
                    <a:pt x="52" y="9"/>
                  </a:cubicBezTo>
                  <a:cubicBezTo>
                    <a:pt x="53" y="9"/>
                    <a:pt x="54" y="10"/>
                    <a:pt x="55" y="10"/>
                  </a:cubicBezTo>
                  <a:cubicBezTo>
                    <a:pt x="56" y="10"/>
                    <a:pt x="58" y="11"/>
                    <a:pt x="60" y="11"/>
                  </a:cubicBezTo>
                  <a:cubicBezTo>
                    <a:pt x="61" y="11"/>
                    <a:pt x="62" y="10"/>
                    <a:pt x="63" y="10"/>
                  </a:cubicBezTo>
                  <a:cubicBezTo>
                    <a:pt x="64" y="10"/>
                    <a:pt x="65" y="9"/>
                    <a:pt x="67" y="10"/>
                  </a:cubicBezTo>
                  <a:cubicBezTo>
                    <a:pt x="68" y="10"/>
                    <a:pt x="70" y="10"/>
                    <a:pt x="72" y="11"/>
                  </a:cubicBezTo>
                  <a:cubicBezTo>
                    <a:pt x="73" y="11"/>
                    <a:pt x="75" y="10"/>
                    <a:pt x="77" y="11"/>
                  </a:cubicBezTo>
                  <a:cubicBezTo>
                    <a:pt x="78" y="11"/>
                    <a:pt x="80" y="11"/>
                    <a:pt x="81" y="12"/>
                  </a:cubicBezTo>
                  <a:cubicBezTo>
                    <a:pt x="82" y="13"/>
                    <a:pt x="83" y="14"/>
                    <a:pt x="83" y="16"/>
                  </a:cubicBezTo>
                  <a:cubicBezTo>
                    <a:pt x="85" y="18"/>
                    <a:pt x="86" y="20"/>
                    <a:pt x="87" y="22"/>
                  </a:cubicBezTo>
                  <a:cubicBezTo>
                    <a:pt x="88" y="24"/>
                    <a:pt x="89" y="26"/>
                    <a:pt x="90" y="28"/>
                  </a:cubicBezTo>
                  <a:cubicBezTo>
                    <a:pt x="90" y="29"/>
                    <a:pt x="91" y="30"/>
                    <a:pt x="92" y="31"/>
                  </a:cubicBezTo>
                  <a:cubicBezTo>
                    <a:pt x="93" y="32"/>
                    <a:pt x="94" y="33"/>
                    <a:pt x="95" y="34"/>
                  </a:cubicBezTo>
                  <a:cubicBezTo>
                    <a:pt x="96" y="35"/>
                    <a:pt x="98" y="35"/>
                    <a:pt x="99" y="36"/>
                  </a:cubicBezTo>
                  <a:cubicBezTo>
                    <a:pt x="100" y="37"/>
                    <a:pt x="99" y="38"/>
                    <a:pt x="99" y="39"/>
                  </a:cubicBezTo>
                  <a:cubicBezTo>
                    <a:pt x="100" y="39"/>
                    <a:pt x="100" y="40"/>
                    <a:pt x="101" y="41"/>
                  </a:cubicBezTo>
                  <a:cubicBezTo>
                    <a:pt x="102" y="41"/>
                    <a:pt x="104" y="41"/>
                    <a:pt x="106" y="41"/>
                  </a:cubicBezTo>
                  <a:cubicBezTo>
                    <a:pt x="108" y="41"/>
                    <a:pt x="109" y="40"/>
                    <a:pt x="110" y="40"/>
                  </a:cubicBezTo>
                  <a:cubicBezTo>
                    <a:pt x="112" y="40"/>
                    <a:pt x="114" y="40"/>
                    <a:pt x="114" y="41"/>
                  </a:cubicBezTo>
                  <a:cubicBezTo>
                    <a:pt x="115" y="42"/>
                    <a:pt x="113" y="43"/>
                    <a:pt x="112" y="45"/>
                  </a:cubicBezTo>
                  <a:cubicBezTo>
                    <a:pt x="111" y="46"/>
                    <a:pt x="110" y="48"/>
                    <a:pt x="109" y="49"/>
                  </a:cubicBezTo>
                  <a:cubicBezTo>
                    <a:pt x="108" y="51"/>
                    <a:pt x="105" y="51"/>
                    <a:pt x="104" y="53"/>
                  </a:cubicBezTo>
                  <a:cubicBezTo>
                    <a:pt x="102" y="54"/>
                    <a:pt x="100" y="55"/>
                    <a:pt x="99" y="57"/>
                  </a:cubicBezTo>
                  <a:cubicBezTo>
                    <a:pt x="98" y="58"/>
                    <a:pt x="97" y="59"/>
                    <a:pt x="96" y="60"/>
                  </a:cubicBezTo>
                  <a:cubicBezTo>
                    <a:pt x="95" y="61"/>
                    <a:pt x="93" y="63"/>
                    <a:pt x="93" y="64"/>
                  </a:cubicBezTo>
                  <a:cubicBezTo>
                    <a:pt x="93" y="66"/>
                    <a:pt x="94" y="67"/>
                    <a:pt x="95" y="68"/>
                  </a:cubicBezTo>
                  <a:cubicBezTo>
                    <a:pt x="95" y="70"/>
                    <a:pt x="96" y="72"/>
                    <a:pt x="97" y="74"/>
                  </a:cubicBezTo>
                  <a:cubicBezTo>
                    <a:pt x="97" y="76"/>
                    <a:pt x="97" y="77"/>
                    <a:pt x="97" y="78"/>
                  </a:cubicBezTo>
                  <a:cubicBezTo>
                    <a:pt x="96" y="79"/>
                    <a:pt x="95" y="79"/>
                    <a:pt x="94" y="80"/>
                  </a:cubicBezTo>
                  <a:cubicBezTo>
                    <a:pt x="93" y="80"/>
                    <a:pt x="93" y="81"/>
                    <a:pt x="92" y="82"/>
                  </a:cubicBezTo>
                  <a:cubicBezTo>
                    <a:pt x="91" y="82"/>
                    <a:pt x="90" y="81"/>
                    <a:pt x="89" y="82"/>
                  </a:cubicBezTo>
                  <a:cubicBezTo>
                    <a:pt x="88" y="82"/>
                    <a:pt x="87" y="83"/>
                    <a:pt x="87" y="84"/>
                  </a:cubicBezTo>
                  <a:cubicBezTo>
                    <a:pt x="86" y="86"/>
                    <a:pt x="87" y="87"/>
                    <a:pt x="87" y="89"/>
                  </a:cubicBezTo>
                  <a:cubicBezTo>
                    <a:pt x="87" y="90"/>
                    <a:pt x="87" y="91"/>
                    <a:pt x="86" y="92"/>
                  </a:cubicBezTo>
                  <a:cubicBezTo>
                    <a:pt x="85" y="94"/>
                    <a:pt x="83" y="95"/>
                    <a:pt x="82" y="96"/>
                  </a:cubicBezTo>
                  <a:cubicBezTo>
                    <a:pt x="81" y="98"/>
                    <a:pt x="80" y="99"/>
                    <a:pt x="78" y="101"/>
                  </a:cubicBezTo>
                  <a:cubicBezTo>
                    <a:pt x="77" y="102"/>
                    <a:pt x="76" y="103"/>
                    <a:pt x="75" y="103"/>
                  </a:cubicBezTo>
                  <a:cubicBezTo>
                    <a:pt x="73" y="104"/>
                    <a:pt x="72" y="105"/>
                    <a:pt x="70" y="106"/>
                  </a:cubicBezTo>
                  <a:cubicBezTo>
                    <a:pt x="68" y="106"/>
                    <a:pt x="66" y="107"/>
                    <a:pt x="64" y="107"/>
                  </a:cubicBezTo>
                  <a:cubicBezTo>
                    <a:pt x="63" y="108"/>
                    <a:pt x="61" y="108"/>
                    <a:pt x="60" y="107"/>
                  </a:cubicBezTo>
                  <a:cubicBezTo>
                    <a:pt x="59" y="107"/>
                    <a:pt x="58" y="106"/>
                    <a:pt x="58" y="105"/>
                  </a:cubicBezTo>
                  <a:cubicBezTo>
                    <a:pt x="57" y="103"/>
                    <a:pt x="57" y="100"/>
                    <a:pt x="57" y="98"/>
                  </a:cubicBezTo>
                  <a:cubicBezTo>
                    <a:pt x="56" y="96"/>
                    <a:pt x="55" y="94"/>
                    <a:pt x="55" y="93"/>
                  </a:cubicBezTo>
                  <a:cubicBezTo>
                    <a:pt x="53" y="90"/>
                    <a:pt x="51" y="88"/>
                    <a:pt x="50" y="86"/>
                  </a:cubicBezTo>
                  <a:cubicBezTo>
                    <a:pt x="49" y="84"/>
                    <a:pt x="48" y="82"/>
                    <a:pt x="48" y="80"/>
                  </a:cubicBezTo>
                  <a:cubicBezTo>
                    <a:pt x="47" y="78"/>
                    <a:pt x="46" y="77"/>
                    <a:pt x="46" y="75"/>
                  </a:cubicBezTo>
                  <a:cubicBezTo>
                    <a:pt x="45" y="72"/>
                    <a:pt x="45" y="69"/>
                    <a:pt x="45" y="66"/>
                  </a:cubicBezTo>
                  <a:cubicBezTo>
                    <a:pt x="45" y="65"/>
                    <a:pt x="44" y="64"/>
                    <a:pt x="44" y="63"/>
                  </a:cubicBezTo>
                  <a:cubicBezTo>
                    <a:pt x="44" y="62"/>
                    <a:pt x="43" y="61"/>
                    <a:pt x="43" y="60"/>
                  </a:cubicBezTo>
                  <a:cubicBezTo>
                    <a:pt x="43" y="58"/>
                    <a:pt x="44" y="57"/>
                    <a:pt x="44" y="55"/>
                  </a:cubicBezTo>
                  <a:cubicBezTo>
                    <a:pt x="44" y="54"/>
                    <a:pt x="45" y="52"/>
                    <a:pt x="44" y="51"/>
                  </a:cubicBezTo>
                  <a:cubicBezTo>
                    <a:pt x="43" y="50"/>
                    <a:pt x="41" y="50"/>
                    <a:pt x="39" y="49"/>
                  </a:cubicBezTo>
                  <a:cubicBezTo>
                    <a:pt x="38" y="49"/>
                    <a:pt x="37" y="48"/>
                    <a:pt x="36" y="48"/>
                  </a:cubicBezTo>
                  <a:cubicBezTo>
                    <a:pt x="34" y="47"/>
                    <a:pt x="31" y="47"/>
                    <a:pt x="29" y="47"/>
                  </a:cubicBezTo>
                  <a:cubicBezTo>
                    <a:pt x="27" y="48"/>
                    <a:pt x="26" y="49"/>
                    <a:pt x="25" y="49"/>
                  </a:cubicBezTo>
                  <a:cubicBezTo>
                    <a:pt x="23" y="50"/>
                    <a:pt x="21" y="50"/>
                    <a:pt x="19" y="50"/>
                  </a:cubicBezTo>
                  <a:cubicBezTo>
                    <a:pt x="17" y="49"/>
                    <a:pt x="15" y="48"/>
                    <a:pt x="13" y="47"/>
                  </a:cubicBezTo>
                  <a:cubicBezTo>
                    <a:pt x="11" y="47"/>
                    <a:pt x="9" y="46"/>
                    <a:pt x="7" y="45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3" y="39"/>
                    <a:pt x="1" y="38"/>
                    <a:pt x="1" y="36"/>
                  </a:cubicBezTo>
                  <a:cubicBezTo>
                    <a:pt x="0" y="34"/>
                    <a:pt x="1" y="31"/>
                    <a:pt x="1" y="28"/>
                  </a:cubicBezTo>
                  <a:cubicBezTo>
                    <a:pt x="1" y="26"/>
                    <a:pt x="1" y="25"/>
                    <a:pt x="2" y="23"/>
                  </a:cubicBezTo>
                  <a:cubicBezTo>
                    <a:pt x="2" y="22"/>
                    <a:pt x="3" y="20"/>
                    <a:pt x="5" y="19"/>
                  </a:cubicBezTo>
                  <a:cubicBezTo>
                    <a:pt x="6" y="18"/>
                    <a:pt x="8" y="17"/>
                    <a:pt x="9" y="16"/>
                  </a:cubicBezTo>
                  <a:cubicBezTo>
                    <a:pt x="10" y="15"/>
                    <a:pt x="11" y="14"/>
                    <a:pt x="11" y="13"/>
                  </a:cubicBezTo>
                  <a:cubicBezTo>
                    <a:pt x="12" y="12"/>
                    <a:pt x="12" y="10"/>
                    <a:pt x="13" y="9"/>
                  </a:cubicBezTo>
                  <a:cubicBezTo>
                    <a:pt x="14" y="8"/>
                    <a:pt x="16" y="6"/>
                    <a:pt x="17" y="5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2" y="4"/>
                    <a:pt x="23" y="3"/>
                    <a:pt x="24" y="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56"/>
            <p:cNvSpPr>
              <a:spLocks/>
            </p:cNvSpPr>
            <p:nvPr/>
          </p:nvSpPr>
          <p:spPr bwMode="auto">
            <a:xfrm>
              <a:off x="4605338" y="1624013"/>
              <a:ext cx="307975" cy="419100"/>
            </a:xfrm>
            <a:custGeom>
              <a:avLst/>
              <a:gdLst>
                <a:gd name="T0" fmla="*/ 2147483647 w 22"/>
                <a:gd name="T1" fmla="*/ 2147483647 h 24"/>
                <a:gd name="T2" fmla="*/ 2147483647 w 22"/>
                <a:gd name="T3" fmla="*/ 2147483647 h 24"/>
                <a:gd name="T4" fmla="*/ 2147483647 w 22"/>
                <a:gd name="T5" fmla="*/ 2147483647 h 24"/>
                <a:gd name="T6" fmla="*/ 2147483647 w 22"/>
                <a:gd name="T7" fmla="*/ 2147483647 h 24"/>
                <a:gd name="T8" fmla="*/ 2147483647 w 22"/>
                <a:gd name="T9" fmla="*/ 2147483647 h 24"/>
                <a:gd name="T10" fmla="*/ 2147483647 w 22"/>
                <a:gd name="T11" fmla="*/ 2147483647 h 24"/>
                <a:gd name="T12" fmla="*/ 2147483647 w 22"/>
                <a:gd name="T13" fmla="*/ 2147483647 h 24"/>
                <a:gd name="T14" fmla="*/ 2147483647 w 22"/>
                <a:gd name="T15" fmla="*/ 2147483647 h 24"/>
                <a:gd name="T16" fmla="*/ 2147483647 w 22"/>
                <a:gd name="T17" fmla="*/ 2147483647 h 24"/>
                <a:gd name="T18" fmla="*/ 2147483647 w 22"/>
                <a:gd name="T19" fmla="*/ 2147483647 h 24"/>
                <a:gd name="T20" fmla="*/ 2147483647 w 22"/>
                <a:gd name="T21" fmla="*/ 2147483647 h 24"/>
                <a:gd name="T22" fmla="*/ 2147483647 w 22"/>
                <a:gd name="T23" fmla="*/ 2147483647 h 24"/>
                <a:gd name="T24" fmla="*/ 2147483647 w 22"/>
                <a:gd name="T25" fmla="*/ 2147483647 h 24"/>
                <a:gd name="T26" fmla="*/ 2147483647 w 22"/>
                <a:gd name="T27" fmla="*/ 2147483647 h 24"/>
                <a:gd name="T28" fmla="*/ 2147483647 w 22"/>
                <a:gd name="T29" fmla="*/ 2147483647 h 24"/>
                <a:gd name="T30" fmla="*/ 2147483647 w 22"/>
                <a:gd name="T31" fmla="*/ 2147483647 h 24"/>
                <a:gd name="T32" fmla="*/ 2147483647 w 22"/>
                <a:gd name="T33" fmla="*/ 2147483647 h 24"/>
                <a:gd name="T34" fmla="*/ 2147483647 w 22"/>
                <a:gd name="T35" fmla="*/ 2147483647 h 24"/>
                <a:gd name="T36" fmla="*/ 2147483647 w 22"/>
                <a:gd name="T37" fmla="*/ 2147483647 h 24"/>
                <a:gd name="T38" fmla="*/ 2147483647 w 22"/>
                <a:gd name="T39" fmla="*/ 2147483647 h 24"/>
                <a:gd name="T40" fmla="*/ 2147483647 w 22"/>
                <a:gd name="T41" fmla="*/ 2147483647 h 24"/>
                <a:gd name="T42" fmla="*/ 2147483647 w 22"/>
                <a:gd name="T43" fmla="*/ 2147483647 h 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24"/>
                <a:gd name="T68" fmla="*/ 22 w 22"/>
                <a:gd name="T69" fmla="*/ 24 h 2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24">
                  <a:moveTo>
                    <a:pt x="7" y="19"/>
                  </a:moveTo>
                  <a:cubicBezTo>
                    <a:pt x="7" y="18"/>
                    <a:pt x="7" y="16"/>
                    <a:pt x="6" y="15"/>
                  </a:cubicBezTo>
                  <a:cubicBezTo>
                    <a:pt x="6" y="14"/>
                    <a:pt x="4" y="13"/>
                    <a:pt x="3" y="12"/>
                  </a:cubicBezTo>
                  <a:cubicBezTo>
                    <a:pt x="2" y="11"/>
                    <a:pt x="1" y="10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3"/>
                    <a:pt x="7" y="3"/>
                  </a:cubicBezTo>
                  <a:cubicBezTo>
                    <a:pt x="8" y="3"/>
                    <a:pt x="9" y="0"/>
                    <a:pt x="10" y="1"/>
                  </a:cubicBezTo>
                  <a:cubicBezTo>
                    <a:pt x="12" y="1"/>
                    <a:pt x="11" y="3"/>
                    <a:pt x="12" y="4"/>
                  </a:cubicBezTo>
                  <a:cubicBezTo>
                    <a:pt x="12" y="5"/>
                    <a:pt x="13" y="6"/>
                    <a:pt x="14" y="7"/>
                  </a:cubicBezTo>
                  <a:cubicBezTo>
                    <a:pt x="15" y="8"/>
                    <a:pt x="16" y="8"/>
                    <a:pt x="17" y="9"/>
                  </a:cubicBezTo>
                  <a:cubicBezTo>
                    <a:pt x="18" y="11"/>
                    <a:pt x="19" y="12"/>
                    <a:pt x="20" y="14"/>
                  </a:cubicBezTo>
                  <a:cubicBezTo>
                    <a:pt x="21" y="15"/>
                    <a:pt x="21" y="15"/>
                    <a:pt x="21" y="16"/>
                  </a:cubicBezTo>
                  <a:cubicBezTo>
                    <a:pt x="21" y="17"/>
                    <a:pt x="22" y="19"/>
                    <a:pt x="20" y="19"/>
                  </a:cubicBezTo>
                  <a:cubicBezTo>
                    <a:pt x="20" y="20"/>
                    <a:pt x="19" y="18"/>
                    <a:pt x="19" y="17"/>
                  </a:cubicBezTo>
                  <a:cubicBezTo>
                    <a:pt x="18" y="16"/>
                    <a:pt x="18" y="14"/>
                    <a:pt x="17" y="13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3" y="13"/>
                    <a:pt x="13" y="15"/>
                    <a:pt x="12" y="16"/>
                  </a:cubicBezTo>
                  <a:cubicBezTo>
                    <a:pt x="12" y="17"/>
                    <a:pt x="12" y="19"/>
                    <a:pt x="12" y="20"/>
                  </a:cubicBezTo>
                  <a:cubicBezTo>
                    <a:pt x="12" y="21"/>
                    <a:pt x="12" y="23"/>
                    <a:pt x="11" y="23"/>
                  </a:cubicBezTo>
                  <a:cubicBezTo>
                    <a:pt x="10" y="24"/>
                    <a:pt x="9" y="23"/>
                    <a:pt x="8" y="22"/>
                  </a:cubicBezTo>
                  <a:cubicBezTo>
                    <a:pt x="7" y="21"/>
                    <a:pt x="7" y="20"/>
                    <a:pt x="7" y="19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057"/>
            <p:cNvSpPr>
              <a:spLocks/>
            </p:cNvSpPr>
            <p:nvPr/>
          </p:nvSpPr>
          <p:spPr bwMode="auto">
            <a:xfrm>
              <a:off x="4773613" y="1571625"/>
              <a:ext cx="236537" cy="157163"/>
            </a:xfrm>
            <a:custGeom>
              <a:avLst/>
              <a:gdLst>
                <a:gd name="T0" fmla="*/ 2147483647 w 17"/>
                <a:gd name="T1" fmla="*/ 0 h 9"/>
                <a:gd name="T2" fmla="*/ 2147483647 w 17"/>
                <a:gd name="T3" fmla="*/ 0 h 9"/>
                <a:gd name="T4" fmla="*/ 2147483647 w 17"/>
                <a:gd name="T5" fmla="*/ 0 h 9"/>
                <a:gd name="T6" fmla="*/ 2147483647 w 17"/>
                <a:gd name="T7" fmla="*/ 2147483647 h 9"/>
                <a:gd name="T8" fmla="*/ 2147483647 w 17"/>
                <a:gd name="T9" fmla="*/ 2147483647 h 9"/>
                <a:gd name="T10" fmla="*/ 2147483647 w 17"/>
                <a:gd name="T11" fmla="*/ 2147483647 h 9"/>
                <a:gd name="T12" fmla="*/ 2147483647 w 17"/>
                <a:gd name="T13" fmla="*/ 2147483647 h 9"/>
                <a:gd name="T14" fmla="*/ 2147483647 w 17"/>
                <a:gd name="T15" fmla="*/ 2147483647 h 9"/>
                <a:gd name="T16" fmla="*/ 2147483647 w 17"/>
                <a:gd name="T17" fmla="*/ 2147483647 h 9"/>
                <a:gd name="T18" fmla="*/ 2147483647 w 17"/>
                <a:gd name="T19" fmla="*/ 2147483647 h 9"/>
                <a:gd name="T20" fmla="*/ 2147483647 w 17"/>
                <a:gd name="T21" fmla="*/ 0 h 9"/>
                <a:gd name="T22" fmla="*/ 2147483647 w 17"/>
                <a:gd name="T23" fmla="*/ 0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9"/>
                <a:gd name="T38" fmla="*/ 17 w 17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9">
                  <a:moveTo>
                    <a:pt x="4" y="0"/>
                  </a:move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17" y="4"/>
                    <a:pt x="15" y="4"/>
                    <a:pt x="14" y="5"/>
                  </a:cubicBezTo>
                  <a:cubicBezTo>
                    <a:pt x="13" y="6"/>
                    <a:pt x="12" y="7"/>
                    <a:pt x="11" y="8"/>
                  </a:cubicBezTo>
                  <a:cubicBezTo>
                    <a:pt x="10" y="9"/>
                    <a:pt x="9" y="9"/>
                    <a:pt x="8" y="9"/>
                  </a:cubicBezTo>
                  <a:cubicBezTo>
                    <a:pt x="7" y="8"/>
                    <a:pt x="5" y="8"/>
                    <a:pt x="4" y="7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058"/>
            <p:cNvSpPr>
              <a:spLocks/>
            </p:cNvSpPr>
            <p:nvPr/>
          </p:nvSpPr>
          <p:spPr bwMode="auto">
            <a:xfrm>
              <a:off x="5541963" y="2008188"/>
              <a:ext cx="419100" cy="611187"/>
            </a:xfrm>
            <a:custGeom>
              <a:avLst/>
              <a:gdLst>
                <a:gd name="T0" fmla="*/ 2147483647 w 30"/>
                <a:gd name="T1" fmla="*/ 2147483647 h 35"/>
                <a:gd name="T2" fmla="*/ 2147483647 w 30"/>
                <a:gd name="T3" fmla="*/ 2147483647 h 35"/>
                <a:gd name="T4" fmla="*/ 2147483647 w 30"/>
                <a:gd name="T5" fmla="*/ 2147483647 h 35"/>
                <a:gd name="T6" fmla="*/ 2147483647 w 30"/>
                <a:gd name="T7" fmla="*/ 2147483647 h 35"/>
                <a:gd name="T8" fmla="*/ 2147483647 w 30"/>
                <a:gd name="T9" fmla="*/ 2147483647 h 35"/>
                <a:gd name="T10" fmla="*/ 2147483647 w 30"/>
                <a:gd name="T11" fmla="*/ 2147483647 h 35"/>
                <a:gd name="T12" fmla="*/ 2147483647 w 30"/>
                <a:gd name="T13" fmla="*/ 2147483647 h 35"/>
                <a:gd name="T14" fmla="*/ 2147483647 w 30"/>
                <a:gd name="T15" fmla="*/ 2147483647 h 35"/>
                <a:gd name="T16" fmla="*/ 2147483647 w 30"/>
                <a:gd name="T17" fmla="*/ 2147483647 h 35"/>
                <a:gd name="T18" fmla="*/ 2147483647 w 30"/>
                <a:gd name="T19" fmla="*/ 2147483647 h 35"/>
                <a:gd name="T20" fmla="*/ 2147483647 w 30"/>
                <a:gd name="T21" fmla="*/ 2147483647 h 35"/>
                <a:gd name="T22" fmla="*/ 2147483647 w 30"/>
                <a:gd name="T23" fmla="*/ 2147483647 h 35"/>
                <a:gd name="T24" fmla="*/ 2147483647 w 30"/>
                <a:gd name="T25" fmla="*/ 2147483647 h 35"/>
                <a:gd name="T26" fmla="*/ 2147483647 w 30"/>
                <a:gd name="T27" fmla="*/ 2147483647 h 35"/>
                <a:gd name="T28" fmla="*/ 2147483647 w 30"/>
                <a:gd name="T29" fmla="*/ 2147483647 h 35"/>
                <a:gd name="T30" fmla="*/ 2147483647 w 30"/>
                <a:gd name="T31" fmla="*/ 2147483647 h 35"/>
                <a:gd name="T32" fmla="*/ 2147483647 w 30"/>
                <a:gd name="T33" fmla="*/ 2147483647 h 35"/>
                <a:gd name="T34" fmla="*/ 2147483647 w 30"/>
                <a:gd name="T35" fmla="*/ 2147483647 h 35"/>
                <a:gd name="T36" fmla="*/ 2147483647 w 30"/>
                <a:gd name="T37" fmla="*/ 2147483647 h 35"/>
                <a:gd name="T38" fmla="*/ 2147483647 w 30"/>
                <a:gd name="T39" fmla="*/ 2147483647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35"/>
                <a:gd name="T62" fmla="*/ 30 w 30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35">
                  <a:moveTo>
                    <a:pt x="15" y="5"/>
                  </a:moveTo>
                  <a:cubicBezTo>
                    <a:pt x="17" y="5"/>
                    <a:pt x="19" y="5"/>
                    <a:pt x="21" y="4"/>
                  </a:cubicBezTo>
                  <a:cubicBezTo>
                    <a:pt x="22" y="4"/>
                    <a:pt x="23" y="3"/>
                    <a:pt x="24" y="2"/>
                  </a:cubicBezTo>
                  <a:cubicBezTo>
                    <a:pt x="25" y="2"/>
                    <a:pt x="27" y="0"/>
                    <a:pt x="27" y="1"/>
                  </a:cubicBezTo>
                  <a:cubicBezTo>
                    <a:pt x="30" y="2"/>
                    <a:pt x="28" y="6"/>
                    <a:pt x="28" y="6"/>
                  </a:cubicBezTo>
                  <a:cubicBezTo>
                    <a:pt x="26" y="6"/>
                    <a:pt x="25" y="7"/>
                    <a:pt x="23" y="7"/>
                  </a:cubicBezTo>
                  <a:cubicBezTo>
                    <a:pt x="21" y="8"/>
                    <a:pt x="19" y="9"/>
                    <a:pt x="17" y="11"/>
                  </a:cubicBezTo>
                  <a:cubicBezTo>
                    <a:pt x="15" y="12"/>
                    <a:pt x="14" y="12"/>
                    <a:pt x="13" y="14"/>
                  </a:cubicBezTo>
                  <a:cubicBezTo>
                    <a:pt x="12" y="15"/>
                    <a:pt x="12" y="16"/>
                    <a:pt x="12" y="18"/>
                  </a:cubicBezTo>
                  <a:cubicBezTo>
                    <a:pt x="11" y="19"/>
                    <a:pt x="10" y="19"/>
                    <a:pt x="10" y="20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5"/>
                    <a:pt x="8" y="27"/>
                    <a:pt x="9" y="29"/>
                  </a:cubicBezTo>
                  <a:cubicBezTo>
                    <a:pt x="9" y="30"/>
                    <a:pt x="11" y="31"/>
                    <a:pt x="11" y="32"/>
                  </a:cubicBezTo>
                  <a:cubicBezTo>
                    <a:pt x="11" y="33"/>
                    <a:pt x="12" y="34"/>
                    <a:pt x="11" y="34"/>
                  </a:cubicBezTo>
                  <a:cubicBezTo>
                    <a:pt x="9" y="35"/>
                    <a:pt x="7" y="34"/>
                    <a:pt x="5" y="34"/>
                  </a:cubicBezTo>
                  <a:cubicBezTo>
                    <a:pt x="3" y="33"/>
                    <a:pt x="1" y="31"/>
                    <a:pt x="1" y="29"/>
                  </a:cubicBezTo>
                  <a:cubicBezTo>
                    <a:pt x="0" y="27"/>
                    <a:pt x="2" y="24"/>
                    <a:pt x="3" y="22"/>
                  </a:cubicBezTo>
                  <a:cubicBezTo>
                    <a:pt x="4" y="20"/>
                    <a:pt x="5" y="17"/>
                    <a:pt x="6" y="15"/>
                  </a:cubicBezTo>
                  <a:cubicBezTo>
                    <a:pt x="8" y="13"/>
                    <a:pt x="9" y="10"/>
                    <a:pt x="11" y="8"/>
                  </a:cubicBezTo>
                  <a:cubicBezTo>
                    <a:pt x="12" y="7"/>
                    <a:pt x="13" y="6"/>
                    <a:pt x="15" y="5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059"/>
            <p:cNvSpPr>
              <a:spLocks/>
            </p:cNvSpPr>
            <p:nvPr/>
          </p:nvSpPr>
          <p:spPr bwMode="auto">
            <a:xfrm>
              <a:off x="6478588" y="1484313"/>
              <a:ext cx="320675" cy="454025"/>
            </a:xfrm>
            <a:custGeom>
              <a:avLst/>
              <a:gdLst>
                <a:gd name="T0" fmla="*/ 2147483647 w 23"/>
                <a:gd name="T1" fmla="*/ 2147483647 h 26"/>
                <a:gd name="T2" fmla="*/ 0 w 23"/>
                <a:gd name="T3" fmla="*/ 2147483647 h 26"/>
                <a:gd name="T4" fmla="*/ 0 w 23"/>
                <a:gd name="T5" fmla="*/ 2147483647 h 26"/>
                <a:gd name="T6" fmla="*/ 2147483647 w 23"/>
                <a:gd name="T7" fmla="*/ 0 h 26"/>
                <a:gd name="T8" fmla="*/ 2147483647 w 23"/>
                <a:gd name="T9" fmla="*/ 2147483647 h 26"/>
                <a:gd name="T10" fmla="*/ 2147483647 w 23"/>
                <a:gd name="T11" fmla="*/ 2147483647 h 26"/>
                <a:gd name="T12" fmla="*/ 2147483647 w 23"/>
                <a:gd name="T13" fmla="*/ 2147483647 h 26"/>
                <a:gd name="T14" fmla="*/ 2147483647 w 23"/>
                <a:gd name="T15" fmla="*/ 2147483647 h 26"/>
                <a:gd name="T16" fmla="*/ 2147483647 w 23"/>
                <a:gd name="T17" fmla="*/ 2147483647 h 26"/>
                <a:gd name="T18" fmla="*/ 2147483647 w 23"/>
                <a:gd name="T19" fmla="*/ 2147483647 h 26"/>
                <a:gd name="T20" fmla="*/ 2147483647 w 23"/>
                <a:gd name="T21" fmla="*/ 2147483647 h 26"/>
                <a:gd name="T22" fmla="*/ 2147483647 w 23"/>
                <a:gd name="T23" fmla="*/ 2147483647 h 26"/>
                <a:gd name="T24" fmla="*/ 2147483647 w 23"/>
                <a:gd name="T25" fmla="*/ 2147483647 h 26"/>
                <a:gd name="T26" fmla="*/ 2147483647 w 23"/>
                <a:gd name="T27" fmla="*/ 2147483647 h 26"/>
                <a:gd name="T28" fmla="*/ 2147483647 w 23"/>
                <a:gd name="T29" fmla="*/ 2147483647 h 26"/>
                <a:gd name="T30" fmla="*/ 2147483647 w 23"/>
                <a:gd name="T31" fmla="*/ 2147483647 h 26"/>
                <a:gd name="T32" fmla="*/ 2147483647 w 23"/>
                <a:gd name="T33" fmla="*/ 2147483647 h 26"/>
                <a:gd name="T34" fmla="*/ 2147483647 w 23"/>
                <a:gd name="T35" fmla="*/ 2147483647 h 26"/>
                <a:gd name="T36" fmla="*/ 2147483647 w 23"/>
                <a:gd name="T37" fmla="*/ 2147483647 h 26"/>
                <a:gd name="T38" fmla="*/ 2147483647 w 23"/>
                <a:gd name="T39" fmla="*/ 2147483647 h 26"/>
                <a:gd name="T40" fmla="*/ 2147483647 w 23"/>
                <a:gd name="T41" fmla="*/ 2147483647 h 26"/>
                <a:gd name="T42" fmla="*/ 2147483647 w 23"/>
                <a:gd name="T43" fmla="*/ 2147483647 h 26"/>
                <a:gd name="T44" fmla="*/ 2147483647 w 23"/>
                <a:gd name="T45" fmla="*/ 2147483647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"/>
                <a:gd name="T70" fmla="*/ 0 h 26"/>
                <a:gd name="T71" fmla="*/ 23 w 23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" h="26">
                  <a:moveTo>
                    <a:pt x="1" y="14"/>
                  </a:moveTo>
                  <a:cubicBezTo>
                    <a:pt x="0" y="12"/>
                    <a:pt x="0" y="11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1" y="3"/>
                    <a:pt x="2" y="2"/>
                    <a:pt x="4" y="0"/>
                  </a:cubicBezTo>
                  <a:cubicBezTo>
                    <a:pt x="5" y="0"/>
                    <a:pt x="6" y="1"/>
                    <a:pt x="7" y="1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7"/>
                    <a:pt x="3" y="7"/>
                    <a:pt x="4" y="8"/>
                  </a:cubicBezTo>
                  <a:cubicBezTo>
                    <a:pt x="5" y="9"/>
                    <a:pt x="6" y="8"/>
                    <a:pt x="8" y="9"/>
                  </a:cubicBezTo>
                  <a:cubicBezTo>
                    <a:pt x="10" y="9"/>
                    <a:pt x="12" y="8"/>
                    <a:pt x="13" y="9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3" y="13"/>
                    <a:pt x="14" y="14"/>
                    <a:pt x="15" y="14"/>
                  </a:cubicBezTo>
                  <a:cubicBezTo>
                    <a:pt x="16" y="15"/>
                    <a:pt x="17" y="14"/>
                    <a:pt x="18" y="15"/>
                  </a:cubicBezTo>
                  <a:cubicBezTo>
                    <a:pt x="20" y="16"/>
                    <a:pt x="20" y="16"/>
                    <a:pt x="21" y="17"/>
                  </a:cubicBezTo>
                  <a:cubicBezTo>
                    <a:pt x="22" y="18"/>
                    <a:pt x="23" y="19"/>
                    <a:pt x="23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6" y="25"/>
                  </a:cubicBezTo>
                  <a:cubicBezTo>
                    <a:pt x="15" y="25"/>
                    <a:pt x="14" y="26"/>
                    <a:pt x="13" y="26"/>
                  </a:cubicBezTo>
                  <a:cubicBezTo>
                    <a:pt x="12" y="25"/>
                    <a:pt x="13" y="23"/>
                    <a:pt x="13" y="22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2" y="19"/>
                    <a:pt x="10" y="19"/>
                    <a:pt x="8" y="18"/>
                  </a:cubicBezTo>
                  <a:cubicBezTo>
                    <a:pt x="7" y="18"/>
                    <a:pt x="5" y="18"/>
                    <a:pt x="4" y="17"/>
                  </a:cubicBezTo>
                  <a:cubicBezTo>
                    <a:pt x="2" y="16"/>
                    <a:pt x="2" y="15"/>
                    <a:pt x="1" y="14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060"/>
            <p:cNvSpPr>
              <a:spLocks/>
            </p:cNvSpPr>
            <p:nvPr/>
          </p:nvSpPr>
          <p:spPr bwMode="auto">
            <a:xfrm>
              <a:off x="4087813" y="3441700"/>
              <a:ext cx="125412" cy="122238"/>
            </a:xfrm>
            <a:custGeom>
              <a:avLst/>
              <a:gdLst>
                <a:gd name="T0" fmla="*/ 2147483647 w 9"/>
                <a:gd name="T1" fmla="*/ 2147483647 h 7"/>
                <a:gd name="T2" fmla="*/ 2147483647 w 9"/>
                <a:gd name="T3" fmla="*/ 0 h 7"/>
                <a:gd name="T4" fmla="*/ 2147483647 w 9"/>
                <a:gd name="T5" fmla="*/ 0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1" y="2"/>
                  </a:moveTo>
                  <a:cubicBezTo>
                    <a:pt x="2" y="1"/>
                    <a:pt x="4" y="1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8" y="2"/>
                    <a:pt x="8" y="3"/>
                  </a:cubicBezTo>
                  <a:cubicBezTo>
                    <a:pt x="7" y="4"/>
                    <a:pt x="7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061"/>
            <p:cNvSpPr>
              <a:spLocks/>
            </p:cNvSpPr>
            <p:nvPr/>
          </p:nvSpPr>
          <p:spPr bwMode="auto">
            <a:xfrm>
              <a:off x="4186238" y="3267075"/>
              <a:ext cx="166687" cy="366713"/>
            </a:xfrm>
            <a:custGeom>
              <a:avLst/>
              <a:gdLst>
                <a:gd name="T0" fmla="*/ 2147483647 w 12"/>
                <a:gd name="T1" fmla="*/ 2147483647 h 21"/>
                <a:gd name="T2" fmla="*/ 2147483647 w 12"/>
                <a:gd name="T3" fmla="*/ 2147483647 h 21"/>
                <a:gd name="T4" fmla="*/ 2147483647 w 12"/>
                <a:gd name="T5" fmla="*/ 2147483647 h 21"/>
                <a:gd name="T6" fmla="*/ 2147483647 w 12"/>
                <a:gd name="T7" fmla="*/ 2147483647 h 21"/>
                <a:gd name="T8" fmla="*/ 2147483647 w 12"/>
                <a:gd name="T9" fmla="*/ 2147483647 h 21"/>
                <a:gd name="T10" fmla="*/ 2147483647 w 12"/>
                <a:gd name="T11" fmla="*/ 2147483647 h 21"/>
                <a:gd name="T12" fmla="*/ 2147483647 w 12"/>
                <a:gd name="T13" fmla="*/ 2147483647 h 21"/>
                <a:gd name="T14" fmla="*/ 2147483647 w 12"/>
                <a:gd name="T15" fmla="*/ 2147483647 h 21"/>
                <a:gd name="T16" fmla="*/ 2147483647 w 12"/>
                <a:gd name="T17" fmla="*/ 2147483647 h 21"/>
                <a:gd name="T18" fmla="*/ 2147483647 w 12"/>
                <a:gd name="T19" fmla="*/ 2147483647 h 21"/>
                <a:gd name="T20" fmla="*/ 2147483647 w 12"/>
                <a:gd name="T21" fmla="*/ 2147483647 h 21"/>
                <a:gd name="T22" fmla="*/ 2147483647 w 12"/>
                <a:gd name="T23" fmla="*/ 2147483647 h 21"/>
                <a:gd name="T24" fmla="*/ 2147483647 w 12"/>
                <a:gd name="T25" fmla="*/ 2147483647 h 21"/>
                <a:gd name="T26" fmla="*/ 2147483647 w 12"/>
                <a:gd name="T27" fmla="*/ 2147483647 h 21"/>
                <a:gd name="T28" fmla="*/ 2147483647 w 12"/>
                <a:gd name="T29" fmla="*/ 2147483647 h 21"/>
                <a:gd name="T30" fmla="*/ 2147483647 w 12"/>
                <a:gd name="T31" fmla="*/ 2147483647 h 21"/>
                <a:gd name="T32" fmla="*/ 2147483647 w 12"/>
                <a:gd name="T33" fmla="*/ 2147483647 h 21"/>
                <a:gd name="T34" fmla="*/ 2147483647 w 12"/>
                <a:gd name="T35" fmla="*/ 2147483647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"/>
                <a:gd name="T55" fmla="*/ 0 h 21"/>
                <a:gd name="T56" fmla="*/ 12 w 12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" h="21">
                  <a:moveTo>
                    <a:pt x="5" y="11"/>
                  </a:moveTo>
                  <a:cubicBezTo>
                    <a:pt x="4" y="10"/>
                    <a:pt x="2" y="9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0" y="10"/>
                    <a:pt x="11" y="11"/>
                    <a:pt x="12" y="12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1" y="18"/>
                    <a:pt x="10" y="19"/>
                    <a:pt x="9" y="19"/>
                  </a:cubicBezTo>
                  <a:cubicBezTo>
                    <a:pt x="8" y="20"/>
                    <a:pt x="6" y="20"/>
                    <a:pt x="5" y="20"/>
                  </a:cubicBezTo>
                  <a:cubicBezTo>
                    <a:pt x="5" y="21"/>
                    <a:pt x="3" y="21"/>
                    <a:pt x="3" y="21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3" y="14"/>
                    <a:pt x="4" y="13"/>
                    <a:pt x="4" y="13"/>
                  </a:cubicBezTo>
                  <a:cubicBezTo>
                    <a:pt x="5" y="12"/>
                    <a:pt x="5" y="12"/>
                    <a:pt x="5" y="11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062"/>
            <p:cNvSpPr>
              <a:spLocks/>
            </p:cNvSpPr>
            <p:nvPr/>
          </p:nvSpPr>
          <p:spPr bwMode="auto">
            <a:xfrm>
              <a:off x="4116388" y="1938338"/>
              <a:ext cx="4625975" cy="3005137"/>
            </a:xfrm>
            <a:custGeom>
              <a:avLst/>
              <a:gdLst>
                <a:gd name="T0" fmla="*/ 2147483647 w 331"/>
                <a:gd name="T1" fmla="*/ 2147483647 h 172"/>
                <a:gd name="T2" fmla="*/ 2147483647 w 331"/>
                <a:gd name="T3" fmla="*/ 2147483647 h 172"/>
                <a:gd name="T4" fmla="*/ 2147483647 w 331"/>
                <a:gd name="T5" fmla="*/ 2147483647 h 172"/>
                <a:gd name="T6" fmla="*/ 2147483647 w 331"/>
                <a:gd name="T7" fmla="*/ 2147483647 h 172"/>
                <a:gd name="T8" fmla="*/ 2147483647 w 331"/>
                <a:gd name="T9" fmla="*/ 2147483647 h 172"/>
                <a:gd name="T10" fmla="*/ 2147483647 w 331"/>
                <a:gd name="T11" fmla="*/ 2147483647 h 172"/>
                <a:gd name="T12" fmla="*/ 2147483647 w 331"/>
                <a:gd name="T13" fmla="*/ 2147483647 h 172"/>
                <a:gd name="T14" fmla="*/ 2147483647 w 331"/>
                <a:gd name="T15" fmla="*/ 2147483647 h 172"/>
                <a:gd name="T16" fmla="*/ 2147483647 w 331"/>
                <a:gd name="T17" fmla="*/ 2147483647 h 172"/>
                <a:gd name="T18" fmla="*/ 2147483647 w 331"/>
                <a:gd name="T19" fmla="*/ 2147483647 h 172"/>
                <a:gd name="T20" fmla="*/ 2147483647 w 331"/>
                <a:gd name="T21" fmla="*/ 2147483647 h 172"/>
                <a:gd name="T22" fmla="*/ 2147483647 w 331"/>
                <a:gd name="T23" fmla="*/ 2147483647 h 172"/>
                <a:gd name="T24" fmla="*/ 2147483647 w 331"/>
                <a:gd name="T25" fmla="*/ 2147483647 h 172"/>
                <a:gd name="T26" fmla="*/ 2147483647 w 331"/>
                <a:gd name="T27" fmla="*/ 2147483647 h 172"/>
                <a:gd name="T28" fmla="*/ 2147483647 w 331"/>
                <a:gd name="T29" fmla="*/ 2147483647 h 172"/>
                <a:gd name="T30" fmla="*/ 2147483647 w 331"/>
                <a:gd name="T31" fmla="*/ 2147483647 h 172"/>
                <a:gd name="T32" fmla="*/ 2147483647 w 331"/>
                <a:gd name="T33" fmla="*/ 2147483647 h 172"/>
                <a:gd name="T34" fmla="*/ 2147483647 w 331"/>
                <a:gd name="T35" fmla="*/ 2147483647 h 172"/>
                <a:gd name="T36" fmla="*/ 2147483647 w 331"/>
                <a:gd name="T37" fmla="*/ 2147483647 h 172"/>
                <a:gd name="T38" fmla="*/ 2147483647 w 331"/>
                <a:gd name="T39" fmla="*/ 2147483647 h 172"/>
                <a:gd name="T40" fmla="*/ 2147483647 w 331"/>
                <a:gd name="T41" fmla="*/ 2147483647 h 172"/>
                <a:gd name="T42" fmla="*/ 2147483647 w 331"/>
                <a:gd name="T43" fmla="*/ 2147483647 h 172"/>
                <a:gd name="T44" fmla="*/ 2147483647 w 331"/>
                <a:gd name="T45" fmla="*/ 2147483647 h 172"/>
                <a:gd name="T46" fmla="*/ 2147483647 w 331"/>
                <a:gd name="T47" fmla="*/ 2147483647 h 172"/>
                <a:gd name="T48" fmla="*/ 2147483647 w 331"/>
                <a:gd name="T49" fmla="*/ 2147483647 h 172"/>
                <a:gd name="T50" fmla="*/ 2147483647 w 331"/>
                <a:gd name="T51" fmla="*/ 2147483647 h 172"/>
                <a:gd name="T52" fmla="*/ 2147483647 w 331"/>
                <a:gd name="T53" fmla="*/ 2147483647 h 172"/>
                <a:gd name="T54" fmla="*/ 2147483647 w 331"/>
                <a:gd name="T55" fmla="*/ 2147483647 h 172"/>
                <a:gd name="T56" fmla="*/ 2147483647 w 331"/>
                <a:gd name="T57" fmla="*/ 2147483647 h 172"/>
                <a:gd name="T58" fmla="*/ 2147483647 w 331"/>
                <a:gd name="T59" fmla="*/ 2147483647 h 172"/>
                <a:gd name="T60" fmla="*/ 2147483647 w 331"/>
                <a:gd name="T61" fmla="*/ 2147483647 h 172"/>
                <a:gd name="T62" fmla="*/ 2147483647 w 331"/>
                <a:gd name="T63" fmla="*/ 2147483647 h 172"/>
                <a:gd name="T64" fmla="*/ 2147483647 w 331"/>
                <a:gd name="T65" fmla="*/ 2147483647 h 172"/>
                <a:gd name="T66" fmla="*/ 2147483647 w 331"/>
                <a:gd name="T67" fmla="*/ 2147483647 h 172"/>
                <a:gd name="T68" fmla="*/ 2147483647 w 331"/>
                <a:gd name="T69" fmla="*/ 2147483647 h 172"/>
                <a:gd name="T70" fmla="*/ 2147483647 w 331"/>
                <a:gd name="T71" fmla="*/ 2147483647 h 172"/>
                <a:gd name="T72" fmla="*/ 2147483647 w 331"/>
                <a:gd name="T73" fmla="*/ 2147483647 h 172"/>
                <a:gd name="T74" fmla="*/ 2147483647 w 331"/>
                <a:gd name="T75" fmla="*/ 2147483647 h 172"/>
                <a:gd name="T76" fmla="*/ 2147483647 w 331"/>
                <a:gd name="T77" fmla="*/ 2147483647 h 172"/>
                <a:gd name="T78" fmla="*/ 2147483647 w 331"/>
                <a:gd name="T79" fmla="*/ 2147483647 h 172"/>
                <a:gd name="T80" fmla="*/ 2147483647 w 331"/>
                <a:gd name="T81" fmla="*/ 2147483647 h 172"/>
                <a:gd name="T82" fmla="*/ 2147483647 w 331"/>
                <a:gd name="T83" fmla="*/ 2147483647 h 172"/>
                <a:gd name="T84" fmla="*/ 2147483647 w 331"/>
                <a:gd name="T85" fmla="*/ 2147483647 h 172"/>
                <a:gd name="T86" fmla="*/ 2147483647 w 331"/>
                <a:gd name="T87" fmla="*/ 2147483647 h 172"/>
                <a:gd name="T88" fmla="*/ 2147483647 w 331"/>
                <a:gd name="T89" fmla="*/ 2147483647 h 172"/>
                <a:gd name="T90" fmla="*/ 2147483647 w 331"/>
                <a:gd name="T91" fmla="*/ 2147483647 h 172"/>
                <a:gd name="T92" fmla="*/ 2147483647 w 331"/>
                <a:gd name="T93" fmla="*/ 2147483647 h 172"/>
                <a:gd name="T94" fmla="*/ 2147483647 w 331"/>
                <a:gd name="T95" fmla="*/ 2147483647 h 172"/>
                <a:gd name="T96" fmla="*/ 2147483647 w 331"/>
                <a:gd name="T97" fmla="*/ 2147483647 h 172"/>
                <a:gd name="T98" fmla="*/ 0 w 331"/>
                <a:gd name="T99" fmla="*/ 2147483647 h 172"/>
                <a:gd name="T100" fmla="*/ 2147483647 w 331"/>
                <a:gd name="T101" fmla="*/ 2147483647 h 172"/>
                <a:gd name="T102" fmla="*/ 2147483647 w 331"/>
                <a:gd name="T103" fmla="*/ 2147483647 h 172"/>
                <a:gd name="T104" fmla="*/ 2147483647 w 331"/>
                <a:gd name="T105" fmla="*/ 2147483647 h 172"/>
                <a:gd name="T106" fmla="*/ 2147483647 w 331"/>
                <a:gd name="T107" fmla="*/ 2147483647 h 172"/>
                <a:gd name="T108" fmla="*/ 2147483647 w 331"/>
                <a:gd name="T109" fmla="*/ 2147483647 h 172"/>
                <a:gd name="T110" fmla="*/ 2147483647 w 331"/>
                <a:gd name="T111" fmla="*/ 2147483647 h 1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1"/>
                <a:gd name="T169" fmla="*/ 0 h 172"/>
                <a:gd name="T170" fmla="*/ 331 w 331"/>
                <a:gd name="T171" fmla="*/ 172 h 1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1" h="172">
                  <a:moveTo>
                    <a:pt x="39" y="83"/>
                  </a:moveTo>
                  <a:cubicBezTo>
                    <a:pt x="39" y="83"/>
                    <a:pt x="38" y="83"/>
                    <a:pt x="37" y="83"/>
                  </a:cubicBezTo>
                  <a:cubicBezTo>
                    <a:pt x="36" y="81"/>
                    <a:pt x="37" y="79"/>
                    <a:pt x="37" y="78"/>
                  </a:cubicBezTo>
                  <a:cubicBezTo>
                    <a:pt x="36" y="77"/>
                    <a:pt x="35" y="76"/>
                    <a:pt x="33" y="76"/>
                  </a:cubicBezTo>
                  <a:cubicBezTo>
                    <a:pt x="32" y="76"/>
                    <a:pt x="31" y="77"/>
                    <a:pt x="29" y="77"/>
                  </a:cubicBezTo>
                  <a:cubicBezTo>
                    <a:pt x="28" y="77"/>
                    <a:pt x="26" y="78"/>
                    <a:pt x="25" y="77"/>
                  </a:cubicBezTo>
                  <a:cubicBezTo>
                    <a:pt x="24" y="77"/>
                    <a:pt x="24" y="75"/>
                    <a:pt x="24" y="74"/>
                  </a:cubicBezTo>
                  <a:cubicBezTo>
                    <a:pt x="24" y="73"/>
                    <a:pt x="24" y="71"/>
                    <a:pt x="24" y="69"/>
                  </a:cubicBezTo>
                  <a:cubicBezTo>
                    <a:pt x="25" y="68"/>
                    <a:pt x="27" y="67"/>
                    <a:pt x="29" y="66"/>
                  </a:cubicBezTo>
                  <a:cubicBezTo>
                    <a:pt x="31" y="64"/>
                    <a:pt x="33" y="61"/>
                    <a:pt x="35" y="59"/>
                  </a:cubicBezTo>
                  <a:cubicBezTo>
                    <a:pt x="37" y="56"/>
                    <a:pt x="38" y="52"/>
                    <a:pt x="40" y="49"/>
                  </a:cubicBezTo>
                  <a:cubicBezTo>
                    <a:pt x="42" y="47"/>
                    <a:pt x="44" y="46"/>
                    <a:pt x="46" y="44"/>
                  </a:cubicBezTo>
                  <a:cubicBezTo>
                    <a:pt x="47" y="43"/>
                    <a:pt x="49" y="41"/>
                    <a:pt x="51" y="40"/>
                  </a:cubicBezTo>
                  <a:cubicBezTo>
                    <a:pt x="53" y="39"/>
                    <a:pt x="56" y="38"/>
                    <a:pt x="58" y="37"/>
                  </a:cubicBezTo>
                  <a:cubicBezTo>
                    <a:pt x="59" y="37"/>
                    <a:pt x="61" y="36"/>
                    <a:pt x="62" y="37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2"/>
                    <a:pt x="70" y="42"/>
                    <a:pt x="71" y="42"/>
                  </a:cubicBezTo>
                  <a:cubicBezTo>
                    <a:pt x="73" y="43"/>
                    <a:pt x="75" y="44"/>
                    <a:pt x="76" y="45"/>
                  </a:cubicBezTo>
                  <a:cubicBezTo>
                    <a:pt x="78" y="46"/>
                    <a:pt x="79" y="46"/>
                    <a:pt x="81" y="47"/>
                  </a:cubicBezTo>
                  <a:cubicBezTo>
                    <a:pt x="82" y="47"/>
                    <a:pt x="84" y="48"/>
                    <a:pt x="84" y="49"/>
                  </a:cubicBezTo>
                  <a:cubicBezTo>
                    <a:pt x="85" y="50"/>
                    <a:pt x="84" y="51"/>
                    <a:pt x="83" y="52"/>
                  </a:cubicBezTo>
                  <a:cubicBezTo>
                    <a:pt x="82" y="53"/>
                    <a:pt x="81" y="54"/>
                    <a:pt x="80" y="54"/>
                  </a:cubicBezTo>
                  <a:cubicBezTo>
                    <a:pt x="79" y="54"/>
                    <a:pt x="77" y="55"/>
                    <a:pt x="76" y="55"/>
                  </a:cubicBezTo>
                  <a:cubicBezTo>
                    <a:pt x="75" y="54"/>
                    <a:pt x="75" y="53"/>
                    <a:pt x="74" y="53"/>
                  </a:cubicBezTo>
                  <a:cubicBezTo>
                    <a:pt x="73" y="52"/>
                    <a:pt x="72" y="52"/>
                    <a:pt x="71" y="52"/>
                  </a:cubicBezTo>
                  <a:cubicBezTo>
                    <a:pt x="70" y="53"/>
                    <a:pt x="70" y="54"/>
                    <a:pt x="70" y="54"/>
                  </a:cubicBezTo>
                  <a:cubicBezTo>
                    <a:pt x="71" y="56"/>
                    <a:pt x="72" y="57"/>
                    <a:pt x="73" y="58"/>
                  </a:cubicBezTo>
                  <a:cubicBezTo>
                    <a:pt x="74" y="60"/>
                    <a:pt x="75" y="61"/>
                    <a:pt x="76" y="61"/>
                  </a:cubicBezTo>
                  <a:cubicBezTo>
                    <a:pt x="78" y="62"/>
                    <a:pt x="80" y="62"/>
                    <a:pt x="81" y="61"/>
                  </a:cubicBezTo>
                  <a:cubicBezTo>
                    <a:pt x="83" y="60"/>
                    <a:pt x="83" y="58"/>
                    <a:pt x="85" y="57"/>
                  </a:cubicBezTo>
                  <a:cubicBezTo>
                    <a:pt x="86" y="56"/>
                    <a:pt x="87" y="55"/>
                    <a:pt x="89" y="54"/>
                  </a:cubicBezTo>
                  <a:cubicBezTo>
                    <a:pt x="89" y="53"/>
                    <a:pt x="90" y="53"/>
                    <a:pt x="90" y="52"/>
                  </a:cubicBezTo>
                  <a:cubicBezTo>
                    <a:pt x="91" y="50"/>
                    <a:pt x="90" y="48"/>
                    <a:pt x="91" y="47"/>
                  </a:cubicBezTo>
                  <a:cubicBezTo>
                    <a:pt x="91" y="46"/>
                    <a:pt x="92" y="47"/>
                    <a:pt x="93" y="48"/>
                  </a:cubicBezTo>
                  <a:cubicBezTo>
                    <a:pt x="93" y="49"/>
                    <a:pt x="92" y="51"/>
                    <a:pt x="93" y="51"/>
                  </a:cubicBezTo>
                  <a:cubicBezTo>
                    <a:pt x="95" y="52"/>
                    <a:pt x="98" y="51"/>
                    <a:pt x="99" y="50"/>
                  </a:cubicBezTo>
                  <a:cubicBezTo>
                    <a:pt x="101" y="50"/>
                    <a:pt x="103" y="49"/>
                    <a:pt x="104" y="48"/>
                  </a:cubicBezTo>
                  <a:cubicBezTo>
                    <a:pt x="106" y="47"/>
                    <a:pt x="108" y="47"/>
                    <a:pt x="110" y="47"/>
                  </a:cubicBezTo>
                  <a:cubicBezTo>
                    <a:pt x="112" y="46"/>
                    <a:pt x="114" y="45"/>
                    <a:pt x="115" y="45"/>
                  </a:cubicBezTo>
                  <a:cubicBezTo>
                    <a:pt x="116" y="44"/>
                    <a:pt x="117" y="42"/>
                    <a:pt x="118" y="42"/>
                  </a:cubicBezTo>
                  <a:cubicBezTo>
                    <a:pt x="119" y="41"/>
                    <a:pt x="121" y="41"/>
                    <a:pt x="123" y="42"/>
                  </a:cubicBezTo>
                  <a:cubicBezTo>
                    <a:pt x="124" y="42"/>
                    <a:pt x="125" y="45"/>
                    <a:pt x="127" y="45"/>
                  </a:cubicBezTo>
                  <a:cubicBezTo>
                    <a:pt x="128" y="45"/>
                    <a:pt x="127" y="42"/>
                    <a:pt x="127" y="41"/>
                  </a:cubicBezTo>
                  <a:cubicBezTo>
                    <a:pt x="128" y="39"/>
                    <a:pt x="127" y="37"/>
                    <a:pt x="128" y="36"/>
                  </a:cubicBezTo>
                  <a:cubicBezTo>
                    <a:pt x="128" y="34"/>
                    <a:pt x="130" y="32"/>
                    <a:pt x="130" y="30"/>
                  </a:cubicBezTo>
                  <a:cubicBezTo>
                    <a:pt x="131" y="29"/>
                    <a:pt x="131" y="27"/>
                    <a:pt x="132" y="26"/>
                  </a:cubicBezTo>
                  <a:cubicBezTo>
                    <a:pt x="133" y="26"/>
                    <a:pt x="135" y="26"/>
                    <a:pt x="136" y="25"/>
                  </a:cubicBezTo>
                  <a:cubicBezTo>
                    <a:pt x="136" y="25"/>
                    <a:pt x="137" y="29"/>
                    <a:pt x="137" y="30"/>
                  </a:cubicBezTo>
                  <a:cubicBezTo>
                    <a:pt x="137" y="32"/>
                    <a:pt x="137" y="36"/>
                    <a:pt x="137" y="36"/>
                  </a:cubicBezTo>
                  <a:cubicBezTo>
                    <a:pt x="137" y="38"/>
                    <a:pt x="138" y="40"/>
                    <a:pt x="138" y="42"/>
                  </a:cubicBezTo>
                  <a:cubicBezTo>
                    <a:pt x="138" y="44"/>
                    <a:pt x="138" y="46"/>
                    <a:pt x="137" y="47"/>
                  </a:cubicBezTo>
                  <a:cubicBezTo>
                    <a:pt x="137" y="48"/>
                    <a:pt x="136" y="49"/>
                    <a:pt x="135" y="50"/>
                  </a:cubicBezTo>
                  <a:cubicBezTo>
                    <a:pt x="135" y="51"/>
                    <a:pt x="135" y="52"/>
                    <a:pt x="135" y="52"/>
                  </a:cubicBezTo>
                  <a:cubicBezTo>
                    <a:pt x="135" y="53"/>
                    <a:pt x="137" y="53"/>
                    <a:pt x="137" y="52"/>
                  </a:cubicBezTo>
                  <a:cubicBezTo>
                    <a:pt x="139" y="51"/>
                    <a:pt x="140" y="50"/>
                    <a:pt x="141" y="49"/>
                  </a:cubicBezTo>
                  <a:cubicBezTo>
                    <a:pt x="141" y="47"/>
                    <a:pt x="141" y="45"/>
                    <a:pt x="141" y="44"/>
                  </a:cubicBezTo>
                  <a:cubicBezTo>
                    <a:pt x="141" y="43"/>
                    <a:pt x="141" y="41"/>
                    <a:pt x="142" y="42"/>
                  </a:cubicBezTo>
                  <a:cubicBezTo>
                    <a:pt x="144" y="42"/>
                    <a:pt x="144" y="45"/>
                    <a:pt x="146" y="45"/>
                  </a:cubicBezTo>
                  <a:cubicBezTo>
                    <a:pt x="147" y="45"/>
                    <a:pt x="146" y="43"/>
                    <a:pt x="145" y="42"/>
                  </a:cubicBezTo>
                  <a:cubicBezTo>
                    <a:pt x="145" y="41"/>
                    <a:pt x="144" y="41"/>
                    <a:pt x="143" y="40"/>
                  </a:cubicBezTo>
                  <a:cubicBezTo>
                    <a:pt x="142" y="39"/>
                    <a:pt x="142" y="37"/>
                    <a:pt x="142" y="36"/>
                  </a:cubicBezTo>
                  <a:cubicBezTo>
                    <a:pt x="142" y="34"/>
                    <a:pt x="142" y="33"/>
                    <a:pt x="142" y="31"/>
                  </a:cubicBezTo>
                  <a:cubicBezTo>
                    <a:pt x="142" y="29"/>
                    <a:pt x="140" y="25"/>
                    <a:pt x="143" y="25"/>
                  </a:cubicBezTo>
                  <a:cubicBezTo>
                    <a:pt x="146" y="25"/>
                    <a:pt x="146" y="29"/>
                    <a:pt x="149" y="31"/>
                  </a:cubicBezTo>
                  <a:cubicBezTo>
                    <a:pt x="150" y="32"/>
                    <a:pt x="152" y="32"/>
                    <a:pt x="153" y="33"/>
                  </a:cubicBezTo>
                  <a:cubicBezTo>
                    <a:pt x="154" y="34"/>
                    <a:pt x="153" y="36"/>
                    <a:pt x="153" y="37"/>
                  </a:cubicBezTo>
                  <a:cubicBezTo>
                    <a:pt x="153" y="39"/>
                    <a:pt x="154" y="40"/>
                    <a:pt x="154" y="41"/>
                  </a:cubicBezTo>
                  <a:cubicBezTo>
                    <a:pt x="155" y="42"/>
                    <a:pt x="156" y="43"/>
                    <a:pt x="156" y="42"/>
                  </a:cubicBezTo>
                  <a:cubicBezTo>
                    <a:pt x="157" y="40"/>
                    <a:pt x="157" y="38"/>
                    <a:pt x="157" y="36"/>
                  </a:cubicBezTo>
                  <a:cubicBezTo>
                    <a:pt x="158" y="34"/>
                    <a:pt x="158" y="33"/>
                    <a:pt x="157" y="31"/>
                  </a:cubicBezTo>
                  <a:cubicBezTo>
                    <a:pt x="157" y="31"/>
                    <a:pt x="156" y="32"/>
                    <a:pt x="155" y="31"/>
                  </a:cubicBezTo>
                  <a:cubicBezTo>
                    <a:pt x="154" y="31"/>
                    <a:pt x="153" y="30"/>
                    <a:pt x="153" y="29"/>
                  </a:cubicBezTo>
                  <a:cubicBezTo>
                    <a:pt x="153" y="27"/>
                    <a:pt x="155" y="26"/>
                    <a:pt x="156" y="26"/>
                  </a:cubicBezTo>
                  <a:cubicBezTo>
                    <a:pt x="157" y="25"/>
                    <a:pt x="159" y="25"/>
                    <a:pt x="159" y="24"/>
                  </a:cubicBezTo>
                  <a:cubicBezTo>
                    <a:pt x="161" y="22"/>
                    <a:pt x="160" y="20"/>
                    <a:pt x="161" y="19"/>
                  </a:cubicBezTo>
                  <a:cubicBezTo>
                    <a:pt x="163" y="16"/>
                    <a:pt x="166" y="14"/>
                    <a:pt x="169" y="12"/>
                  </a:cubicBezTo>
                  <a:cubicBezTo>
                    <a:pt x="171" y="11"/>
                    <a:pt x="175" y="12"/>
                    <a:pt x="177" y="11"/>
                  </a:cubicBezTo>
                  <a:cubicBezTo>
                    <a:pt x="179" y="11"/>
                    <a:pt x="181" y="10"/>
                    <a:pt x="183" y="9"/>
                  </a:cubicBezTo>
                  <a:cubicBezTo>
                    <a:pt x="184" y="8"/>
                    <a:pt x="184" y="6"/>
                    <a:pt x="185" y="4"/>
                  </a:cubicBezTo>
                  <a:cubicBezTo>
                    <a:pt x="185" y="3"/>
                    <a:pt x="187" y="2"/>
                    <a:pt x="188" y="1"/>
                  </a:cubicBezTo>
                  <a:cubicBezTo>
                    <a:pt x="189" y="1"/>
                    <a:pt x="191" y="0"/>
                    <a:pt x="192" y="1"/>
                  </a:cubicBezTo>
                  <a:cubicBezTo>
                    <a:pt x="193" y="3"/>
                    <a:pt x="191" y="5"/>
                    <a:pt x="192" y="6"/>
                  </a:cubicBezTo>
                  <a:cubicBezTo>
                    <a:pt x="192" y="7"/>
                    <a:pt x="192" y="8"/>
                    <a:pt x="193" y="8"/>
                  </a:cubicBezTo>
                  <a:cubicBezTo>
                    <a:pt x="195" y="9"/>
                    <a:pt x="197" y="8"/>
                    <a:pt x="199" y="8"/>
                  </a:cubicBezTo>
                  <a:cubicBezTo>
                    <a:pt x="200" y="8"/>
                    <a:pt x="202" y="7"/>
                    <a:pt x="203" y="8"/>
                  </a:cubicBezTo>
                  <a:cubicBezTo>
                    <a:pt x="205" y="9"/>
                    <a:pt x="204" y="11"/>
                    <a:pt x="204" y="13"/>
                  </a:cubicBezTo>
                  <a:cubicBezTo>
                    <a:pt x="205" y="14"/>
                    <a:pt x="205" y="15"/>
                    <a:pt x="204" y="16"/>
                  </a:cubicBezTo>
                  <a:cubicBezTo>
                    <a:pt x="204" y="17"/>
                    <a:pt x="202" y="18"/>
                    <a:pt x="200" y="20"/>
                  </a:cubicBezTo>
                  <a:cubicBezTo>
                    <a:pt x="199" y="20"/>
                    <a:pt x="197" y="21"/>
                    <a:pt x="197" y="22"/>
                  </a:cubicBezTo>
                  <a:cubicBezTo>
                    <a:pt x="196" y="23"/>
                    <a:pt x="197" y="24"/>
                    <a:pt x="198" y="24"/>
                  </a:cubicBezTo>
                  <a:cubicBezTo>
                    <a:pt x="199" y="24"/>
                    <a:pt x="200" y="22"/>
                    <a:pt x="201" y="22"/>
                  </a:cubicBezTo>
                  <a:cubicBezTo>
                    <a:pt x="202" y="22"/>
                    <a:pt x="203" y="22"/>
                    <a:pt x="204" y="22"/>
                  </a:cubicBezTo>
                  <a:cubicBezTo>
                    <a:pt x="206" y="23"/>
                    <a:pt x="207" y="24"/>
                    <a:pt x="208" y="24"/>
                  </a:cubicBezTo>
                  <a:cubicBezTo>
                    <a:pt x="211" y="25"/>
                    <a:pt x="214" y="26"/>
                    <a:pt x="217" y="26"/>
                  </a:cubicBezTo>
                  <a:cubicBezTo>
                    <a:pt x="218" y="26"/>
                    <a:pt x="220" y="26"/>
                    <a:pt x="221" y="27"/>
                  </a:cubicBezTo>
                  <a:cubicBezTo>
                    <a:pt x="222" y="27"/>
                    <a:pt x="223" y="29"/>
                    <a:pt x="224" y="29"/>
                  </a:cubicBezTo>
                  <a:cubicBezTo>
                    <a:pt x="226" y="29"/>
                    <a:pt x="226" y="26"/>
                    <a:pt x="227" y="26"/>
                  </a:cubicBezTo>
                  <a:cubicBezTo>
                    <a:pt x="229" y="25"/>
                    <a:pt x="230" y="25"/>
                    <a:pt x="232" y="26"/>
                  </a:cubicBezTo>
                  <a:cubicBezTo>
                    <a:pt x="233" y="26"/>
                    <a:pt x="232" y="28"/>
                    <a:pt x="232" y="29"/>
                  </a:cubicBezTo>
                  <a:cubicBezTo>
                    <a:pt x="233" y="30"/>
                    <a:pt x="232" y="31"/>
                    <a:pt x="232" y="33"/>
                  </a:cubicBezTo>
                  <a:cubicBezTo>
                    <a:pt x="232" y="34"/>
                    <a:pt x="232" y="35"/>
                    <a:pt x="232" y="36"/>
                  </a:cubicBezTo>
                  <a:cubicBezTo>
                    <a:pt x="233" y="36"/>
                    <a:pt x="235" y="37"/>
                    <a:pt x="236" y="37"/>
                  </a:cubicBezTo>
                  <a:cubicBezTo>
                    <a:pt x="237" y="36"/>
                    <a:pt x="237" y="33"/>
                    <a:pt x="238" y="33"/>
                  </a:cubicBezTo>
                  <a:cubicBezTo>
                    <a:pt x="240" y="33"/>
                    <a:pt x="241" y="35"/>
                    <a:pt x="243" y="35"/>
                  </a:cubicBezTo>
                  <a:cubicBezTo>
                    <a:pt x="244" y="35"/>
                    <a:pt x="245" y="35"/>
                    <a:pt x="247" y="34"/>
                  </a:cubicBezTo>
                  <a:cubicBezTo>
                    <a:pt x="248" y="34"/>
                    <a:pt x="249" y="32"/>
                    <a:pt x="251" y="31"/>
                  </a:cubicBezTo>
                  <a:cubicBezTo>
                    <a:pt x="251" y="31"/>
                    <a:pt x="252" y="30"/>
                    <a:pt x="253" y="30"/>
                  </a:cubicBezTo>
                  <a:cubicBezTo>
                    <a:pt x="254" y="29"/>
                    <a:pt x="256" y="30"/>
                    <a:pt x="258" y="30"/>
                  </a:cubicBezTo>
                  <a:cubicBezTo>
                    <a:pt x="260" y="30"/>
                    <a:pt x="263" y="29"/>
                    <a:pt x="265" y="30"/>
                  </a:cubicBezTo>
                  <a:cubicBezTo>
                    <a:pt x="266" y="31"/>
                    <a:pt x="266" y="33"/>
                    <a:pt x="267" y="34"/>
                  </a:cubicBezTo>
                  <a:cubicBezTo>
                    <a:pt x="267" y="35"/>
                    <a:pt x="267" y="36"/>
                    <a:pt x="269" y="36"/>
                  </a:cubicBezTo>
                  <a:cubicBezTo>
                    <a:pt x="270" y="37"/>
                    <a:pt x="271" y="35"/>
                    <a:pt x="273" y="35"/>
                  </a:cubicBezTo>
                  <a:cubicBezTo>
                    <a:pt x="275" y="35"/>
                    <a:pt x="276" y="35"/>
                    <a:pt x="278" y="35"/>
                  </a:cubicBezTo>
                  <a:cubicBezTo>
                    <a:pt x="280" y="35"/>
                    <a:pt x="281" y="35"/>
                    <a:pt x="283" y="36"/>
                  </a:cubicBezTo>
                  <a:cubicBezTo>
                    <a:pt x="284" y="36"/>
                    <a:pt x="283" y="37"/>
                    <a:pt x="283" y="38"/>
                  </a:cubicBezTo>
                  <a:cubicBezTo>
                    <a:pt x="283" y="39"/>
                    <a:pt x="283" y="40"/>
                    <a:pt x="284" y="41"/>
                  </a:cubicBezTo>
                  <a:cubicBezTo>
                    <a:pt x="284" y="42"/>
                    <a:pt x="285" y="44"/>
                    <a:pt x="286" y="44"/>
                  </a:cubicBezTo>
                  <a:cubicBezTo>
                    <a:pt x="287" y="44"/>
                    <a:pt x="288" y="43"/>
                    <a:pt x="288" y="43"/>
                  </a:cubicBezTo>
                  <a:cubicBezTo>
                    <a:pt x="289" y="42"/>
                    <a:pt x="290" y="42"/>
                    <a:pt x="291" y="41"/>
                  </a:cubicBezTo>
                  <a:cubicBezTo>
                    <a:pt x="293" y="41"/>
                    <a:pt x="294" y="41"/>
                    <a:pt x="296" y="41"/>
                  </a:cubicBezTo>
                  <a:cubicBezTo>
                    <a:pt x="297" y="41"/>
                    <a:pt x="298" y="42"/>
                    <a:pt x="299" y="42"/>
                  </a:cubicBezTo>
                  <a:cubicBezTo>
                    <a:pt x="300" y="42"/>
                    <a:pt x="301" y="42"/>
                    <a:pt x="302" y="42"/>
                  </a:cubicBezTo>
                  <a:cubicBezTo>
                    <a:pt x="303" y="41"/>
                    <a:pt x="303" y="39"/>
                    <a:pt x="304" y="39"/>
                  </a:cubicBezTo>
                  <a:cubicBezTo>
                    <a:pt x="307" y="39"/>
                    <a:pt x="309" y="40"/>
                    <a:pt x="312" y="40"/>
                  </a:cubicBezTo>
                  <a:cubicBezTo>
                    <a:pt x="313" y="41"/>
                    <a:pt x="314" y="41"/>
                    <a:pt x="315" y="42"/>
                  </a:cubicBezTo>
                  <a:cubicBezTo>
                    <a:pt x="317" y="43"/>
                    <a:pt x="318" y="45"/>
                    <a:pt x="320" y="46"/>
                  </a:cubicBezTo>
                  <a:cubicBezTo>
                    <a:pt x="322" y="47"/>
                    <a:pt x="324" y="47"/>
                    <a:pt x="326" y="48"/>
                  </a:cubicBezTo>
                  <a:cubicBezTo>
                    <a:pt x="327" y="49"/>
                    <a:pt x="329" y="49"/>
                    <a:pt x="330" y="50"/>
                  </a:cubicBezTo>
                  <a:cubicBezTo>
                    <a:pt x="331" y="51"/>
                    <a:pt x="331" y="53"/>
                    <a:pt x="331" y="54"/>
                  </a:cubicBezTo>
                  <a:cubicBezTo>
                    <a:pt x="331" y="55"/>
                    <a:pt x="330" y="56"/>
                    <a:pt x="329" y="57"/>
                  </a:cubicBezTo>
                  <a:cubicBezTo>
                    <a:pt x="327" y="58"/>
                    <a:pt x="325" y="57"/>
                    <a:pt x="324" y="57"/>
                  </a:cubicBezTo>
                  <a:cubicBezTo>
                    <a:pt x="322" y="57"/>
                    <a:pt x="320" y="57"/>
                    <a:pt x="319" y="58"/>
                  </a:cubicBezTo>
                  <a:cubicBezTo>
                    <a:pt x="318" y="58"/>
                    <a:pt x="318" y="59"/>
                    <a:pt x="317" y="60"/>
                  </a:cubicBezTo>
                  <a:cubicBezTo>
                    <a:pt x="317" y="60"/>
                    <a:pt x="318" y="62"/>
                    <a:pt x="316" y="63"/>
                  </a:cubicBezTo>
                  <a:cubicBezTo>
                    <a:pt x="314" y="65"/>
                    <a:pt x="311" y="67"/>
                    <a:pt x="311" y="67"/>
                  </a:cubicBezTo>
                  <a:cubicBezTo>
                    <a:pt x="310" y="68"/>
                    <a:pt x="309" y="70"/>
                    <a:pt x="307" y="71"/>
                  </a:cubicBezTo>
                  <a:cubicBezTo>
                    <a:pt x="306" y="72"/>
                    <a:pt x="304" y="72"/>
                    <a:pt x="302" y="72"/>
                  </a:cubicBezTo>
                  <a:cubicBezTo>
                    <a:pt x="300" y="72"/>
                    <a:pt x="299" y="70"/>
                    <a:pt x="297" y="70"/>
                  </a:cubicBezTo>
                  <a:cubicBezTo>
                    <a:pt x="295" y="70"/>
                    <a:pt x="294" y="72"/>
                    <a:pt x="293" y="73"/>
                  </a:cubicBezTo>
                  <a:cubicBezTo>
                    <a:pt x="291" y="74"/>
                    <a:pt x="290" y="76"/>
                    <a:pt x="290" y="78"/>
                  </a:cubicBezTo>
                  <a:cubicBezTo>
                    <a:pt x="289" y="79"/>
                    <a:pt x="290" y="81"/>
                    <a:pt x="289" y="82"/>
                  </a:cubicBezTo>
                  <a:cubicBezTo>
                    <a:pt x="288" y="84"/>
                    <a:pt x="286" y="86"/>
                    <a:pt x="284" y="87"/>
                  </a:cubicBezTo>
                  <a:cubicBezTo>
                    <a:pt x="283" y="89"/>
                    <a:pt x="282" y="91"/>
                    <a:pt x="281" y="92"/>
                  </a:cubicBezTo>
                  <a:cubicBezTo>
                    <a:pt x="280" y="92"/>
                    <a:pt x="278" y="92"/>
                    <a:pt x="277" y="92"/>
                  </a:cubicBezTo>
                  <a:cubicBezTo>
                    <a:pt x="277" y="92"/>
                    <a:pt x="276" y="89"/>
                    <a:pt x="276" y="87"/>
                  </a:cubicBezTo>
                  <a:cubicBezTo>
                    <a:pt x="276" y="85"/>
                    <a:pt x="277" y="81"/>
                    <a:pt x="277" y="81"/>
                  </a:cubicBezTo>
                  <a:cubicBezTo>
                    <a:pt x="279" y="79"/>
                    <a:pt x="281" y="78"/>
                    <a:pt x="282" y="77"/>
                  </a:cubicBezTo>
                  <a:cubicBezTo>
                    <a:pt x="283" y="75"/>
                    <a:pt x="284" y="74"/>
                    <a:pt x="285" y="73"/>
                  </a:cubicBezTo>
                  <a:cubicBezTo>
                    <a:pt x="285" y="72"/>
                    <a:pt x="286" y="70"/>
                    <a:pt x="285" y="69"/>
                  </a:cubicBezTo>
                  <a:cubicBezTo>
                    <a:pt x="284" y="68"/>
                    <a:pt x="282" y="69"/>
                    <a:pt x="280" y="70"/>
                  </a:cubicBezTo>
                  <a:cubicBezTo>
                    <a:pt x="279" y="70"/>
                    <a:pt x="277" y="70"/>
                    <a:pt x="276" y="71"/>
                  </a:cubicBezTo>
                  <a:cubicBezTo>
                    <a:pt x="275" y="72"/>
                    <a:pt x="276" y="73"/>
                    <a:pt x="275" y="74"/>
                  </a:cubicBezTo>
                  <a:cubicBezTo>
                    <a:pt x="274" y="75"/>
                    <a:pt x="272" y="74"/>
                    <a:pt x="270" y="74"/>
                  </a:cubicBezTo>
                  <a:cubicBezTo>
                    <a:pt x="268" y="75"/>
                    <a:pt x="266" y="74"/>
                    <a:pt x="263" y="75"/>
                  </a:cubicBezTo>
                  <a:cubicBezTo>
                    <a:pt x="261" y="75"/>
                    <a:pt x="258" y="75"/>
                    <a:pt x="256" y="76"/>
                  </a:cubicBezTo>
                  <a:cubicBezTo>
                    <a:pt x="254" y="77"/>
                    <a:pt x="253" y="78"/>
                    <a:pt x="252" y="79"/>
                  </a:cubicBezTo>
                  <a:cubicBezTo>
                    <a:pt x="250" y="80"/>
                    <a:pt x="248" y="80"/>
                    <a:pt x="247" y="81"/>
                  </a:cubicBezTo>
                  <a:cubicBezTo>
                    <a:pt x="246" y="82"/>
                    <a:pt x="246" y="84"/>
                    <a:pt x="247" y="85"/>
                  </a:cubicBezTo>
                  <a:cubicBezTo>
                    <a:pt x="248" y="87"/>
                    <a:pt x="250" y="87"/>
                    <a:pt x="252" y="88"/>
                  </a:cubicBezTo>
                  <a:cubicBezTo>
                    <a:pt x="252" y="88"/>
                    <a:pt x="253" y="89"/>
                    <a:pt x="253" y="90"/>
                  </a:cubicBezTo>
                  <a:cubicBezTo>
                    <a:pt x="253" y="92"/>
                    <a:pt x="253" y="94"/>
                    <a:pt x="252" y="95"/>
                  </a:cubicBezTo>
                  <a:cubicBezTo>
                    <a:pt x="251" y="98"/>
                    <a:pt x="250" y="101"/>
                    <a:pt x="248" y="104"/>
                  </a:cubicBezTo>
                  <a:cubicBezTo>
                    <a:pt x="248" y="105"/>
                    <a:pt x="247" y="105"/>
                    <a:pt x="246" y="106"/>
                  </a:cubicBezTo>
                  <a:cubicBezTo>
                    <a:pt x="245" y="108"/>
                    <a:pt x="244" y="109"/>
                    <a:pt x="242" y="110"/>
                  </a:cubicBezTo>
                  <a:cubicBezTo>
                    <a:pt x="240" y="111"/>
                    <a:pt x="238" y="111"/>
                    <a:pt x="236" y="112"/>
                  </a:cubicBezTo>
                  <a:cubicBezTo>
                    <a:pt x="234" y="113"/>
                    <a:pt x="234" y="115"/>
                    <a:pt x="233" y="116"/>
                  </a:cubicBezTo>
                  <a:cubicBezTo>
                    <a:pt x="233" y="118"/>
                    <a:pt x="233" y="119"/>
                    <a:pt x="233" y="120"/>
                  </a:cubicBezTo>
                  <a:cubicBezTo>
                    <a:pt x="233" y="121"/>
                    <a:pt x="233" y="122"/>
                    <a:pt x="232" y="122"/>
                  </a:cubicBezTo>
                  <a:cubicBezTo>
                    <a:pt x="232" y="123"/>
                    <a:pt x="231" y="124"/>
                    <a:pt x="231" y="124"/>
                  </a:cubicBezTo>
                  <a:cubicBezTo>
                    <a:pt x="229" y="123"/>
                    <a:pt x="229" y="122"/>
                    <a:pt x="228" y="121"/>
                  </a:cubicBezTo>
                  <a:cubicBezTo>
                    <a:pt x="227" y="119"/>
                    <a:pt x="226" y="118"/>
                    <a:pt x="224" y="116"/>
                  </a:cubicBezTo>
                  <a:cubicBezTo>
                    <a:pt x="224" y="116"/>
                    <a:pt x="223" y="117"/>
                    <a:pt x="222" y="116"/>
                  </a:cubicBezTo>
                  <a:cubicBezTo>
                    <a:pt x="221" y="116"/>
                    <a:pt x="221" y="115"/>
                    <a:pt x="220" y="115"/>
                  </a:cubicBezTo>
                  <a:cubicBezTo>
                    <a:pt x="219" y="115"/>
                    <a:pt x="217" y="115"/>
                    <a:pt x="216" y="116"/>
                  </a:cubicBezTo>
                  <a:cubicBezTo>
                    <a:pt x="215" y="116"/>
                    <a:pt x="214" y="118"/>
                    <a:pt x="215" y="118"/>
                  </a:cubicBezTo>
                  <a:cubicBezTo>
                    <a:pt x="216" y="119"/>
                    <a:pt x="218" y="118"/>
                    <a:pt x="219" y="119"/>
                  </a:cubicBezTo>
                  <a:cubicBezTo>
                    <a:pt x="220" y="119"/>
                    <a:pt x="222" y="120"/>
                    <a:pt x="222" y="121"/>
                  </a:cubicBezTo>
                  <a:cubicBezTo>
                    <a:pt x="221" y="122"/>
                    <a:pt x="218" y="122"/>
                    <a:pt x="218" y="123"/>
                  </a:cubicBezTo>
                  <a:cubicBezTo>
                    <a:pt x="217" y="125"/>
                    <a:pt x="218" y="126"/>
                    <a:pt x="219" y="127"/>
                  </a:cubicBezTo>
                  <a:cubicBezTo>
                    <a:pt x="219" y="129"/>
                    <a:pt x="219" y="130"/>
                    <a:pt x="219" y="131"/>
                  </a:cubicBezTo>
                  <a:cubicBezTo>
                    <a:pt x="220" y="132"/>
                    <a:pt x="220" y="133"/>
                    <a:pt x="219" y="134"/>
                  </a:cubicBezTo>
                  <a:cubicBezTo>
                    <a:pt x="218" y="136"/>
                    <a:pt x="217" y="137"/>
                    <a:pt x="216" y="138"/>
                  </a:cubicBezTo>
                  <a:cubicBezTo>
                    <a:pt x="215" y="139"/>
                    <a:pt x="215" y="141"/>
                    <a:pt x="214" y="142"/>
                  </a:cubicBezTo>
                  <a:cubicBezTo>
                    <a:pt x="212" y="143"/>
                    <a:pt x="211" y="143"/>
                    <a:pt x="209" y="144"/>
                  </a:cubicBezTo>
                  <a:cubicBezTo>
                    <a:pt x="207" y="144"/>
                    <a:pt x="204" y="144"/>
                    <a:pt x="201" y="145"/>
                  </a:cubicBezTo>
                  <a:cubicBezTo>
                    <a:pt x="200" y="145"/>
                    <a:pt x="199" y="146"/>
                    <a:pt x="197" y="147"/>
                  </a:cubicBezTo>
                  <a:cubicBezTo>
                    <a:pt x="197" y="147"/>
                    <a:pt x="196" y="147"/>
                    <a:pt x="195" y="148"/>
                  </a:cubicBezTo>
                  <a:cubicBezTo>
                    <a:pt x="195" y="149"/>
                    <a:pt x="196" y="151"/>
                    <a:pt x="196" y="152"/>
                  </a:cubicBezTo>
                  <a:cubicBezTo>
                    <a:pt x="197" y="153"/>
                    <a:pt x="198" y="154"/>
                    <a:pt x="198" y="155"/>
                  </a:cubicBezTo>
                  <a:cubicBezTo>
                    <a:pt x="199" y="156"/>
                    <a:pt x="199" y="158"/>
                    <a:pt x="199" y="159"/>
                  </a:cubicBezTo>
                  <a:cubicBezTo>
                    <a:pt x="198" y="160"/>
                    <a:pt x="197" y="161"/>
                    <a:pt x="195" y="161"/>
                  </a:cubicBezTo>
                  <a:cubicBezTo>
                    <a:pt x="195" y="162"/>
                    <a:pt x="194" y="161"/>
                    <a:pt x="193" y="161"/>
                  </a:cubicBezTo>
                  <a:cubicBezTo>
                    <a:pt x="192" y="161"/>
                    <a:pt x="191" y="161"/>
                    <a:pt x="190" y="161"/>
                  </a:cubicBezTo>
                  <a:cubicBezTo>
                    <a:pt x="190" y="160"/>
                    <a:pt x="190" y="159"/>
                    <a:pt x="190" y="158"/>
                  </a:cubicBezTo>
                  <a:cubicBezTo>
                    <a:pt x="189" y="157"/>
                    <a:pt x="188" y="157"/>
                    <a:pt x="187" y="157"/>
                  </a:cubicBezTo>
                  <a:cubicBezTo>
                    <a:pt x="186" y="157"/>
                    <a:pt x="185" y="156"/>
                    <a:pt x="185" y="157"/>
                  </a:cubicBezTo>
                  <a:cubicBezTo>
                    <a:pt x="184" y="158"/>
                    <a:pt x="184" y="159"/>
                    <a:pt x="184" y="160"/>
                  </a:cubicBezTo>
                  <a:cubicBezTo>
                    <a:pt x="185" y="162"/>
                    <a:pt x="185" y="163"/>
                    <a:pt x="186" y="165"/>
                  </a:cubicBezTo>
                  <a:cubicBezTo>
                    <a:pt x="187" y="166"/>
                    <a:pt x="188" y="166"/>
                    <a:pt x="189" y="167"/>
                  </a:cubicBezTo>
                  <a:cubicBezTo>
                    <a:pt x="190" y="168"/>
                    <a:pt x="190" y="169"/>
                    <a:pt x="191" y="170"/>
                  </a:cubicBezTo>
                  <a:cubicBezTo>
                    <a:pt x="191" y="171"/>
                    <a:pt x="191" y="172"/>
                    <a:pt x="190" y="172"/>
                  </a:cubicBezTo>
                  <a:cubicBezTo>
                    <a:pt x="188" y="172"/>
                    <a:pt x="187" y="171"/>
                    <a:pt x="186" y="170"/>
                  </a:cubicBezTo>
                  <a:cubicBezTo>
                    <a:pt x="185" y="169"/>
                    <a:pt x="184" y="168"/>
                    <a:pt x="183" y="166"/>
                  </a:cubicBezTo>
                  <a:cubicBezTo>
                    <a:pt x="182" y="164"/>
                    <a:pt x="182" y="162"/>
                    <a:pt x="181" y="160"/>
                  </a:cubicBezTo>
                  <a:cubicBezTo>
                    <a:pt x="181" y="158"/>
                    <a:pt x="181" y="157"/>
                    <a:pt x="181" y="156"/>
                  </a:cubicBezTo>
                  <a:cubicBezTo>
                    <a:pt x="180" y="155"/>
                    <a:pt x="179" y="154"/>
                    <a:pt x="178" y="154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1" y="147"/>
                  </a:cubicBezTo>
                  <a:cubicBezTo>
                    <a:pt x="171" y="147"/>
                    <a:pt x="170" y="146"/>
                    <a:pt x="169" y="146"/>
                  </a:cubicBezTo>
                  <a:cubicBezTo>
                    <a:pt x="168" y="145"/>
                    <a:pt x="166" y="145"/>
                    <a:pt x="165" y="146"/>
                  </a:cubicBezTo>
                  <a:cubicBezTo>
                    <a:pt x="163" y="146"/>
                    <a:pt x="163" y="147"/>
                    <a:pt x="162" y="148"/>
                  </a:cubicBezTo>
                  <a:cubicBezTo>
                    <a:pt x="160" y="148"/>
                    <a:pt x="159" y="149"/>
                    <a:pt x="158" y="150"/>
                  </a:cubicBezTo>
                  <a:cubicBezTo>
                    <a:pt x="157" y="150"/>
                    <a:pt x="156" y="150"/>
                    <a:pt x="155" y="151"/>
                  </a:cubicBezTo>
                  <a:cubicBezTo>
                    <a:pt x="153" y="152"/>
                    <a:pt x="152" y="154"/>
                    <a:pt x="151" y="155"/>
                  </a:cubicBezTo>
                  <a:cubicBezTo>
                    <a:pt x="151" y="156"/>
                    <a:pt x="152" y="157"/>
                    <a:pt x="151" y="158"/>
                  </a:cubicBezTo>
                  <a:cubicBezTo>
                    <a:pt x="150" y="160"/>
                    <a:pt x="149" y="161"/>
                    <a:pt x="148" y="163"/>
                  </a:cubicBezTo>
                  <a:cubicBezTo>
                    <a:pt x="147" y="164"/>
                    <a:pt x="146" y="165"/>
                    <a:pt x="145" y="165"/>
                  </a:cubicBezTo>
                  <a:cubicBezTo>
                    <a:pt x="144" y="165"/>
                    <a:pt x="142" y="163"/>
                    <a:pt x="142" y="162"/>
                  </a:cubicBezTo>
                  <a:cubicBezTo>
                    <a:pt x="140" y="160"/>
                    <a:pt x="140" y="157"/>
                    <a:pt x="139" y="154"/>
                  </a:cubicBezTo>
                  <a:cubicBezTo>
                    <a:pt x="138" y="153"/>
                    <a:pt x="138" y="151"/>
                    <a:pt x="137" y="150"/>
                  </a:cubicBezTo>
                  <a:cubicBezTo>
                    <a:pt x="136" y="149"/>
                    <a:pt x="135" y="148"/>
                    <a:pt x="134" y="147"/>
                  </a:cubicBezTo>
                  <a:cubicBezTo>
                    <a:pt x="134" y="146"/>
                    <a:pt x="133" y="145"/>
                    <a:pt x="132" y="144"/>
                  </a:cubicBezTo>
                  <a:cubicBezTo>
                    <a:pt x="129" y="143"/>
                    <a:pt x="126" y="142"/>
                    <a:pt x="123" y="141"/>
                  </a:cubicBezTo>
                  <a:cubicBezTo>
                    <a:pt x="122" y="141"/>
                    <a:pt x="120" y="141"/>
                    <a:pt x="119" y="141"/>
                  </a:cubicBezTo>
                  <a:cubicBezTo>
                    <a:pt x="117" y="140"/>
                    <a:pt x="115" y="140"/>
                    <a:pt x="114" y="139"/>
                  </a:cubicBezTo>
                  <a:cubicBezTo>
                    <a:pt x="113" y="139"/>
                    <a:pt x="112" y="138"/>
                    <a:pt x="111" y="138"/>
                  </a:cubicBezTo>
                  <a:cubicBezTo>
                    <a:pt x="109" y="138"/>
                    <a:pt x="108" y="138"/>
                    <a:pt x="106" y="138"/>
                  </a:cubicBezTo>
                  <a:cubicBezTo>
                    <a:pt x="105" y="138"/>
                    <a:pt x="104" y="138"/>
                    <a:pt x="103" y="137"/>
                  </a:cubicBezTo>
                  <a:cubicBezTo>
                    <a:pt x="102" y="137"/>
                    <a:pt x="102" y="135"/>
                    <a:pt x="101" y="134"/>
                  </a:cubicBezTo>
                  <a:cubicBezTo>
                    <a:pt x="100" y="134"/>
                    <a:pt x="100" y="133"/>
                    <a:pt x="99" y="133"/>
                  </a:cubicBezTo>
                  <a:cubicBezTo>
                    <a:pt x="98" y="133"/>
                    <a:pt x="97" y="134"/>
                    <a:pt x="97" y="134"/>
                  </a:cubicBezTo>
                  <a:cubicBezTo>
                    <a:pt x="98" y="136"/>
                    <a:pt x="100" y="137"/>
                    <a:pt x="100" y="138"/>
                  </a:cubicBezTo>
                  <a:cubicBezTo>
                    <a:pt x="101" y="138"/>
                    <a:pt x="100" y="139"/>
                    <a:pt x="101" y="140"/>
                  </a:cubicBezTo>
                  <a:cubicBezTo>
                    <a:pt x="102" y="140"/>
                    <a:pt x="103" y="140"/>
                    <a:pt x="105" y="140"/>
                  </a:cubicBezTo>
                  <a:cubicBezTo>
                    <a:pt x="106" y="141"/>
                    <a:pt x="107" y="140"/>
                    <a:pt x="108" y="140"/>
                  </a:cubicBezTo>
                  <a:cubicBezTo>
                    <a:pt x="109" y="141"/>
                    <a:pt x="110" y="141"/>
                    <a:pt x="111" y="141"/>
                  </a:cubicBezTo>
                  <a:cubicBezTo>
                    <a:pt x="112" y="142"/>
                    <a:pt x="112" y="142"/>
                    <a:pt x="113" y="143"/>
                  </a:cubicBezTo>
                  <a:cubicBezTo>
                    <a:pt x="113" y="143"/>
                    <a:pt x="113" y="143"/>
                    <a:pt x="113" y="145"/>
                  </a:cubicBezTo>
                  <a:cubicBezTo>
                    <a:pt x="113" y="147"/>
                    <a:pt x="112" y="148"/>
                    <a:pt x="112" y="148"/>
                  </a:cubicBezTo>
                  <a:cubicBezTo>
                    <a:pt x="111" y="149"/>
                    <a:pt x="110" y="150"/>
                    <a:pt x="108" y="151"/>
                  </a:cubicBezTo>
                  <a:cubicBezTo>
                    <a:pt x="106" y="152"/>
                    <a:pt x="104" y="152"/>
                    <a:pt x="101" y="153"/>
                  </a:cubicBezTo>
                  <a:cubicBezTo>
                    <a:pt x="99" y="154"/>
                    <a:pt x="97" y="154"/>
                    <a:pt x="95" y="155"/>
                  </a:cubicBezTo>
                  <a:cubicBezTo>
                    <a:pt x="94" y="155"/>
                    <a:pt x="94" y="157"/>
                    <a:pt x="92" y="157"/>
                  </a:cubicBezTo>
                  <a:cubicBezTo>
                    <a:pt x="91" y="157"/>
                    <a:pt x="90" y="156"/>
                    <a:pt x="89" y="156"/>
                  </a:cubicBezTo>
                  <a:cubicBezTo>
                    <a:pt x="88" y="155"/>
                    <a:pt x="87" y="154"/>
                    <a:pt x="86" y="154"/>
                  </a:cubicBezTo>
                  <a:cubicBezTo>
                    <a:pt x="85" y="152"/>
                    <a:pt x="84" y="150"/>
                    <a:pt x="83" y="148"/>
                  </a:cubicBezTo>
                  <a:cubicBezTo>
                    <a:pt x="82" y="147"/>
                    <a:pt x="83" y="145"/>
                    <a:pt x="82" y="144"/>
                  </a:cubicBezTo>
                  <a:cubicBezTo>
                    <a:pt x="81" y="142"/>
                    <a:pt x="79" y="141"/>
                    <a:pt x="78" y="140"/>
                  </a:cubicBezTo>
                  <a:cubicBezTo>
                    <a:pt x="77" y="138"/>
                    <a:pt x="76" y="137"/>
                    <a:pt x="74" y="136"/>
                  </a:cubicBezTo>
                  <a:cubicBezTo>
                    <a:pt x="74" y="136"/>
                    <a:pt x="75" y="138"/>
                    <a:pt x="74" y="138"/>
                  </a:cubicBezTo>
                  <a:cubicBezTo>
                    <a:pt x="73" y="137"/>
                    <a:pt x="72" y="136"/>
                    <a:pt x="71" y="135"/>
                  </a:cubicBezTo>
                  <a:cubicBezTo>
                    <a:pt x="71" y="134"/>
                    <a:pt x="70" y="133"/>
                    <a:pt x="70" y="133"/>
                  </a:cubicBezTo>
                  <a:cubicBezTo>
                    <a:pt x="70" y="132"/>
                    <a:pt x="68" y="131"/>
                    <a:pt x="69" y="131"/>
                  </a:cubicBezTo>
                  <a:cubicBezTo>
                    <a:pt x="70" y="129"/>
                    <a:pt x="73" y="130"/>
                    <a:pt x="75" y="129"/>
                  </a:cubicBezTo>
                  <a:cubicBezTo>
                    <a:pt x="75" y="128"/>
                    <a:pt x="76" y="127"/>
                    <a:pt x="76" y="126"/>
                  </a:cubicBezTo>
                  <a:cubicBezTo>
                    <a:pt x="76" y="125"/>
                    <a:pt x="75" y="124"/>
                    <a:pt x="74" y="123"/>
                  </a:cubicBezTo>
                  <a:cubicBezTo>
                    <a:pt x="72" y="122"/>
                    <a:pt x="70" y="122"/>
                    <a:pt x="68" y="122"/>
                  </a:cubicBezTo>
                  <a:cubicBezTo>
                    <a:pt x="66" y="122"/>
                    <a:pt x="64" y="123"/>
                    <a:pt x="62" y="122"/>
                  </a:cubicBezTo>
                  <a:cubicBezTo>
                    <a:pt x="62" y="122"/>
                    <a:pt x="62" y="121"/>
                    <a:pt x="62" y="120"/>
                  </a:cubicBezTo>
                  <a:cubicBezTo>
                    <a:pt x="62" y="119"/>
                    <a:pt x="61" y="118"/>
                    <a:pt x="62" y="117"/>
                  </a:cubicBezTo>
                  <a:cubicBezTo>
                    <a:pt x="63" y="116"/>
                    <a:pt x="64" y="115"/>
                    <a:pt x="66" y="114"/>
                  </a:cubicBezTo>
                  <a:cubicBezTo>
                    <a:pt x="68" y="113"/>
                    <a:pt x="70" y="114"/>
                    <a:pt x="72" y="114"/>
                  </a:cubicBezTo>
                  <a:cubicBezTo>
                    <a:pt x="75" y="114"/>
                    <a:pt x="78" y="114"/>
                    <a:pt x="82" y="114"/>
                  </a:cubicBezTo>
                  <a:cubicBezTo>
                    <a:pt x="83" y="114"/>
                    <a:pt x="84" y="115"/>
                    <a:pt x="85" y="114"/>
                  </a:cubicBezTo>
                  <a:cubicBezTo>
                    <a:pt x="85" y="113"/>
                    <a:pt x="84" y="112"/>
                    <a:pt x="83" y="111"/>
                  </a:cubicBezTo>
                  <a:cubicBezTo>
                    <a:pt x="82" y="109"/>
                    <a:pt x="80" y="109"/>
                    <a:pt x="79" y="108"/>
                  </a:cubicBezTo>
                  <a:cubicBezTo>
                    <a:pt x="78" y="107"/>
                    <a:pt x="77" y="106"/>
                    <a:pt x="76" y="106"/>
                  </a:cubicBezTo>
                  <a:cubicBezTo>
                    <a:pt x="73" y="105"/>
                    <a:pt x="71" y="105"/>
                    <a:pt x="68" y="105"/>
                  </a:cubicBezTo>
                  <a:cubicBezTo>
                    <a:pt x="68" y="105"/>
                    <a:pt x="65" y="105"/>
                    <a:pt x="64" y="107"/>
                  </a:cubicBezTo>
                  <a:cubicBezTo>
                    <a:pt x="64" y="108"/>
                    <a:pt x="63" y="108"/>
                    <a:pt x="63" y="110"/>
                  </a:cubicBezTo>
                  <a:cubicBezTo>
                    <a:pt x="63" y="111"/>
                    <a:pt x="62" y="113"/>
                    <a:pt x="62" y="113"/>
                  </a:cubicBezTo>
                  <a:cubicBezTo>
                    <a:pt x="62" y="114"/>
                    <a:pt x="61" y="115"/>
                    <a:pt x="60" y="115"/>
                  </a:cubicBezTo>
                  <a:cubicBezTo>
                    <a:pt x="59" y="115"/>
                    <a:pt x="58" y="115"/>
                    <a:pt x="57" y="115"/>
                  </a:cubicBezTo>
                  <a:cubicBezTo>
                    <a:pt x="56" y="116"/>
                    <a:pt x="57" y="117"/>
                    <a:pt x="56" y="118"/>
                  </a:cubicBezTo>
                  <a:cubicBezTo>
                    <a:pt x="55" y="119"/>
                    <a:pt x="54" y="120"/>
                    <a:pt x="53" y="120"/>
                  </a:cubicBezTo>
                  <a:cubicBezTo>
                    <a:pt x="51" y="119"/>
                    <a:pt x="50" y="118"/>
                    <a:pt x="49" y="117"/>
                  </a:cubicBezTo>
                  <a:cubicBezTo>
                    <a:pt x="48" y="116"/>
                    <a:pt x="47" y="115"/>
                    <a:pt x="46" y="114"/>
                  </a:cubicBezTo>
                  <a:cubicBezTo>
                    <a:pt x="45" y="113"/>
                    <a:pt x="44" y="112"/>
                    <a:pt x="43" y="111"/>
                  </a:cubicBezTo>
                  <a:cubicBezTo>
                    <a:pt x="42" y="110"/>
                    <a:pt x="41" y="109"/>
                    <a:pt x="40" y="108"/>
                  </a:cubicBezTo>
                  <a:cubicBezTo>
                    <a:pt x="39" y="108"/>
                    <a:pt x="38" y="106"/>
                    <a:pt x="38" y="107"/>
                  </a:cubicBezTo>
                  <a:cubicBezTo>
                    <a:pt x="37" y="109"/>
                    <a:pt x="38" y="110"/>
                    <a:pt x="39" y="112"/>
                  </a:cubicBezTo>
                  <a:cubicBezTo>
                    <a:pt x="39" y="112"/>
                    <a:pt x="40" y="113"/>
                    <a:pt x="40" y="113"/>
                  </a:cubicBezTo>
                  <a:cubicBezTo>
                    <a:pt x="41" y="114"/>
                    <a:pt x="43" y="114"/>
                    <a:pt x="44" y="114"/>
                  </a:cubicBezTo>
                  <a:cubicBezTo>
                    <a:pt x="44" y="115"/>
                    <a:pt x="44" y="116"/>
                    <a:pt x="44" y="116"/>
                  </a:cubicBezTo>
                  <a:cubicBezTo>
                    <a:pt x="43" y="117"/>
                    <a:pt x="42" y="118"/>
                    <a:pt x="41" y="119"/>
                  </a:cubicBezTo>
                  <a:cubicBezTo>
                    <a:pt x="41" y="119"/>
                    <a:pt x="40" y="120"/>
                    <a:pt x="40" y="120"/>
                  </a:cubicBezTo>
                  <a:cubicBezTo>
                    <a:pt x="39" y="119"/>
                    <a:pt x="40" y="118"/>
                    <a:pt x="39" y="117"/>
                  </a:cubicBezTo>
                  <a:cubicBezTo>
                    <a:pt x="39" y="115"/>
                    <a:pt x="38" y="114"/>
                    <a:pt x="37" y="113"/>
                  </a:cubicBezTo>
                  <a:cubicBezTo>
                    <a:pt x="36" y="113"/>
                    <a:pt x="35" y="112"/>
                    <a:pt x="34" y="111"/>
                  </a:cubicBezTo>
                  <a:cubicBezTo>
                    <a:pt x="33" y="110"/>
                    <a:pt x="32" y="109"/>
                    <a:pt x="31" y="109"/>
                  </a:cubicBezTo>
                  <a:cubicBezTo>
                    <a:pt x="30" y="108"/>
                    <a:pt x="29" y="109"/>
                    <a:pt x="27" y="109"/>
                  </a:cubicBezTo>
                  <a:cubicBezTo>
                    <a:pt x="26" y="109"/>
                    <a:pt x="25" y="110"/>
                    <a:pt x="24" y="110"/>
                  </a:cubicBezTo>
                  <a:cubicBezTo>
                    <a:pt x="23" y="111"/>
                    <a:pt x="22" y="111"/>
                    <a:pt x="21" y="111"/>
                  </a:cubicBezTo>
                  <a:cubicBezTo>
                    <a:pt x="19" y="112"/>
                    <a:pt x="18" y="113"/>
                    <a:pt x="16" y="115"/>
                  </a:cubicBezTo>
                  <a:cubicBezTo>
                    <a:pt x="15" y="116"/>
                    <a:pt x="15" y="117"/>
                    <a:pt x="14" y="118"/>
                  </a:cubicBezTo>
                  <a:cubicBezTo>
                    <a:pt x="13" y="119"/>
                    <a:pt x="12" y="121"/>
                    <a:pt x="11" y="121"/>
                  </a:cubicBezTo>
                  <a:cubicBezTo>
                    <a:pt x="9" y="122"/>
                    <a:pt x="7" y="121"/>
                    <a:pt x="4" y="121"/>
                  </a:cubicBezTo>
                  <a:cubicBezTo>
                    <a:pt x="3" y="121"/>
                    <a:pt x="2" y="121"/>
                    <a:pt x="1" y="120"/>
                  </a:cubicBezTo>
                  <a:cubicBezTo>
                    <a:pt x="0" y="119"/>
                    <a:pt x="1" y="117"/>
                    <a:pt x="1" y="116"/>
                  </a:cubicBezTo>
                  <a:cubicBezTo>
                    <a:pt x="1" y="115"/>
                    <a:pt x="0" y="113"/>
                    <a:pt x="0" y="112"/>
                  </a:cubicBezTo>
                  <a:cubicBezTo>
                    <a:pt x="0" y="111"/>
                    <a:pt x="0" y="110"/>
                    <a:pt x="1" y="110"/>
                  </a:cubicBezTo>
                  <a:cubicBezTo>
                    <a:pt x="3" y="109"/>
                    <a:pt x="6" y="109"/>
                    <a:pt x="8" y="109"/>
                  </a:cubicBezTo>
                  <a:cubicBezTo>
                    <a:pt x="9" y="109"/>
                    <a:pt x="11" y="109"/>
                    <a:pt x="12" y="108"/>
                  </a:cubicBezTo>
                  <a:cubicBezTo>
                    <a:pt x="14" y="108"/>
                    <a:pt x="15" y="107"/>
                    <a:pt x="15" y="106"/>
                  </a:cubicBezTo>
                  <a:cubicBezTo>
                    <a:pt x="15" y="105"/>
                    <a:pt x="13" y="105"/>
                    <a:pt x="12" y="104"/>
                  </a:cubicBezTo>
                  <a:cubicBezTo>
                    <a:pt x="12" y="102"/>
                    <a:pt x="11" y="101"/>
                    <a:pt x="12" y="100"/>
                  </a:cubicBezTo>
                  <a:cubicBezTo>
                    <a:pt x="12" y="99"/>
                    <a:pt x="13" y="98"/>
                    <a:pt x="14" y="97"/>
                  </a:cubicBezTo>
                  <a:cubicBezTo>
                    <a:pt x="15" y="96"/>
                    <a:pt x="17" y="96"/>
                    <a:pt x="18" y="95"/>
                  </a:cubicBezTo>
                  <a:cubicBezTo>
                    <a:pt x="20" y="94"/>
                    <a:pt x="21" y="93"/>
                    <a:pt x="23" y="92"/>
                  </a:cubicBezTo>
                  <a:cubicBezTo>
                    <a:pt x="24" y="90"/>
                    <a:pt x="26" y="89"/>
                    <a:pt x="27" y="88"/>
                  </a:cubicBezTo>
                  <a:cubicBezTo>
                    <a:pt x="28" y="87"/>
                    <a:pt x="30" y="87"/>
                    <a:pt x="30" y="86"/>
                  </a:cubicBezTo>
                  <a:cubicBezTo>
                    <a:pt x="31" y="85"/>
                    <a:pt x="29" y="84"/>
                    <a:pt x="29" y="83"/>
                  </a:cubicBezTo>
                  <a:cubicBezTo>
                    <a:pt x="29" y="82"/>
                    <a:pt x="30" y="81"/>
                    <a:pt x="31" y="80"/>
                  </a:cubicBezTo>
                  <a:cubicBezTo>
                    <a:pt x="32" y="79"/>
                    <a:pt x="33" y="79"/>
                    <a:pt x="33" y="79"/>
                  </a:cubicBezTo>
                  <a:cubicBezTo>
                    <a:pt x="34" y="80"/>
                    <a:pt x="33" y="81"/>
                    <a:pt x="34" y="82"/>
                  </a:cubicBezTo>
                  <a:cubicBezTo>
                    <a:pt x="34" y="83"/>
                    <a:pt x="35" y="84"/>
                    <a:pt x="35" y="85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9" y="87"/>
                    <a:pt x="40" y="87"/>
                    <a:pt x="42" y="87"/>
                  </a:cubicBezTo>
                  <a:cubicBezTo>
                    <a:pt x="43" y="86"/>
                    <a:pt x="44" y="85"/>
                    <a:pt x="45" y="85"/>
                  </a:cubicBezTo>
                  <a:cubicBezTo>
                    <a:pt x="47" y="85"/>
                    <a:pt x="49" y="86"/>
                    <a:pt x="51" y="85"/>
                  </a:cubicBezTo>
                  <a:cubicBezTo>
                    <a:pt x="52" y="85"/>
                    <a:pt x="52" y="83"/>
                    <a:pt x="53" y="82"/>
                  </a:cubicBezTo>
                  <a:cubicBezTo>
                    <a:pt x="53" y="81"/>
                    <a:pt x="54" y="81"/>
                    <a:pt x="55" y="80"/>
                  </a:cubicBezTo>
                  <a:cubicBezTo>
                    <a:pt x="55" y="79"/>
                    <a:pt x="54" y="77"/>
                    <a:pt x="55" y="76"/>
                  </a:cubicBezTo>
                  <a:cubicBezTo>
                    <a:pt x="57" y="75"/>
                    <a:pt x="60" y="75"/>
                    <a:pt x="62" y="74"/>
                  </a:cubicBezTo>
                  <a:cubicBezTo>
                    <a:pt x="63" y="74"/>
                    <a:pt x="64" y="73"/>
                    <a:pt x="64" y="72"/>
                  </a:cubicBezTo>
                  <a:cubicBezTo>
                    <a:pt x="62" y="71"/>
                    <a:pt x="59" y="72"/>
                    <a:pt x="59" y="72"/>
                  </a:cubicBezTo>
                  <a:cubicBezTo>
                    <a:pt x="57" y="73"/>
                    <a:pt x="56" y="73"/>
                    <a:pt x="54" y="73"/>
                  </a:cubicBezTo>
                  <a:cubicBezTo>
                    <a:pt x="53" y="72"/>
                    <a:pt x="53" y="71"/>
                    <a:pt x="52" y="70"/>
                  </a:cubicBezTo>
                  <a:cubicBezTo>
                    <a:pt x="52" y="69"/>
                    <a:pt x="52" y="67"/>
                    <a:pt x="52" y="66"/>
                  </a:cubicBezTo>
                  <a:cubicBezTo>
                    <a:pt x="53" y="65"/>
                    <a:pt x="53" y="63"/>
                    <a:pt x="54" y="63"/>
                  </a:cubicBezTo>
                  <a:cubicBezTo>
                    <a:pt x="55" y="61"/>
                    <a:pt x="57" y="61"/>
                    <a:pt x="58" y="60"/>
                  </a:cubicBezTo>
                  <a:cubicBezTo>
                    <a:pt x="58" y="59"/>
                    <a:pt x="58" y="58"/>
                    <a:pt x="58" y="58"/>
                  </a:cubicBezTo>
                  <a:cubicBezTo>
                    <a:pt x="58" y="57"/>
                    <a:pt x="57" y="56"/>
                    <a:pt x="56" y="56"/>
                  </a:cubicBezTo>
                  <a:cubicBezTo>
                    <a:pt x="55" y="56"/>
                    <a:pt x="54" y="57"/>
                    <a:pt x="53" y="57"/>
                  </a:cubicBezTo>
                  <a:cubicBezTo>
                    <a:pt x="53" y="57"/>
                    <a:pt x="51" y="59"/>
                    <a:pt x="50" y="61"/>
                  </a:cubicBezTo>
                  <a:cubicBezTo>
                    <a:pt x="48" y="62"/>
                    <a:pt x="45" y="65"/>
                    <a:pt x="45" y="65"/>
                  </a:cubicBezTo>
                  <a:cubicBezTo>
                    <a:pt x="45" y="67"/>
                    <a:pt x="44" y="68"/>
                    <a:pt x="45" y="70"/>
                  </a:cubicBezTo>
                  <a:cubicBezTo>
                    <a:pt x="45" y="71"/>
                    <a:pt x="46" y="73"/>
                    <a:pt x="46" y="74"/>
                  </a:cubicBezTo>
                  <a:cubicBezTo>
                    <a:pt x="46" y="76"/>
                    <a:pt x="44" y="77"/>
                    <a:pt x="43" y="79"/>
                  </a:cubicBezTo>
                  <a:cubicBezTo>
                    <a:pt x="43" y="80"/>
                    <a:pt x="43" y="82"/>
                    <a:pt x="42" y="83"/>
                  </a:cubicBezTo>
                  <a:cubicBezTo>
                    <a:pt x="42" y="84"/>
                    <a:pt x="40" y="83"/>
                    <a:pt x="39" y="83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063"/>
            <p:cNvSpPr>
              <a:spLocks/>
            </p:cNvSpPr>
            <p:nvPr/>
          </p:nvSpPr>
          <p:spPr bwMode="auto">
            <a:xfrm>
              <a:off x="7666038" y="3459163"/>
              <a:ext cx="42862" cy="314325"/>
            </a:xfrm>
            <a:custGeom>
              <a:avLst/>
              <a:gdLst>
                <a:gd name="T0" fmla="*/ 0 w 3"/>
                <a:gd name="T1" fmla="*/ 2147483647 h 18"/>
                <a:gd name="T2" fmla="*/ 0 w 3"/>
                <a:gd name="T3" fmla="*/ 2147483647 h 18"/>
                <a:gd name="T4" fmla="*/ 0 w 3"/>
                <a:gd name="T5" fmla="*/ 2147483647 h 18"/>
                <a:gd name="T6" fmla="*/ 0 w 3"/>
                <a:gd name="T7" fmla="*/ 2147483647 h 18"/>
                <a:gd name="T8" fmla="*/ 2147483647 w 3"/>
                <a:gd name="T9" fmla="*/ 2147483647 h 18"/>
                <a:gd name="T10" fmla="*/ 2147483647 w 3"/>
                <a:gd name="T11" fmla="*/ 2147483647 h 18"/>
                <a:gd name="T12" fmla="*/ 2147483647 w 3"/>
                <a:gd name="T13" fmla="*/ 2147483647 h 18"/>
                <a:gd name="T14" fmla="*/ 2147483647 w 3"/>
                <a:gd name="T15" fmla="*/ 2147483647 h 18"/>
                <a:gd name="T16" fmla="*/ 2147483647 w 3"/>
                <a:gd name="T17" fmla="*/ 2147483647 h 18"/>
                <a:gd name="T18" fmla="*/ 2147483647 w 3"/>
                <a:gd name="T19" fmla="*/ 2147483647 h 18"/>
                <a:gd name="T20" fmla="*/ 2147483647 w 3"/>
                <a:gd name="T21" fmla="*/ 2147483647 h 18"/>
                <a:gd name="T22" fmla="*/ 2147483647 w 3"/>
                <a:gd name="T23" fmla="*/ 2147483647 h 18"/>
                <a:gd name="T24" fmla="*/ 0 w 3"/>
                <a:gd name="T25" fmla="*/ 2147483647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8"/>
                <a:gd name="T41" fmla="*/ 3 w 3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8">
                  <a:moveTo>
                    <a:pt x="0" y="16"/>
                  </a:moveTo>
                  <a:cubicBezTo>
                    <a:pt x="0" y="15"/>
                    <a:pt x="0" y="13"/>
                    <a:pt x="0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3" y="6"/>
                    <a:pt x="3" y="6"/>
                  </a:cubicBezTo>
                  <a:cubicBezTo>
                    <a:pt x="3" y="7"/>
                    <a:pt x="2" y="8"/>
                    <a:pt x="3" y="9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2"/>
                    <a:pt x="3" y="13"/>
                    <a:pt x="3" y="14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2" y="17"/>
                    <a:pt x="2" y="18"/>
                    <a:pt x="1" y="18"/>
                  </a:cubicBezTo>
                  <a:cubicBezTo>
                    <a:pt x="0" y="18"/>
                    <a:pt x="0" y="17"/>
                    <a:pt x="0" y="16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64"/>
            <p:cNvSpPr>
              <a:spLocks/>
            </p:cNvSpPr>
            <p:nvPr/>
          </p:nvSpPr>
          <p:spPr bwMode="auto">
            <a:xfrm>
              <a:off x="7386638" y="3773488"/>
              <a:ext cx="349250" cy="419100"/>
            </a:xfrm>
            <a:custGeom>
              <a:avLst/>
              <a:gdLst>
                <a:gd name="T0" fmla="*/ 2147483647 w 25"/>
                <a:gd name="T1" fmla="*/ 2147483647 h 24"/>
                <a:gd name="T2" fmla="*/ 2147483647 w 25"/>
                <a:gd name="T3" fmla="*/ 2147483647 h 24"/>
                <a:gd name="T4" fmla="*/ 2147483647 w 25"/>
                <a:gd name="T5" fmla="*/ 2147483647 h 24"/>
                <a:gd name="T6" fmla="*/ 2147483647 w 25"/>
                <a:gd name="T7" fmla="*/ 2147483647 h 24"/>
                <a:gd name="T8" fmla="*/ 2147483647 w 25"/>
                <a:gd name="T9" fmla="*/ 2147483647 h 24"/>
                <a:gd name="T10" fmla="*/ 2147483647 w 25"/>
                <a:gd name="T11" fmla="*/ 2147483647 h 24"/>
                <a:gd name="T12" fmla="*/ 2147483647 w 25"/>
                <a:gd name="T13" fmla="*/ 2147483647 h 24"/>
                <a:gd name="T14" fmla="*/ 2147483647 w 25"/>
                <a:gd name="T15" fmla="*/ 2147483647 h 24"/>
                <a:gd name="T16" fmla="*/ 2147483647 w 25"/>
                <a:gd name="T17" fmla="*/ 2147483647 h 24"/>
                <a:gd name="T18" fmla="*/ 2147483647 w 25"/>
                <a:gd name="T19" fmla="*/ 2147483647 h 24"/>
                <a:gd name="T20" fmla="*/ 2147483647 w 25"/>
                <a:gd name="T21" fmla="*/ 2147483647 h 24"/>
                <a:gd name="T22" fmla="*/ 2147483647 w 25"/>
                <a:gd name="T23" fmla="*/ 2147483647 h 24"/>
                <a:gd name="T24" fmla="*/ 2147483647 w 25"/>
                <a:gd name="T25" fmla="*/ 2147483647 h 24"/>
                <a:gd name="T26" fmla="*/ 2147483647 w 25"/>
                <a:gd name="T27" fmla="*/ 2147483647 h 24"/>
                <a:gd name="T28" fmla="*/ 2147483647 w 25"/>
                <a:gd name="T29" fmla="*/ 2147483647 h 24"/>
                <a:gd name="T30" fmla="*/ 2147483647 w 25"/>
                <a:gd name="T31" fmla="*/ 2147483647 h 24"/>
                <a:gd name="T32" fmla="*/ 2147483647 w 25"/>
                <a:gd name="T33" fmla="*/ 2147483647 h 24"/>
                <a:gd name="T34" fmla="*/ 2147483647 w 25"/>
                <a:gd name="T35" fmla="*/ 2147483647 h 24"/>
                <a:gd name="T36" fmla="*/ 0 w 25"/>
                <a:gd name="T37" fmla="*/ 2147483647 h 24"/>
                <a:gd name="T38" fmla="*/ 2147483647 w 25"/>
                <a:gd name="T39" fmla="*/ 2147483647 h 24"/>
                <a:gd name="T40" fmla="*/ 2147483647 w 25"/>
                <a:gd name="T41" fmla="*/ 2147483647 h 24"/>
                <a:gd name="T42" fmla="*/ 2147483647 w 25"/>
                <a:gd name="T43" fmla="*/ 2147483647 h 24"/>
                <a:gd name="T44" fmla="*/ 2147483647 w 25"/>
                <a:gd name="T45" fmla="*/ 2147483647 h 24"/>
                <a:gd name="T46" fmla="*/ 2147483647 w 25"/>
                <a:gd name="T47" fmla="*/ 2147483647 h 24"/>
                <a:gd name="T48" fmla="*/ 2147483647 w 25"/>
                <a:gd name="T49" fmla="*/ 2147483647 h 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"/>
                <a:gd name="T76" fmla="*/ 0 h 24"/>
                <a:gd name="T77" fmla="*/ 25 w 25"/>
                <a:gd name="T78" fmla="*/ 24 h 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" h="24">
                  <a:moveTo>
                    <a:pt x="18" y="6"/>
                  </a:moveTo>
                  <a:cubicBezTo>
                    <a:pt x="18" y="5"/>
                    <a:pt x="18" y="5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20" y="0"/>
                    <a:pt x="22" y="2"/>
                    <a:pt x="22" y="2"/>
                  </a:cubicBezTo>
                  <a:cubicBezTo>
                    <a:pt x="23" y="2"/>
                    <a:pt x="24" y="2"/>
                    <a:pt x="25" y="3"/>
                  </a:cubicBezTo>
                  <a:cubicBezTo>
                    <a:pt x="25" y="3"/>
                    <a:pt x="25" y="4"/>
                    <a:pt x="24" y="4"/>
                  </a:cubicBezTo>
                  <a:cubicBezTo>
                    <a:pt x="24" y="5"/>
                    <a:pt x="23" y="5"/>
                    <a:pt x="22" y="6"/>
                  </a:cubicBezTo>
                  <a:cubicBezTo>
                    <a:pt x="21" y="6"/>
                    <a:pt x="21" y="7"/>
                    <a:pt x="20" y="8"/>
                  </a:cubicBezTo>
                  <a:cubicBezTo>
                    <a:pt x="20" y="8"/>
                    <a:pt x="20" y="9"/>
                    <a:pt x="20" y="10"/>
                  </a:cubicBezTo>
                  <a:cubicBezTo>
                    <a:pt x="20" y="11"/>
                    <a:pt x="20" y="13"/>
                    <a:pt x="20" y="14"/>
                  </a:cubicBezTo>
                  <a:cubicBezTo>
                    <a:pt x="20" y="15"/>
                    <a:pt x="20" y="16"/>
                    <a:pt x="20" y="17"/>
                  </a:cubicBezTo>
                  <a:cubicBezTo>
                    <a:pt x="19" y="18"/>
                    <a:pt x="19" y="18"/>
                    <a:pt x="18" y="18"/>
                  </a:cubicBezTo>
                  <a:cubicBezTo>
                    <a:pt x="18" y="18"/>
                    <a:pt x="18" y="18"/>
                    <a:pt x="16" y="19"/>
                  </a:cubicBezTo>
                  <a:cubicBezTo>
                    <a:pt x="14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7" y="20"/>
                    <a:pt x="8" y="21"/>
                    <a:pt x="7" y="22"/>
                  </a:cubicBezTo>
                  <a:cubicBezTo>
                    <a:pt x="6" y="22"/>
                    <a:pt x="5" y="22"/>
                    <a:pt x="4" y="23"/>
                  </a:cubicBezTo>
                  <a:cubicBezTo>
                    <a:pt x="3" y="23"/>
                    <a:pt x="2" y="24"/>
                    <a:pt x="1" y="24"/>
                  </a:cubicBezTo>
                  <a:cubicBezTo>
                    <a:pt x="0" y="23"/>
                    <a:pt x="0" y="22"/>
                    <a:pt x="0" y="21"/>
                  </a:cubicBezTo>
                  <a:cubicBezTo>
                    <a:pt x="1" y="20"/>
                    <a:pt x="2" y="19"/>
                    <a:pt x="4" y="18"/>
                  </a:cubicBezTo>
                  <a:cubicBezTo>
                    <a:pt x="5" y="18"/>
                    <a:pt x="6" y="17"/>
                    <a:pt x="8" y="16"/>
                  </a:cubicBezTo>
                  <a:cubicBezTo>
                    <a:pt x="9" y="16"/>
                    <a:pt x="11" y="16"/>
                    <a:pt x="12" y="16"/>
                  </a:cubicBezTo>
                  <a:cubicBezTo>
                    <a:pt x="14" y="15"/>
                    <a:pt x="15" y="14"/>
                    <a:pt x="16" y="13"/>
                  </a:cubicBezTo>
                  <a:cubicBezTo>
                    <a:pt x="17" y="12"/>
                    <a:pt x="17" y="10"/>
                    <a:pt x="17" y="9"/>
                  </a:cubicBezTo>
                  <a:cubicBezTo>
                    <a:pt x="17" y="8"/>
                    <a:pt x="17" y="7"/>
                    <a:pt x="18" y="6"/>
                  </a:cubicBezTo>
                </a:path>
              </a:pathLst>
            </a:cu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1065"/>
            <p:cNvSpPr>
              <a:spLocks noChangeArrowheads="1"/>
            </p:cNvSpPr>
            <p:nvPr/>
          </p:nvSpPr>
          <p:spPr bwMode="auto">
            <a:xfrm>
              <a:off x="1446213" y="3021013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1066"/>
            <p:cNvSpPr>
              <a:spLocks noChangeArrowheads="1"/>
            </p:cNvSpPr>
            <p:nvPr/>
          </p:nvSpPr>
          <p:spPr bwMode="auto">
            <a:xfrm>
              <a:off x="1641475" y="3703638"/>
              <a:ext cx="112713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Oval 1067"/>
            <p:cNvSpPr>
              <a:spLocks noChangeArrowheads="1"/>
            </p:cNvSpPr>
            <p:nvPr/>
          </p:nvSpPr>
          <p:spPr bwMode="auto">
            <a:xfrm>
              <a:off x="1824038" y="4052888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1068"/>
            <p:cNvSpPr>
              <a:spLocks noChangeArrowheads="1"/>
            </p:cNvSpPr>
            <p:nvPr/>
          </p:nvSpPr>
          <p:spPr bwMode="auto">
            <a:xfrm>
              <a:off x="2257425" y="3703638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1069"/>
            <p:cNvSpPr>
              <a:spLocks noChangeArrowheads="1"/>
            </p:cNvSpPr>
            <p:nvPr/>
          </p:nvSpPr>
          <p:spPr bwMode="auto">
            <a:xfrm>
              <a:off x="3081338" y="5118100"/>
              <a:ext cx="112712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Oval 1070"/>
            <p:cNvSpPr>
              <a:spLocks noChangeArrowheads="1"/>
            </p:cNvSpPr>
            <p:nvPr/>
          </p:nvSpPr>
          <p:spPr bwMode="auto">
            <a:xfrm>
              <a:off x="4703763" y="5449888"/>
              <a:ext cx="111125" cy="122237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Oval 1071"/>
            <p:cNvSpPr>
              <a:spLocks noChangeArrowheads="1"/>
            </p:cNvSpPr>
            <p:nvPr/>
          </p:nvSpPr>
          <p:spPr bwMode="auto">
            <a:xfrm>
              <a:off x="4716463" y="5327650"/>
              <a:ext cx="112712" cy="122238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1072"/>
            <p:cNvSpPr>
              <a:spLocks noChangeArrowheads="1"/>
            </p:cNvSpPr>
            <p:nvPr/>
          </p:nvSpPr>
          <p:spPr bwMode="auto">
            <a:xfrm>
              <a:off x="4843463" y="5414963"/>
              <a:ext cx="111125" cy="122237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Oval 1073"/>
            <p:cNvSpPr>
              <a:spLocks noChangeArrowheads="1"/>
            </p:cNvSpPr>
            <p:nvPr/>
          </p:nvSpPr>
          <p:spPr bwMode="auto">
            <a:xfrm>
              <a:off x="4997450" y="5432425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Oval 1074"/>
            <p:cNvSpPr>
              <a:spLocks noChangeArrowheads="1"/>
            </p:cNvSpPr>
            <p:nvPr/>
          </p:nvSpPr>
          <p:spPr bwMode="auto">
            <a:xfrm>
              <a:off x="4786313" y="5118100"/>
              <a:ext cx="112712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1075"/>
            <p:cNvSpPr>
              <a:spLocks noChangeArrowheads="1"/>
            </p:cNvSpPr>
            <p:nvPr/>
          </p:nvSpPr>
          <p:spPr bwMode="auto">
            <a:xfrm>
              <a:off x="4143375" y="4279900"/>
              <a:ext cx="112713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1076"/>
            <p:cNvSpPr>
              <a:spLocks noChangeArrowheads="1"/>
            </p:cNvSpPr>
            <p:nvPr/>
          </p:nvSpPr>
          <p:spPr bwMode="auto">
            <a:xfrm>
              <a:off x="4227513" y="4244975"/>
              <a:ext cx="112712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1077"/>
            <p:cNvSpPr>
              <a:spLocks noChangeArrowheads="1"/>
            </p:cNvSpPr>
            <p:nvPr/>
          </p:nvSpPr>
          <p:spPr bwMode="auto">
            <a:xfrm>
              <a:off x="6743700" y="4210050"/>
              <a:ext cx="112713" cy="122238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Oval 1078"/>
            <p:cNvSpPr>
              <a:spLocks noChangeArrowheads="1"/>
            </p:cNvSpPr>
            <p:nvPr/>
          </p:nvSpPr>
          <p:spPr bwMode="auto">
            <a:xfrm>
              <a:off x="6926263" y="3197225"/>
              <a:ext cx="250825" cy="2444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Oval 1079"/>
            <p:cNvSpPr>
              <a:spLocks noChangeArrowheads="1"/>
            </p:cNvSpPr>
            <p:nvPr/>
          </p:nvSpPr>
          <p:spPr bwMode="auto">
            <a:xfrm>
              <a:off x="4800600" y="4891088"/>
              <a:ext cx="252413" cy="261937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Oval 1080"/>
            <p:cNvSpPr>
              <a:spLocks noChangeArrowheads="1"/>
            </p:cNvSpPr>
            <p:nvPr/>
          </p:nvSpPr>
          <p:spPr bwMode="auto">
            <a:xfrm>
              <a:off x="4843463" y="5100638"/>
              <a:ext cx="265112" cy="2444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Oval 1081"/>
            <p:cNvSpPr>
              <a:spLocks noChangeArrowheads="1"/>
            </p:cNvSpPr>
            <p:nvPr/>
          </p:nvSpPr>
          <p:spPr bwMode="auto">
            <a:xfrm>
              <a:off x="7569200" y="5432425"/>
              <a:ext cx="125413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1082"/>
            <p:cNvSpPr>
              <a:spLocks noChangeArrowheads="1"/>
            </p:cNvSpPr>
            <p:nvPr/>
          </p:nvSpPr>
          <p:spPr bwMode="auto">
            <a:xfrm>
              <a:off x="7554913" y="5694363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Oval 1083"/>
            <p:cNvSpPr>
              <a:spLocks noChangeArrowheads="1"/>
            </p:cNvSpPr>
            <p:nvPr/>
          </p:nvSpPr>
          <p:spPr bwMode="auto">
            <a:xfrm>
              <a:off x="7778750" y="2968625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Oval 1084"/>
            <p:cNvSpPr>
              <a:spLocks noChangeArrowheads="1"/>
            </p:cNvSpPr>
            <p:nvPr/>
          </p:nvSpPr>
          <p:spPr bwMode="auto">
            <a:xfrm>
              <a:off x="5905500" y="3144838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Oval 1085"/>
            <p:cNvSpPr>
              <a:spLocks noChangeArrowheads="1"/>
            </p:cNvSpPr>
            <p:nvPr/>
          </p:nvSpPr>
          <p:spPr bwMode="auto">
            <a:xfrm>
              <a:off x="4843463" y="2584450"/>
              <a:ext cx="111125" cy="104775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1086"/>
            <p:cNvSpPr>
              <a:spLocks noChangeArrowheads="1"/>
            </p:cNvSpPr>
            <p:nvPr/>
          </p:nvSpPr>
          <p:spPr bwMode="auto">
            <a:xfrm>
              <a:off x="6646863" y="3598863"/>
              <a:ext cx="111125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Oval 1087"/>
            <p:cNvSpPr>
              <a:spLocks noChangeArrowheads="1"/>
            </p:cNvSpPr>
            <p:nvPr/>
          </p:nvSpPr>
          <p:spPr bwMode="auto">
            <a:xfrm>
              <a:off x="6716713" y="3389313"/>
              <a:ext cx="111125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Oval 1088"/>
            <p:cNvSpPr>
              <a:spLocks noChangeArrowheads="1"/>
            </p:cNvSpPr>
            <p:nvPr/>
          </p:nvSpPr>
          <p:spPr bwMode="auto">
            <a:xfrm>
              <a:off x="4564063" y="3511550"/>
              <a:ext cx="111125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Oval 1089"/>
            <p:cNvSpPr>
              <a:spLocks noChangeArrowheads="1"/>
            </p:cNvSpPr>
            <p:nvPr/>
          </p:nvSpPr>
          <p:spPr bwMode="auto">
            <a:xfrm>
              <a:off x="5164138" y="4105275"/>
              <a:ext cx="112712" cy="122238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Oval 1090"/>
            <p:cNvSpPr>
              <a:spLocks noChangeArrowheads="1"/>
            </p:cNvSpPr>
            <p:nvPr/>
          </p:nvSpPr>
          <p:spPr bwMode="auto">
            <a:xfrm>
              <a:off x="6059488" y="3616325"/>
              <a:ext cx="236537" cy="2444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Oval 1091"/>
            <p:cNvSpPr>
              <a:spLocks noChangeArrowheads="1"/>
            </p:cNvSpPr>
            <p:nvPr/>
          </p:nvSpPr>
          <p:spPr bwMode="auto">
            <a:xfrm>
              <a:off x="4619625" y="3494088"/>
              <a:ext cx="250825" cy="2444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1092"/>
            <p:cNvSpPr>
              <a:spLocks noChangeArrowheads="1"/>
            </p:cNvSpPr>
            <p:nvPr/>
          </p:nvSpPr>
          <p:spPr bwMode="auto">
            <a:xfrm>
              <a:off x="5108575" y="4244975"/>
              <a:ext cx="111125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Oval 1093"/>
            <p:cNvSpPr>
              <a:spLocks noChangeArrowheads="1"/>
            </p:cNvSpPr>
            <p:nvPr/>
          </p:nvSpPr>
          <p:spPr bwMode="auto">
            <a:xfrm>
              <a:off x="4352925" y="4227513"/>
              <a:ext cx="112713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Oval 1094"/>
            <p:cNvSpPr>
              <a:spLocks noChangeArrowheads="1"/>
            </p:cNvSpPr>
            <p:nvPr/>
          </p:nvSpPr>
          <p:spPr bwMode="auto">
            <a:xfrm>
              <a:off x="4143375" y="4192588"/>
              <a:ext cx="127000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1095"/>
            <p:cNvSpPr>
              <a:spLocks noChangeArrowheads="1"/>
            </p:cNvSpPr>
            <p:nvPr/>
          </p:nvSpPr>
          <p:spPr bwMode="auto">
            <a:xfrm>
              <a:off x="2551113" y="5275263"/>
              <a:ext cx="111125" cy="1047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Oval 1096"/>
            <p:cNvSpPr>
              <a:spLocks noChangeArrowheads="1"/>
            </p:cNvSpPr>
            <p:nvPr/>
          </p:nvSpPr>
          <p:spPr bwMode="auto">
            <a:xfrm>
              <a:off x="1906588" y="4105275"/>
              <a:ext cx="112712" cy="122238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Oval 1097"/>
            <p:cNvSpPr>
              <a:spLocks noChangeArrowheads="1"/>
            </p:cNvSpPr>
            <p:nvPr/>
          </p:nvSpPr>
          <p:spPr bwMode="auto">
            <a:xfrm>
              <a:off x="2787650" y="3703638"/>
              <a:ext cx="112713" cy="122237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Oval 1098"/>
            <p:cNvSpPr>
              <a:spLocks noChangeArrowheads="1"/>
            </p:cNvSpPr>
            <p:nvPr/>
          </p:nvSpPr>
          <p:spPr bwMode="auto">
            <a:xfrm>
              <a:off x="2117725" y="2357438"/>
              <a:ext cx="111125" cy="122237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Oval 1099"/>
            <p:cNvSpPr>
              <a:spLocks noChangeArrowheads="1"/>
            </p:cNvSpPr>
            <p:nvPr/>
          </p:nvSpPr>
          <p:spPr bwMode="auto">
            <a:xfrm>
              <a:off x="1585913" y="3930650"/>
              <a:ext cx="111125" cy="122238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Oval 1100"/>
            <p:cNvSpPr>
              <a:spLocks noChangeArrowheads="1"/>
            </p:cNvSpPr>
            <p:nvPr/>
          </p:nvSpPr>
          <p:spPr bwMode="auto">
            <a:xfrm>
              <a:off x="1697038" y="4070350"/>
              <a:ext cx="127000" cy="104775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Oval 1101"/>
            <p:cNvSpPr>
              <a:spLocks noChangeArrowheads="1"/>
            </p:cNvSpPr>
            <p:nvPr/>
          </p:nvSpPr>
          <p:spPr bwMode="auto">
            <a:xfrm>
              <a:off x="2676525" y="4786313"/>
              <a:ext cx="111125" cy="104775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Oval 1102"/>
            <p:cNvSpPr>
              <a:spLocks noChangeArrowheads="1"/>
            </p:cNvSpPr>
            <p:nvPr/>
          </p:nvSpPr>
          <p:spPr bwMode="auto">
            <a:xfrm>
              <a:off x="4564063" y="5327650"/>
              <a:ext cx="111125" cy="104775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1103"/>
            <p:cNvSpPr>
              <a:spLocks noChangeArrowheads="1"/>
            </p:cNvSpPr>
            <p:nvPr/>
          </p:nvSpPr>
          <p:spPr bwMode="auto">
            <a:xfrm>
              <a:off x="2703513" y="5956300"/>
              <a:ext cx="112712" cy="122238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1104"/>
            <p:cNvSpPr>
              <a:spLocks noChangeArrowheads="1"/>
            </p:cNvSpPr>
            <p:nvPr/>
          </p:nvSpPr>
          <p:spPr bwMode="auto">
            <a:xfrm>
              <a:off x="6618288" y="4244975"/>
              <a:ext cx="111125" cy="104775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Oval 1105"/>
            <p:cNvSpPr>
              <a:spLocks noChangeArrowheads="1"/>
            </p:cNvSpPr>
            <p:nvPr/>
          </p:nvSpPr>
          <p:spPr bwMode="auto">
            <a:xfrm>
              <a:off x="6729413" y="4297363"/>
              <a:ext cx="112712" cy="104775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Oval 1106"/>
            <p:cNvSpPr>
              <a:spLocks noChangeArrowheads="1"/>
            </p:cNvSpPr>
            <p:nvPr/>
          </p:nvSpPr>
          <p:spPr bwMode="auto">
            <a:xfrm>
              <a:off x="2746375" y="5414963"/>
              <a:ext cx="111125" cy="104775"/>
            </a:xfrm>
            <a:prstGeom prst="ellipse">
              <a:avLst/>
            </a:prstGeom>
            <a:solidFill>
              <a:srgbClr val="C45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Oval 1107"/>
            <p:cNvSpPr>
              <a:spLocks noChangeArrowheads="1"/>
            </p:cNvSpPr>
            <p:nvPr/>
          </p:nvSpPr>
          <p:spPr bwMode="auto">
            <a:xfrm>
              <a:off x="2746375" y="5607050"/>
              <a:ext cx="111125" cy="104775"/>
            </a:xfrm>
            <a:prstGeom prst="ellipse">
              <a:avLst/>
            </a:prstGeom>
            <a:solidFill>
              <a:srgbClr val="C45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Oval 1108"/>
            <p:cNvSpPr>
              <a:spLocks noChangeArrowheads="1"/>
            </p:cNvSpPr>
            <p:nvPr/>
          </p:nvSpPr>
          <p:spPr bwMode="auto">
            <a:xfrm>
              <a:off x="6478588" y="4035425"/>
              <a:ext cx="111125" cy="104775"/>
            </a:xfrm>
            <a:prstGeom prst="ellipse">
              <a:avLst/>
            </a:prstGeom>
            <a:solidFill>
              <a:srgbClr val="C45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Oval 1109"/>
            <p:cNvSpPr>
              <a:spLocks noChangeArrowheads="1"/>
            </p:cNvSpPr>
            <p:nvPr/>
          </p:nvSpPr>
          <p:spPr bwMode="auto">
            <a:xfrm>
              <a:off x="395288" y="5613400"/>
              <a:ext cx="365125" cy="336550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Oval 1110"/>
            <p:cNvSpPr>
              <a:spLocks noChangeArrowheads="1"/>
            </p:cNvSpPr>
            <p:nvPr/>
          </p:nvSpPr>
          <p:spPr bwMode="auto">
            <a:xfrm>
              <a:off x="395288" y="6092825"/>
              <a:ext cx="360362" cy="360363"/>
            </a:xfrm>
            <a:prstGeom prst="ellipse">
              <a:avLst/>
            </a:pr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Oval 1111"/>
            <p:cNvSpPr>
              <a:spLocks noChangeArrowheads="1"/>
            </p:cNvSpPr>
            <p:nvPr/>
          </p:nvSpPr>
          <p:spPr bwMode="auto">
            <a:xfrm>
              <a:off x="395288" y="5157788"/>
              <a:ext cx="365125" cy="336550"/>
            </a:xfrm>
            <a:prstGeom prst="ellipse">
              <a:avLst/>
            </a:prstGeom>
            <a:solidFill>
              <a:srgbClr val="F47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1112"/>
            <p:cNvSpPr>
              <a:spLocks noChangeArrowheads="1"/>
            </p:cNvSpPr>
            <p:nvPr/>
          </p:nvSpPr>
          <p:spPr bwMode="auto">
            <a:xfrm>
              <a:off x="395288" y="4652963"/>
              <a:ext cx="360362" cy="360362"/>
            </a:xfrm>
            <a:prstGeom prst="ellipse">
              <a:avLst/>
            </a:prstGeom>
            <a:solidFill>
              <a:srgbClr val="C45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 Box 1113"/>
            <p:cNvSpPr txBox="1">
              <a:spLocks noChangeArrowheads="1"/>
            </p:cNvSpPr>
            <p:nvPr/>
          </p:nvSpPr>
          <p:spPr bwMode="auto">
            <a:xfrm>
              <a:off x="827088" y="4652963"/>
              <a:ext cx="1303337" cy="35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 dirty="0"/>
                <a:t>Cenozoic</a:t>
              </a:r>
            </a:p>
          </p:txBody>
        </p:sp>
        <p:sp>
          <p:nvSpPr>
            <p:cNvPr id="95" name="Text Box 1114"/>
            <p:cNvSpPr txBox="1">
              <a:spLocks noChangeArrowheads="1"/>
            </p:cNvSpPr>
            <p:nvPr/>
          </p:nvSpPr>
          <p:spPr bwMode="auto">
            <a:xfrm>
              <a:off x="827088" y="5084763"/>
              <a:ext cx="1346200" cy="35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 dirty="0"/>
                <a:t>Mesozoic</a:t>
              </a:r>
            </a:p>
          </p:txBody>
        </p:sp>
        <p:sp>
          <p:nvSpPr>
            <p:cNvPr id="96" name="Text Box 1115"/>
            <p:cNvSpPr txBox="1">
              <a:spLocks noChangeArrowheads="1"/>
            </p:cNvSpPr>
            <p:nvPr/>
          </p:nvSpPr>
          <p:spPr bwMode="auto">
            <a:xfrm>
              <a:off x="827088" y="5583238"/>
              <a:ext cx="1666875" cy="35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 dirty="0"/>
                <a:t>Paleozoic</a:t>
              </a:r>
            </a:p>
          </p:txBody>
        </p:sp>
        <p:sp>
          <p:nvSpPr>
            <p:cNvPr id="97" name="Text Box 1116"/>
            <p:cNvSpPr txBox="1">
              <a:spLocks noChangeArrowheads="1"/>
            </p:cNvSpPr>
            <p:nvPr/>
          </p:nvSpPr>
          <p:spPr bwMode="auto">
            <a:xfrm>
              <a:off x="827088" y="6086475"/>
              <a:ext cx="1632743" cy="35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 dirty="0"/>
                <a:t>Proterozoic</a:t>
              </a:r>
            </a:p>
          </p:txBody>
        </p:sp>
        <p:sp>
          <p:nvSpPr>
            <p:cNvPr id="98" name="Text Box 1118"/>
            <p:cNvSpPr txBox="1">
              <a:spLocks noChangeArrowheads="1"/>
            </p:cNvSpPr>
            <p:nvPr/>
          </p:nvSpPr>
          <p:spPr bwMode="auto">
            <a:xfrm>
              <a:off x="5076825" y="4797425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 u="sng">
                  <a:solidFill>
                    <a:srgbClr val="009900"/>
                  </a:solidFill>
                </a:rPr>
                <a:t>CACB</a:t>
              </a:r>
            </a:p>
          </p:txBody>
        </p:sp>
        <p:sp>
          <p:nvSpPr>
            <p:cNvPr id="99" name="Text Box 1119"/>
            <p:cNvSpPr txBox="1">
              <a:spLocks noChangeArrowheads="1"/>
            </p:cNvSpPr>
            <p:nvPr/>
          </p:nvSpPr>
          <p:spPr bwMode="auto">
            <a:xfrm>
              <a:off x="3851275" y="3141663"/>
              <a:ext cx="1971675" cy="38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 u="sng" dirty="0" err="1">
                  <a:solidFill>
                    <a:srgbClr val="3366CC"/>
                  </a:solidFill>
                </a:rPr>
                <a:t>Kupferschiefer</a:t>
              </a:r>
              <a:endParaRPr lang="en-US" sz="1800" b="1" u="sng" dirty="0">
                <a:solidFill>
                  <a:srgbClr val="3366CC"/>
                </a:solidFill>
              </a:endParaRPr>
            </a:p>
          </p:txBody>
        </p:sp>
        <p:sp>
          <p:nvSpPr>
            <p:cNvPr id="100" name="Text Box 1120"/>
            <p:cNvSpPr txBox="1">
              <a:spLocks noChangeArrowheads="1"/>
            </p:cNvSpPr>
            <p:nvPr/>
          </p:nvSpPr>
          <p:spPr bwMode="auto">
            <a:xfrm>
              <a:off x="6516688" y="2846388"/>
              <a:ext cx="10795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009900"/>
                  </a:solidFill>
                </a:rPr>
                <a:t>Udokan</a:t>
              </a:r>
            </a:p>
          </p:txBody>
        </p:sp>
        <p:sp>
          <p:nvSpPr>
            <p:cNvPr id="101" name="Text Box 1121"/>
            <p:cNvSpPr txBox="1">
              <a:spLocks noChangeArrowheads="1"/>
            </p:cNvSpPr>
            <p:nvPr/>
          </p:nvSpPr>
          <p:spPr bwMode="auto">
            <a:xfrm>
              <a:off x="6245225" y="3644900"/>
              <a:ext cx="1891506" cy="38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 u="sng" dirty="0" err="1">
                  <a:solidFill>
                    <a:srgbClr val="3366CC"/>
                  </a:solidFill>
                </a:rPr>
                <a:t>Dzhezkazgan</a:t>
              </a:r>
              <a:endParaRPr lang="en-US" sz="1800" b="1" u="sng" dirty="0">
                <a:solidFill>
                  <a:srgbClr val="3366CC"/>
                </a:solidFill>
              </a:endParaRPr>
            </a:p>
          </p:txBody>
        </p:sp>
        <p:sp>
          <p:nvSpPr>
            <p:cNvPr id="102" name="Text Box 1122"/>
            <p:cNvSpPr txBox="1">
              <a:spLocks noChangeArrowheads="1"/>
            </p:cNvSpPr>
            <p:nvPr/>
          </p:nvSpPr>
          <p:spPr bwMode="auto">
            <a:xfrm>
              <a:off x="395288" y="3716338"/>
              <a:ext cx="14398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FF6600"/>
                  </a:solidFill>
                </a:rPr>
                <a:t>Lisbon Valley</a:t>
              </a:r>
            </a:p>
          </p:txBody>
        </p:sp>
        <p:sp>
          <p:nvSpPr>
            <p:cNvPr id="103" name="Rectangle 1123"/>
            <p:cNvSpPr>
              <a:spLocks noChangeArrowheads="1"/>
            </p:cNvSpPr>
            <p:nvPr/>
          </p:nvSpPr>
          <p:spPr bwMode="auto">
            <a:xfrm>
              <a:off x="7164388" y="6381750"/>
              <a:ext cx="194468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/>
                <a:t>(Hitzman et al., 2005)</a:t>
              </a:r>
            </a:p>
          </p:txBody>
        </p:sp>
        <p:sp>
          <p:nvSpPr>
            <p:cNvPr id="104" name="Text Box 1124"/>
            <p:cNvSpPr txBox="1">
              <a:spLocks noChangeArrowheads="1"/>
            </p:cNvSpPr>
            <p:nvPr/>
          </p:nvSpPr>
          <p:spPr bwMode="auto">
            <a:xfrm>
              <a:off x="1692275" y="3384550"/>
              <a:ext cx="1439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009900"/>
                  </a:solidFill>
                </a:rPr>
                <a:t>White Pine</a:t>
              </a:r>
            </a:p>
          </p:txBody>
        </p:sp>
        <p:sp>
          <p:nvSpPr>
            <p:cNvPr id="105" name="Oval 1125"/>
            <p:cNvSpPr>
              <a:spLocks noChangeArrowheads="1"/>
            </p:cNvSpPr>
            <p:nvPr/>
          </p:nvSpPr>
          <p:spPr bwMode="auto">
            <a:xfrm>
              <a:off x="5822950" y="4073525"/>
              <a:ext cx="236538" cy="244475"/>
            </a:xfrm>
            <a:prstGeom prst="ellipse">
              <a:avLst/>
            </a:prstGeom>
            <a:solidFill>
              <a:srgbClr val="00AE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 Box 1126"/>
            <p:cNvSpPr txBox="1">
              <a:spLocks noChangeArrowheads="1"/>
            </p:cNvSpPr>
            <p:nvPr/>
          </p:nvSpPr>
          <p:spPr bwMode="auto">
            <a:xfrm>
              <a:off x="5173663" y="3746500"/>
              <a:ext cx="16557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3366CC"/>
                  </a:solidFill>
                </a:rPr>
                <a:t>Aynak</a:t>
              </a:r>
            </a:p>
          </p:txBody>
        </p:sp>
        <p:sp>
          <p:nvSpPr>
            <p:cNvPr id="107" name="Text Box 1127"/>
            <p:cNvSpPr txBox="1">
              <a:spLocks noChangeArrowheads="1"/>
            </p:cNvSpPr>
            <p:nvPr/>
          </p:nvSpPr>
          <p:spPr bwMode="auto">
            <a:xfrm>
              <a:off x="1539875" y="2689225"/>
              <a:ext cx="1439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009900"/>
                  </a:solidFill>
                </a:rPr>
                <a:t>Redstone</a:t>
              </a:r>
            </a:p>
          </p:txBody>
        </p:sp>
        <p:sp>
          <p:nvSpPr>
            <p:cNvPr id="108" name="Text Box 1128"/>
            <p:cNvSpPr txBox="1">
              <a:spLocks noChangeArrowheads="1"/>
            </p:cNvSpPr>
            <p:nvPr/>
          </p:nvSpPr>
          <p:spPr bwMode="auto">
            <a:xfrm>
              <a:off x="1739900" y="3694113"/>
              <a:ext cx="14398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rgbClr val="009900"/>
                  </a:solidFill>
                </a:rPr>
                <a:t>Spar Lake</a:t>
              </a:r>
            </a:p>
          </p:txBody>
        </p:sp>
      </p:grpSp>
      <p:sp>
        <p:nvSpPr>
          <p:cNvPr id="109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Location of Major Deposits</a:t>
            </a:r>
            <a:endParaRPr lang="en-US" sz="2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ata\Presentations\ASEG2015\Zone50_Geol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8" y="1527175"/>
            <a:ext cx="6400800" cy="49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09650" y="1527175"/>
            <a:ext cx="7862888" cy="4997450"/>
            <a:chOff x="1009650" y="1527175"/>
            <a:chExt cx="7862888" cy="49974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527175"/>
              <a:ext cx="6400800" cy="499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263" y="1533525"/>
              <a:ext cx="1438275" cy="134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16632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Reductants in shales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Organic shales commonly have enrichment in V-Mo-U and other metals</a:t>
            </a:r>
          </a:p>
        </p:txBody>
      </p:sp>
    </p:spTree>
    <p:extLst>
      <p:ext uri="{BB962C8B-B14F-4D97-AF65-F5344CB8AC3E}">
        <p14:creationId xmlns:p14="http://schemas.microsoft.com/office/powerpoint/2010/main" val="1330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Geophysics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Magnetics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Basement and lower Roan; hematite =&gt; magnetically quiet</a:t>
            </a:r>
          </a:p>
          <a:p>
            <a:pPr>
              <a:defRPr/>
            </a:pPr>
            <a:r>
              <a:rPr lang="en-US" sz="2000" b="1" dirty="0" err="1" smtClean="0">
                <a:latin typeface="Calibri" pitchFamily="34" charset="0"/>
              </a:rPr>
              <a:t>Mwasha</a:t>
            </a:r>
            <a:r>
              <a:rPr lang="en-US" sz="2000" b="1" dirty="0" smtClean="0">
                <a:latin typeface="Calibri" pitchFamily="34" charset="0"/>
              </a:rPr>
              <a:t>, Grand Conglomerate; Fe-rich, reduced, =&gt; magnetically complex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7" y="2169368"/>
            <a:ext cx="5822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562001" y="2124075"/>
            <a:ext cx="3431525" cy="1857375"/>
          </a:xfrm>
          <a:custGeom>
            <a:avLst/>
            <a:gdLst>
              <a:gd name="connsiteX0" fmla="*/ 2791049 w 3431525"/>
              <a:gd name="connsiteY0" fmla="*/ 0 h 1857375"/>
              <a:gd name="connsiteX1" fmla="*/ 2733899 w 3431525"/>
              <a:gd name="connsiteY1" fmla="*/ 209550 h 1857375"/>
              <a:gd name="connsiteX2" fmla="*/ 2838674 w 3431525"/>
              <a:gd name="connsiteY2" fmla="*/ 333375 h 1857375"/>
              <a:gd name="connsiteX3" fmla="*/ 3191099 w 3431525"/>
              <a:gd name="connsiteY3" fmla="*/ 390525 h 1857375"/>
              <a:gd name="connsiteX4" fmla="*/ 3429224 w 3431525"/>
              <a:gd name="connsiteY4" fmla="*/ 504825 h 1857375"/>
              <a:gd name="connsiteX5" fmla="*/ 3276824 w 3431525"/>
              <a:gd name="connsiteY5" fmla="*/ 666750 h 1857375"/>
              <a:gd name="connsiteX6" fmla="*/ 2743424 w 3431525"/>
              <a:gd name="connsiteY6" fmla="*/ 647700 h 1857375"/>
              <a:gd name="connsiteX7" fmla="*/ 2324324 w 3431525"/>
              <a:gd name="connsiteY7" fmla="*/ 771525 h 1857375"/>
              <a:gd name="connsiteX8" fmla="*/ 1638524 w 3431525"/>
              <a:gd name="connsiteY8" fmla="*/ 923925 h 1857375"/>
              <a:gd name="connsiteX9" fmla="*/ 1133699 w 3431525"/>
              <a:gd name="connsiteY9" fmla="*/ 1066800 h 1857375"/>
              <a:gd name="connsiteX10" fmla="*/ 914624 w 3431525"/>
              <a:gd name="connsiteY10" fmla="*/ 1219200 h 1857375"/>
              <a:gd name="connsiteX11" fmla="*/ 1295624 w 3431525"/>
              <a:gd name="connsiteY11" fmla="*/ 1295400 h 1857375"/>
              <a:gd name="connsiteX12" fmla="*/ 1095599 w 3431525"/>
              <a:gd name="connsiteY12" fmla="*/ 1428750 h 1857375"/>
              <a:gd name="connsiteX13" fmla="*/ 524099 w 3431525"/>
              <a:gd name="connsiteY13" fmla="*/ 1428750 h 1857375"/>
              <a:gd name="connsiteX14" fmla="*/ 219299 w 3431525"/>
              <a:gd name="connsiteY14" fmla="*/ 1323975 h 1857375"/>
              <a:gd name="connsiteX15" fmla="*/ 224 w 3431525"/>
              <a:gd name="connsiteY15" fmla="*/ 1466850 h 1857375"/>
              <a:gd name="connsiteX16" fmla="*/ 181199 w 3431525"/>
              <a:gd name="connsiteY16" fmla="*/ 1781175 h 1857375"/>
              <a:gd name="connsiteX17" fmla="*/ 343124 w 3431525"/>
              <a:gd name="connsiteY17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525" h="1857375">
                <a:moveTo>
                  <a:pt x="2791049" y="0"/>
                </a:moveTo>
                <a:cubicBezTo>
                  <a:pt x="2758505" y="76994"/>
                  <a:pt x="2725962" y="153988"/>
                  <a:pt x="2733899" y="209550"/>
                </a:cubicBezTo>
                <a:cubicBezTo>
                  <a:pt x="2741836" y="265112"/>
                  <a:pt x="2762474" y="303212"/>
                  <a:pt x="2838674" y="333375"/>
                </a:cubicBezTo>
                <a:cubicBezTo>
                  <a:pt x="2914874" y="363538"/>
                  <a:pt x="3092674" y="361950"/>
                  <a:pt x="3191099" y="390525"/>
                </a:cubicBezTo>
                <a:cubicBezTo>
                  <a:pt x="3289524" y="419100"/>
                  <a:pt x="3414937" y="458788"/>
                  <a:pt x="3429224" y="504825"/>
                </a:cubicBezTo>
                <a:cubicBezTo>
                  <a:pt x="3443511" y="550862"/>
                  <a:pt x="3391124" y="642938"/>
                  <a:pt x="3276824" y="666750"/>
                </a:cubicBezTo>
                <a:cubicBezTo>
                  <a:pt x="3162524" y="690562"/>
                  <a:pt x="2902174" y="630238"/>
                  <a:pt x="2743424" y="647700"/>
                </a:cubicBezTo>
                <a:cubicBezTo>
                  <a:pt x="2584674" y="665163"/>
                  <a:pt x="2508474" y="725487"/>
                  <a:pt x="2324324" y="771525"/>
                </a:cubicBezTo>
                <a:cubicBezTo>
                  <a:pt x="2140174" y="817563"/>
                  <a:pt x="1836962" y="874712"/>
                  <a:pt x="1638524" y="923925"/>
                </a:cubicBezTo>
                <a:cubicBezTo>
                  <a:pt x="1440086" y="973138"/>
                  <a:pt x="1254349" y="1017588"/>
                  <a:pt x="1133699" y="1066800"/>
                </a:cubicBezTo>
                <a:cubicBezTo>
                  <a:pt x="1013049" y="1116012"/>
                  <a:pt x="887637" y="1181100"/>
                  <a:pt x="914624" y="1219200"/>
                </a:cubicBezTo>
                <a:cubicBezTo>
                  <a:pt x="941611" y="1257300"/>
                  <a:pt x="1265461" y="1260475"/>
                  <a:pt x="1295624" y="1295400"/>
                </a:cubicBezTo>
                <a:cubicBezTo>
                  <a:pt x="1325786" y="1330325"/>
                  <a:pt x="1224186" y="1406525"/>
                  <a:pt x="1095599" y="1428750"/>
                </a:cubicBezTo>
                <a:cubicBezTo>
                  <a:pt x="967011" y="1450975"/>
                  <a:pt x="670149" y="1446212"/>
                  <a:pt x="524099" y="1428750"/>
                </a:cubicBezTo>
                <a:cubicBezTo>
                  <a:pt x="378049" y="1411288"/>
                  <a:pt x="306611" y="1317625"/>
                  <a:pt x="219299" y="1323975"/>
                </a:cubicBezTo>
                <a:cubicBezTo>
                  <a:pt x="131986" y="1330325"/>
                  <a:pt x="6574" y="1390650"/>
                  <a:pt x="224" y="1466850"/>
                </a:cubicBezTo>
                <a:cubicBezTo>
                  <a:pt x="-6126" y="1543050"/>
                  <a:pt x="124049" y="1716088"/>
                  <a:pt x="181199" y="1781175"/>
                </a:cubicBezTo>
                <a:cubicBezTo>
                  <a:pt x="238349" y="1846262"/>
                  <a:pt x="290736" y="1851818"/>
                  <a:pt x="343124" y="18573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666875" y="2863361"/>
            <a:ext cx="4767904" cy="3518389"/>
          </a:xfrm>
          <a:custGeom>
            <a:avLst/>
            <a:gdLst>
              <a:gd name="connsiteX0" fmla="*/ 3314700 w 4767904"/>
              <a:gd name="connsiteY0" fmla="*/ 508489 h 3518389"/>
              <a:gd name="connsiteX1" fmla="*/ 3686175 w 4767904"/>
              <a:gd name="connsiteY1" fmla="*/ 498964 h 3518389"/>
              <a:gd name="connsiteX2" fmla="*/ 4124325 w 4767904"/>
              <a:gd name="connsiteY2" fmla="*/ 260839 h 3518389"/>
              <a:gd name="connsiteX3" fmla="*/ 4333875 w 4767904"/>
              <a:gd name="connsiteY3" fmla="*/ 32239 h 3518389"/>
              <a:gd name="connsiteX4" fmla="*/ 4562475 w 4767904"/>
              <a:gd name="connsiteY4" fmla="*/ 3664 h 3518389"/>
              <a:gd name="connsiteX5" fmla="*/ 4762500 w 4767904"/>
              <a:gd name="connsiteY5" fmla="*/ 51289 h 3518389"/>
              <a:gd name="connsiteX6" fmla="*/ 4686300 w 4767904"/>
              <a:gd name="connsiteY6" fmla="*/ 194164 h 3518389"/>
              <a:gd name="connsiteX7" fmla="*/ 4429125 w 4767904"/>
              <a:gd name="connsiteY7" fmla="*/ 337039 h 3518389"/>
              <a:gd name="connsiteX8" fmla="*/ 4171950 w 4767904"/>
              <a:gd name="connsiteY8" fmla="*/ 498964 h 3518389"/>
              <a:gd name="connsiteX9" fmla="*/ 4029075 w 4767904"/>
              <a:gd name="connsiteY9" fmla="*/ 670414 h 3518389"/>
              <a:gd name="connsiteX10" fmla="*/ 3952875 w 4767904"/>
              <a:gd name="connsiteY10" fmla="*/ 899014 h 3518389"/>
              <a:gd name="connsiteX11" fmla="*/ 3981450 w 4767904"/>
              <a:gd name="connsiteY11" fmla="*/ 1327639 h 3518389"/>
              <a:gd name="connsiteX12" fmla="*/ 3990975 w 4767904"/>
              <a:gd name="connsiteY12" fmla="*/ 1632439 h 3518389"/>
              <a:gd name="connsiteX13" fmla="*/ 3981450 w 4767904"/>
              <a:gd name="connsiteY13" fmla="*/ 1822939 h 3518389"/>
              <a:gd name="connsiteX14" fmla="*/ 3905250 w 4767904"/>
              <a:gd name="connsiteY14" fmla="*/ 1965814 h 3518389"/>
              <a:gd name="connsiteX15" fmla="*/ 3829050 w 4767904"/>
              <a:gd name="connsiteY15" fmla="*/ 2042014 h 3518389"/>
              <a:gd name="connsiteX16" fmla="*/ 3924300 w 4767904"/>
              <a:gd name="connsiteY16" fmla="*/ 2099164 h 3518389"/>
              <a:gd name="connsiteX17" fmla="*/ 4067175 w 4767904"/>
              <a:gd name="connsiteY17" fmla="*/ 2222989 h 3518389"/>
              <a:gd name="connsiteX18" fmla="*/ 4143375 w 4767904"/>
              <a:gd name="connsiteY18" fmla="*/ 2384914 h 3518389"/>
              <a:gd name="connsiteX19" fmla="*/ 4238625 w 4767904"/>
              <a:gd name="connsiteY19" fmla="*/ 2518264 h 3518389"/>
              <a:gd name="connsiteX20" fmla="*/ 4391025 w 4767904"/>
              <a:gd name="connsiteY20" fmla="*/ 2470639 h 3518389"/>
              <a:gd name="connsiteX21" fmla="*/ 4391025 w 4767904"/>
              <a:gd name="connsiteY21" fmla="*/ 2584939 h 3518389"/>
              <a:gd name="connsiteX22" fmla="*/ 4219575 w 4767904"/>
              <a:gd name="connsiteY22" fmla="*/ 2727814 h 3518389"/>
              <a:gd name="connsiteX23" fmla="*/ 3933825 w 4767904"/>
              <a:gd name="connsiteY23" fmla="*/ 2870689 h 3518389"/>
              <a:gd name="connsiteX24" fmla="*/ 3676650 w 4767904"/>
              <a:gd name="connsiteY24" fmla="*/ 2956414 h 3518389"/>
              <a:gd name="connsiteX25" fmla="*/ 3248025 w 4767904"/>
              <a:gd name="connsiteY25" fmla="*/ 3032614 h 3518389"/>
              <a:gd name="connsiteX26" fmla="*/ 2914650 w 4767904"/>
              <a:gd name="connsiteY26" fmla="*/ 3108814 h 3518389"/>
              <a:gd name="connsiteX27" fmla="*/ 2495550 w 4767904"/>
              <a:gd name="connsiteY27" fmla="*/ 3204064 h 3518389"/>
              <a:gd name="connsiteX28" fmla="*/ 2352675 w 4767904"/>
              <a:gd name="connsiteY28" fmla="*/ 3108814 h 3518389"/>
              <a:gd name="connsiteX29" fmla="*/ 2228850 w 4767904"/>
              <a:gd name="connsiteY29" fmla="*/ 2804014 h 3518389"/>
              <a:gd name="connsiteX30" fmla="*/ 2171700 w 4767904"/>
              <a:gd name="connsiteY30" fmla="*/ 2518264 h 3518389"/>
              <a:gd name="connsiteX31" fmla="*/ 2276475 w 4767904"/>
              <a:gd name="connsiteY31" fmla="*/ 2232514 h 3518389"/>
              <a:gd name="connsiteX32" fmla="*/ 2457450 w 4767904"/>
              <a:gd name="connsiteY32" fmla="*/ 1927714 h 3518389"/>
              <a:gd name="connsiteX33" fmla="*/ 2657475 w 4767904"/>
              <a:gd name="connsiteY33" fmla="*/ 1746739 h 3518389"/>
              <a:gd name="connsiteX34" fmla="*/ 2895600 w 4767904"/>
              <a:gd name="connsiteY34" fmla="*/ 1641964 h 3518389"/>
              <a:gd name="connsiteX35" fmla="*/ 3038475 w 4767904"/>
              <a:gd name="connsiteY35" fmla="*/ 1527664 h 3518389"/>
              <a:gd name="connsiteX36" fmla="*/ 2838450 w 4767904"/>
              <a:gd name="connsiteY36" fmla="*/ 1470514 h 3518389"/>
              <a:gd name="connsiteX37" fmla="*/ 2619375 w 4767904"/>
              <a:gd name="connsiteY37" fmla="*/ 1518139 h 3518389"/>
              <a:gd name="connsiteX38" fmla="*/ 2324100 w 4767904"/>
              <a:gd name="connsiteY38" fmla="*/ 1546714 h 3518389"/>
              <a:gd name="connsiteX39" fmla="*/ 2028825 w 4767904"/>
              <a:gd name="connsiteY39" fmla="*/ 1632439 h 3518389"/>
              <a:gd name="connsiteX40" fmla="*/ 1724025 w 4767904"/>
              <a:gd name="connsiteY40" fmla="*/ 1870564 h 3518389"/>
              <a:gd name="connsiteX41" fmla="*/ 1581150 w 4767904"/>
              <a:gd name="connsiteY41" fmla="*/ 2165839 h 3518389"/>
              <a:gd name="connsiteX42" fmla="*/ 1552575 w 4767904"/>
              <a:gd name="connsiteY42" fmla="*/ 2384914 h 3518389"/>
              <a:gd name="connsiteX43" fmla="*/ 1438275 w 4767904"/>
              <a:gd name="connsiteY43" fmla="*/ 2613514 h 3518389"/>
              <a:gd name="connsiteX44" fmla="*/ 1238250 w 4767904"/>
              <a:gd name="connsiteY44" fmla="*/ 2842114 h 3518389"/>
              <a:gd name="connsiteX45" fmla="*/ 942975 w 4767904"/>
              <a:gd name="connsiteY45" fmla="*/ 2956414 h 3518389"/>
              <a:gd name="connsiteX46" fmla="*/ 609600 w 4767904"/>
              <a:gd name="connsiteY46" fmla="*/ 3137389 h 3518389"/>
              <a:gd name="connsiteX47" fmla="*/ 219075 w 4767904"/>
              <a:gd name="connsiteY47" fmla="*/ 3385039 h 3518389"/>
              <a:gd name="connsiteX48" fmla="*/ 0 w 4767904"/>
              <a:gd name="connsiteY48" fmla="*/ 3518389 h 351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767904" h="3518389">
                <a:moveTo>
                  <a:pt x="3314700" y="508489"/>
                </a:moveTo>
                <a:cubicBezTo>
                  <a:pt x="3432969" y="524364"/>
                  <a:pt x="3551238" y="540239"/>
                  <a:pt x="3686175" y="498964"/>
                </a:cubicBezTo>
                <a:cubicBezTo>
                  <a:pt x="3821113" y="457689"/>
                  <a:pt x="4016375" y="338626"/>
                  <a:pt x="4124325" y="260839"/>
                </a:cubicBezTo>
                <a:cubicBezTo>
                  <a:pt x="4232275" y="183051"/>
                  <a:pt x="4260850" y="75101"/>
                  <a:pt x="4333875" y="32239"/>
                </a:cubicBezTo>
                <a:cubicBezTo>
                  <a:pt x="4406900" y="-10623"/>
                  <a:pt x="4491038" y="489"/>
                  <a:pt x="4562475" y="3664"/>
                </a:cubicBezTo>
                <a:cubicBezTo>
                  <a:pt x="4633912" y="6839"/>
                  <a:pt x="4741863" y="19539"/>
                  <a:pt x="4762500" y="51289"/>
                </a:cubicBezTo>
                <a:cubicBezTo>
                  <a:pt x="4783137" y="83039"/>
                  <a:pt x="4741862" y="146539"/>
                  <a:pt x="4686300" y="194164"/>
                </a:cubicBezTo>
                <a:cubicBezTo>
                  <a:pt x="4630738" y="241789"/>
                  <a:pt x="4514850" y="286239"/>
                  <a:pt x="4429125" y="337039"/>
                </a:cubicBezTo>
                <a:cubicBezTo>
                  <a:pt x="4343400" y="387839"/>
                  <a:pt x="4238625" y="443402"/>
                  <a:pt x="4171950" y="498964"/>
                </a:cubicBezTo>
                <a:cubicBezTo>
                  <a:pt x="4105275" y="554526"/>
                  <a:pt x="4065587" y="603739"/>
                  <a:pt x="4029075" y="670414"/>
                </a:cubicBezTo>
                <a:cubicBezTo>
                  <a:pt x="3992563" y="737089"/>
                  <a:pt x="3960813" y="789477"/>
                  <a:pt x="3952875" y="899014"/>
                </a:cubicBezTo>
                <a:cubicBezTo>
                  <a:pt x="3944938" y="1008552"/>
                  <a:pt x="3975100" y="1205402"/>
                  <a:pt x="3981450" y="1327639"/>
                </a:cubicBezTo>
                <a:cubicBezTo>
                  <a:pt x="3987800" y="1449876"/>
                  <a:pt x="3990975" y="1549889"/>
                  <a:pt x="3990975" y="1632439"/>
                </a:cubicBezTo>
                <a:cubicBezTo>
                  <a:pt x="3990975" y="1714989"/>
                  <a:pt x="3995738" y="1767377"/>
                  <a:pt x="3981450" y="1822939"/>
                </a:cubicBezTo>
                <a:cubicBezTo>
                  <a:pt x="3967163" y="1878502"/>
                  <a:pt x="3930650" y="1929302"/>
                  <a:pt x="3905250" y="1965814"/>
                </a:cubicBezTo>
                <a:cubicBezTo>
                  <a:pt x="3879850" y="2002326"/>
                  <a:pt x="3825875" y="2019789"/>
                  <a:pt x="3829050" y="2042014"/>
                </a:cubicBezTo>
                <a:cubicBezTo>
                  <a:pt x="3832225" y="2064239"/>
                  <a:pt x="3884613" y="2069002"/>
                  <a:pt x="3924300" y="2099164"/>
                </a:cubicBezTo>
                <a:cubicBezTo>
                  <a:pt x="3963988" y="2129327"/>
                  <a:pt x="4030663" y="2175364"/>
                  <a:pt x="4067175" y="2222989"/>
                </a:cubicBezTo>
                <a:cubicBezTo>
                  <a:pt x="4103688" y="2270614"/>
                  <a:pt x="4114800" y="2335702"/>
                  <a:pt x="4143375" y="2384914"/>
                </a:cubicBezTo>
                <a:cubicBezTo>
                  <a:pt x="4171950" y="2434127"/>
                  <a:pt x="4197350" y="2503977"/>
                  <a:pt x="4238625" y="2518264"/>
                </a:cubicBezTo>
                <a:cubicBezTo>
                  <a:pt x="4279900" y="2532552"/>
                  <a:pt x="4365625" y="2459527"/>
                  <a:pt x="4391025" y="2470639"/>
                </a:cubicBezTo>
                <a:cubicBezTo>
                  <a:pt x="4416425" y="2481751"/>
                  <a:pt x="4419600" y="2542077"/>
                  <a:pt x="4391025" y="2584939"/>
                </a:cubicBezTo>
                <a:cubicBezTo>
                  <a:pt x="4362450" y="2627801"/>
                  <a:pt x="4295775" y="2680189"/>
                  <a:pt x="4219575" y="2727814"/>
                </a:cubicBezTo>
                <a:cubicBezTo>
                  <a:pt x="4143375" y="2775439"/>
                  <a:pt x="4024312" y="2832589"/>
                  <a:pt x="3933825" y="2870689"/>
                </a:cubicBezTo>
                <a:cubicBezTo>
                  <a:pt x="3843338" y="2908789"/>
                  <a:pt x="3790950" y="2929426"/>
                  <a:pt x="3676650" y="2956414"/>
                </a:cubicBezTo>
                <a:cubicBezTo>
                  <a:pt x="3562350" y="2983402"/>
                  <a:pt x="3375025" y="3007214"/>
                  <a:pt x="3248025" y="3032614"/>
                </a:cubicBezTo>
                <a:cubicBezTo>
                  <a:pt x="3121025" y="3058014"/>
                  <a:pt x="2914650" y="3108814"/>
                  <a:pt x="2914650" y="3108814"/>
                </a:cubicBezTo>
                <a:cubicBezTo>
                  <a:pt x="2789237" y="3137389"/>
                  <a:pt x="2589212" y="3204064"/>
                  <a:pt x="2495550" y="3204064"/>
                </a:cubicBezTo>
                <a:cubicBezTo>
                  <a:pt x="2401888" y="3204064"/>
                  <a:pt x="2397125" y="3175489"/>
                  <a:pt x="2352675" y="3108814"/>
                </a:cubicBezTo>
                <a:cubicBezTo>
                  <a:pt x="2308225" y="3042139"/>
                  <a:pt x="2259013" y="2902439"/>
                  <a:pt x="2228850" y="2804014"/>
                </a:cubicBezTo>
                <a:cubicBezTo>
                  <a:pt x="2198687" y="2705589"/>
                  <a:pt x="2163763" y="2613514"/>
                  <a:pt x="2171700" y="2518264"/>
                </a:cubicBezTo>
                <a:cubicBezTo>
                  <a:pt x="2179637" y="2423014"/>
                  <a:pt x="2228850" y="2330939"/>
                  <a:pt x="2276475" y="2232514"/>
                </a:cubicBezTo>
                <a:cubicBezTo>
                  <a:pt x="2324100" y="2134089"/>
                  <a:pt x="2393950" y="2008676"/>
                  <a:pt x="2457450" y="1927714"/>
                </a:cubicBezTo>
                <a:cubicBezTo>
                  <a:pt x="2520950" y="1846752"/>
                  <a:pt x="2584450" y="1794364"/>
                  <a:pt x="2657475" y="1746739"/>
                </a:cubicBezTo>
                <a:cubicBezTo>
                  <a:pt x="2730500" y="1699114"/>
                  <a:pt x="2832100" y="1678476"/>
                  <a:pt x="2895600" y="1641964"/>
                </a:cubicBezTo>
                <a:cubicBezTo>
                  <a:pt x="2959100" y="1605452"/>
                  <a:pt x="3048000" y="1556239"/>
                  <a:pt x="3038475" y="1527664"/>
                </a:cubicBezTo>
                <a:cubicBezTo>
                  <a:pt x="3028950" y="1499089"/>
                  <a:pt x="2908300" y="1472102"/>
                  <a:pt x="2838450" y="1470514"/>
                </a:cubicBezTo>
                <a:cubicBezTo>
                  <a:pt x="2768600" y="1468927"/>
                  <a:pt x="2705100" y="1505439"/>
                  <a:pt x="2619375" y="1518139"/>
                </a:cubicBezTo>
                <a:cubicBezTo>
                  <a:pt x="2533650" y="1530839"/>
                  <a:pt x="2422525" y="1527664"/>
                  <a:pt x="2324100" y="1546714"/>
                </a:cubicBezTo>
                <a:cubicBezTo>
                  <a:pt x="2225675" y="1565764"/>
                  <a:pt x="2128837" y="1578464"/>
                  <a:pt x="2028825" y="1632439"/>
                </a:cubicBezTo>
                <a:cubicBezTo>
                  <a:pt x="1928813" y="1686414"/>
                  <a:pt x="1798637" y="1781664"/>
                  <a:pt x="1724025" y="1870564"/>
                </a:cubicBezTo>
                <a:cubicBezTo>
                  <a:pt x="1649412" y="1959464"/>
                  <a:pt x="1609725" y="2080114"/>
                  <a:pt x="1581150" y="2165839"/>
                </a:cubicBezTo>
                <a:cubicBezTo>
                  <a:pt x="1552575" y="2251564"/>
                  <a:pt x="1576387" y="2310302"/>
                  <a:pt x="1552575" y="2384914"/>
                </a:cubicBezTo>
                <a:cubicBezTo>
                  <a:pt x="1528763" y="2459526"/>
                  <a:pt x="1490662" y="2537314"/>
                  <a:pt x="1438275" y="2613514"/>
                </a:cubicBezTo>
                <a:cubicBezTo>
                  <a:pt x="1385888" y="2689714"/>
                  <a:pt x="1320800" y="2784964"/>
                  <a:pt x="1238250" y="2842114"/>
                </a:cubicBezTo>
                <a:cubicBezTo>
                  <a:pt x="1155700" y="2899264"/>
                  <a:pt x="1047750" y="2907202"/>
                  <a:pt x="942975" y="2956414"/>
                </a:cubicBezTo>
                <a:cubicBezTo>
                  <a:pt x="838200" y="3005626"/>
                  <a:pt x="730250" y="3065952"/>
                  <a:pt x="609600" y="3137389"/>
                </a:cubicBezTo>
                <a:cubicBezTo>
                  <a:pt x="488950" y="3208826"/>
                  <a:pt x="320675" y="3321539"/>
                  <a:pt x="219075" y="3385039"/>
                </a:cubicBezTo>
                <a:cubicBezTo>
                  <a:pt x="117475" y="3448539"/>
                  <a:pt x="58737" y="3483464"/>
                  <a:pt x="0" y="351838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880266">
            <a:off x="4211960" y="5521295"/>
            <a:ext cx="1589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Redox Boundary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855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Geophysics</a:t>
            </a:r>
          </a:p>
          <a:p>
            <a:pPr>
              <a:defRPr/>
            </a:pPr>
            <a:r>
              <a:rPr lang="en-US" sz="2400" b="1" dirty="0" err="1" smtClean="0">
                <a:latin typeface="Calibri" pitchFamily="34" charset="0"/>
              </a:rPr>
              <a:t>Radiometrics</a:t>
            </a:r>
            <a:r>
              <a:rPr lang="en-US" sz="2400" b="1" dirty="0" smtClean="0">
                <a:latin typeface="Calibri" pitchFamily="34" charset="0"/>
              </a:rPr>
              <a:t>; K-U-</a:t>
            </a:r>
            <a:r>
              <a:rPr lang="en-US" sz="2400" b="1" dirty="0" err="1" smtClean="0">
                <a:latin typeface="Calibri" pitchFamily="34" charset="0"/>
              </a:rPr>
              <a:t>Th</a:t>
            </a:r>
            <a:r>
              <a:rPr lang="en-US" sz="2400" b="1" dirty="0" smtClean="0">
                <a:latin typeface="Calibri" pitchFamily="34" charset="0"/>
              </a:rPr>
              <a:t> RGB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Hydrothermal Monazite in the red beds mapped with </a:t>
            </a:r>
            <a:r>
              <a:rPr lang="en-US" sz="2000" b="1" dirty="0" err="1" smtClean="0">
                <a:latin typeface="Calibri" pitchFamily="34" charset="0"/>
              </a:rPr>
              <a:t>radiometrics</a:t>
            </a:r>
            <a:endParaRPr lang="en-US" sz="2000" b="1" dirty="0" smtClean="0">
              <a:latin typeface="Calibri" pitchFamily="34" charset="0"/>
            </a:endParaRPr>
          </a:p>
        </p:txBody>
      </p:sp>
      <p:pic>
        <p:nvPicPr>
          <p:cNvPr id="4" name="Picture 2" descr="C:\Data\Presentations\ASEG2015\radiometric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17" y="2097360"/>
            <a:ext cx="58203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5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ata\Presentations\ASEG2015\Zone50_Cu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3" y="1686834"/>
            <a:ext cx="6400800" cy="49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52" y="5080595"/>
            <a:ext cx="12668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Geochemistry; Copper</a:t>
            </a:r>
          </a:p>
          <a:p>
            <a:r>
              <a:rPr lang="en-US" b="1" dirty="0"/>
              <a:t>Mafic rocks have background of 100ppm </a:t>
            </a:r>
            <a:r>
              <a:rPr lang="en-US" b="1" dirty="0" smtClean="0"/>
              <a:t>Cu; Felsic </a:t>
            </a:r>
            <a:r>
              <a:rPr lang="en-US" b="1" dirty="0"/>
              <a:t>rocks have background of 10ppm Cu</a:t>
            </a:r>
          </a:p>
          <a:p>
            <a:r>
              <a:rPr lang="en-US" sz="2000" b="1" dirty="0" smtClean="0"/>
              <a:t>Copper </a:t>
            </a:r>
            <a:r>
              <a:rPr lang="en-US" sz="2000" b="1" dirty="0"/>
              <a:t>assays </a:t>
            </a:r>
            <a:r>
              <a:rPr lang="en-US" sz="2000" b="1" dirty="0" smtClean="0"/>
              <a:t>map bedrock </a:t>
            </a:r>
            <a:r>
              <a:rPr lang="en-US" sz="2000" b="1" dirty="0"/>
              <a:t>geology; </a:t>
            </a:r>
            <a:r>
              <a:rPr lang="en-US" sz="2000" b="1" dirty="0" smtClean="0"/>
              <a:t>real anomalies hard to pick in variable “background”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4" descr="C:\Clients\Abra\Photos\P1010132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472653" y="2580567"/>
            <a:ext cx="2923676" cy="16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7581" y="148677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Colloform</a:t>
            </a:r>
            <a:r>
              <a:rPr lang="en-US" sz="1000" dirty="0" smtClean="0"/>
              <a:t> </a:t>
            </a:r>
            <a:r>
              <a:rPr lang="en-US" sz="1000" dirty="0" err="1" smtClean="0"/>
              <a:t>ankerite</a:t>
            </a:r>
            <a:r>
              <a:rPr lang="en-US" sz="1000" dirty="0" smtClean="0"/>
              <a:t>-hematite-barite. </a:t>
            </a:r>
            <a:r>
              <a:rPr lang="en-US" sz="1000" dirty="0" err="1" smtClean="0"/>
              <a:t>Abra</a:t>
            </a:r>
            <a:r>
              <a:rPr lang="en-US" sz="1000" dirty="0" smtClean="0"/>
              <a:t>, WA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07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486744"/>
            <a:ext cx="6477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093913" y="4721944"/>
            <a:ext cx="4968875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54500" y="3713882"/>
            <a:ext cx="0" cy="1368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6069013" y="4912444"/>
            <a:ext cx="238558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 sz="1600" b="1" dirty="0" smtClean="0"/>
              <a:t>Silicate-hosted copper</a:t>
            </a:r>
            <a:endParaRPr lang="en-AU" altLang="en-US" sz="1600" b="1" dirty="0"/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3109913" y="3282082"/>
            <a:ext cx="3469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 sz="1600" b="1" dirty="0" smtClean="0"/>
              <a:t>Addition of </a:t>
            </a:r>
            <a:r>
              <a:rPr lang="en-AU" altLang="en-US" sz="1600" b="1" dirty="0" err="1" smtClean="0"/>
              <a:t>sulfide</a:t>
            </a:r>
            <a:r>
              <a:rPr lang="en-AU" altLang="en-US" sz="1600" b="1" dirty="0" smtClean="0"/>
              <a:t>-hosted copper</a:t>
            </a:r>
            <a:endParaRPr lang="en-AU" altLang="en-US" sz="1600" b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7223" y="260647"/>
            <a:ext cx="85672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Geochemistry; Copper</a:t>
            </a:r>
          </a:p>
          <a:p>
            <a:r>
              <a:rPr lang="en-US" sz="2400" b="1" dirty="0" smtClean="0"/>
              <a:t>Plot Copper versus Scandium to account for variable silicate-hosted component of copper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93" y="4873503"/>
            <a:ext cx="1466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Data\Presentations\ASEG2015\Zone50_Cu_Sc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2" y="1634264"/>
            <a:ext cx="6400800" cy="49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23880" y="1686150"/>
            <a:ext cx="2320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Cu/</a:t>
            </a:r>
            <a:r>
              <a:rPr lang="en-US" sz="1400" dirty="0" err="1" smtClean="0"/>
              <a:t>Sc</a:t>
            </a:r>
            <a:r>
              <a:rPr lang="en-US" sz="1400" dirty="0" smtClean="0"/>
              <a:t> ratio accounts for the background silicate-hosted component of Cu in each sample.</a:t>
            </a:r>
            <a:endParaRPr lang="en-US" sz="1400" dirty="0" smtClean="0">
              <a:solidFill>
                <a:srgbClr val="C00000"/>
              </a:solidFill>
            </a:endParaRPr>
          </a:p>
          <a:p>
            <a:pPr marL="2571750" lvl="5" indent="-285750">
              <a:buFont typeface="Arial" pitchFamily="34" charset="0"/>
              <a:buChar char="•"/>
            </a:pPr>
            <a:endParaRPr lang="en-US" sz="1400" dirty="0" smtClean="0"/>
          </a:p>
          <a:p>
            <a:r>
              <a:rPr lang="en-US" sz="1400" dirty="0" smtClean="0"/>
              <a:t>By plotting the ratio, samples with a sulfide contribution to total copper can be identified.</a:t>
            </a:r>
          </a:p>
          <a:p>
            <a:endParaRPr lang="en-US" sz="1400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Geochemistry; Copper</a:t>
            </a:r>
          </a:p>
          <a:p>
            <a:r>
              <a:rPr lang="en-US" sz="2000" b="1" dirty="0" smtClean="0"/>
              <a:t>Copper versus Scandium ratio</a:t>
            </a:r>
          </a:p>
          <a:p>
            <a:r>
              <a:rPr lang="en-US" sz="2000" b="1" dirty="0" smtClean="0"/>
              <a:t>Defines samples with a sulfide contribution to total copper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5456" y="2122962"/>
            <a:ext cx="482321" cy="438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Clients\First Quantum\Trident\Soil Geochem April 2012\Soil.Cu_pp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4" y="2011574"/>
            <a:ext cx="4572000" cy="44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30679" y="1916984"/>
            <a:ext cx="25707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dirty="0"/>
          </a:p>
          <a:p>
            <a:r>
              <a:rPr lang="en-AU" dirty="0" err="1" smtClean="0"/>
              <a:t>Hypogene</a:t>
            </a:r>
            <a:r>
              <a:rPr lang="en-AU" dirty="0" smtClean="0"/>
              <a:t> Copper grade at Sentinel is 0.51%. Soils over the deposit typically have 100 to 300ppm.</a:t>
            </a:r>
          </a:p>
          <a:p>
            <a:r>
              <a:rPr lang="en-AU" dirty="0" smtClean="0"/>
              <a:t>95% of the </a:t>
            </a:r>
            <a:r>
              <a:rPr lang="en-AU" dirty="0" err="1" smtClean="0"/>
              <a:t>sulfide</a:t>
            </a:r>
            <a:r>
              <a:rPr lang="en-AU" dirty="0" smtClean="0"/>
              <a:t> copper is leached out in a 20m thick </a:t>
            </a:r>
            <a:r>
              <a:rPr lang="en-AU" dirty="0" err="1" smtClean="0"/>
              <a:t>saprolitic</a:t>
            </a:r>
            <a:r>
              <a:rPr lang="en-AU" dirty="0" smtClean="0"/>
              <a:t> weathering profile.</a:t>
            </a:r>
            <a:endParaRPr lang="en-AU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Geochemistry; Copper</a:t>
            </a:r>
          </a:p>
          <a:p>
            <a:r>
              <a:rPr lang="en-US" sz="2000" b="1" dirty="0" err="1" smtClean="0"/>
              <a:t>Kabompo</a:t>
            </a:r>
            <a:r>
              <a:rPr lang="en-US" sz="2000" b="1" dirty="0" smtClean="0"/>
              <a:t> Dome</a:t>
            </a:r>
          </a:p>
          <a:p>
            <a:r>
              <a:rPr lang="en-AU" sz="2000" b="1" dirty="0"/>
              <a:t>Gridded image of Copper distribution in soils</a:t>
            </a:r>
            <a:r>
              <a:rPr lang="en-AU" sz="2000" b="1" dirty="0" smtClean="0"/>
              <a:t>.</a:t>
            </a:r>
            <a:endParaRPr lang="en-AU" sz="2000" b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851920" y="5229200"/>
            <a:ext cx="3096344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92280" y="5440739"/>
            <a:ext cx="179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Sentinel Cu mine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44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318345"/>
            <a:ext cx="6477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971800" y="3665760"/>
            <a:ext cx="0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67200" y="3341724"/>
            <a:ext cx="0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86464" y="2880320"/>
            <a:ext cx="32673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altLang="en-US" sz="1400" b="1" dirty="0"/>
              <a:t>Addition of </a:t>
            </a:r>
            <a:r>
              <a:rPr lang="en-AU" altLang="en-US" sz="1400" b="1" dirty="0" err="1"/>
              <a:t>sulfide</a:t>
            </a:r>
            <a:r>
              <a:rPr lang="en-AU" altLang="en-US" sz="1400" b="1" dirty="0"/>
              <a:t>-hosted copper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81200" y="3932832"/>
            <a:ext cx="5413178" cy="1828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81200" y="5609232"/>
            <a:ext cx="3352800" cy="114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521585">
            <a:off x="5236127" y="3987511"/>
            <a:ext cx="18354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altLang="en-US" sz="1400" b="1" dirty="0"/>
              <a:t>Silicate-hosted copper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1193" y="5544343"/>
            <a:ext cx="14770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Copper depletion</a:t>
            </a:r>
            <a:endParaRPr lang="en-US" sz="1400" b="1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Metal Source?</a:t>
            </a:r>
          </a:p>
          <a:p>
            <a:r>
              <a:rPr lang="en-US" sz="2000" b="1" dirty="0" err="1" smtClean="0"/>
              <a:t>Kabompo</a:t>
            </a:r>
            <a:r>
              <a:rPr lang="en-US" sz="2000" b="1" dirty="0" smtClean="0"/>
              <a:t> Dome soil </a:t>
            </a:r>
            <a:r>
              <a:rPr lang="en-US" sz="2000" b="1" dirty="0" err="1" smtClean="0"/>
              <a:t>geochem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Calibri" pitchFamily="34" charset="0"/>
              </a:rPr>
              <a:t>Geochemistry; Copper</a:t>
            </a:r>
          </a:p>
          <a:p>
            <a:r>
              <a:rPr lang="en-US" sz="2000" b="1" dirty="0" smtClean="0"/>
              <a:t>Cu/</a:t>
            </a:r>
            <a:r>
              <a:rPr lang="en-US" sz="2000" b="1" dirty="0" err="1" smtClean="0"/>
              <a:t>Sc</a:t>
            </a:r>
            <a:r>
              <a:rPr lang="en-US" sz="2000" b="1" dirty="0" smtClean="0"/>
              <a:t> ratio highlights Cu-sulfide anomalies</a:t>
            </a:r>
            <a:r>
              <a:rPr lang="en-AU" sz="2000" b="1" dirty="0" smtClean="0"/>
              <a:t>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131344"/>
            <a:ext cx="194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21325" y="5864261"/>
            <a:ext cx="3700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00" dirty="0">
                <a:sym typeface="Map Symbols"/>
              </a:rPr>
              <a:t></a:t>
            </a:r>
            <a:r>
              <a:rPr lang="en-US" altLang="en-US" sz="600" dirty="0" smtClean="0"/>
              <a:t> </a:t>
            </a:r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8406334" y="5817144"/>
            <a:ext cx="5629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TALC</a:t>
            </a:r>
            <a:endParaRPr lang="en-GB" sz="1100" dirty="0"/>
          </a:p>
        </p:txBody>
      </p:sp>
      <p:pic>
        <p:nvPicPr>
          <p:cNvPr id="1028" name="Picture 4" descr="I:\Data\Presentations\Conferences\Sentinel Cu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6480000" cy="50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Calibri" pitchFamily="34" charset="0"/>
              </a:rPr>
              <a:t>Metal Source</a:t>
            </a:r>
            <a:r>
              <a:rPr lang="en-US" sz="3200" b="1" dirty="0" smtClean="0">
                <a:latin typeface="Calibri" pitchFamily="34" charset="0"/>
              </a:rPr>
              <a:t>?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Dark blue points; </a:t>
            </a:r>
            <a:r>
              <a:rPr lang="en-AU" sz="2000" b="1" dirty="0" smtClean="0"/>
              <a:t>50x50 </a:t>
            </a:r>
            <a:r>
              <a:rPr lang="en-AU" sz="2000" b="1" dirty="0"/>
              <a:t>km and 500m thickness at 10ppm Cu </a:t>
            </a:r>
            <a:r>
              <a:rPr lang="en-AU" sz="2000" b="1" dirty="0" smtClean="0"/>
              <a:t>background</a:t>
            </a:r>
          </a:p>
          <a:p>
            <a:pPr>
              <a:defRPr/>
            </a:pPr>
            <a:r>
              <a:rPr lang="en-AU" sz="2000" b="1" dirty="0" smtClean="0"/>
              <a:t>Easily enough Cu to form Sentinel </a:t>
            </a:r>
            <a:endParaRPr lang="en-AU" sz="2000" b="1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131344"/>
            <a:ext cx="194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21325" y="5864261"/>
            <a:ext cx="3700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00" dirty="0">
                <a:sym typeface="Map Symbols"/>
              </a:rPr>
              <a:t></a:t>
            </a:r>
            <a:r>
              <a:rPr lang="en-US" altLang="en-US" sz="600" dirty="0" smtClean="0"/>
              <a:t> </a:t>
            </a:r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8406334" y="5817144"/>
            <a:ext cx="5629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TALC</a:t>
            </a:r>
            <a:endParaRPr lang="en-GB" sz="1100" dirty="0"/>
          </a:p>
        </p:txBody>
      </p:sp>
      <p:pic>
        <p:nvPicPr>
          <p:cNvPr id="1028" name="Picture 4" descr="I:\Data\Presentations\Conferences\Sentinel Cu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6480000" cy="50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92100"/>
            <a:ext cx="854075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0" y="5315225"/>
            <a:ext cx="4572000" cy="154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600000" cy="37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I:\Data\Presentations\Conferences\Sentinel Cu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3600000" cy="282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Calibri" pitchFamily="34" charset="0"/>
              </a:rPr>
              <a:t>Lumwana_Sentinel_Kansanshi</a:t>
            </a:r>
            <a:r>
              <a:rPr lang="en-US" sz="3200" b="1" dirty="0" smtClean="0">
                <a:latin typeface="Calibri" pitchFamily="34" charset="0"/>
              </a:rPr>
              <a:t> comparison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Cu/</a:t>
            </a:r>
            <a:r>
              <a:rPr lang="en-US" sz="2000" b="1" dirty="0" err="1" smtClean="0">
                <a:latin typeface="Calibri" pitchFamily="34" charset="0"/>
              </a:rPr>
              <a:t>Sc</a:t>
            </a:r>
            <a:r>
              <a:rPr lang="en-US" sz="2000" b="1" dirty="0" smtClean="0">
                <a:latin typeface="Calibri" pitchFamily="34" charset="0"/>
              </a:rPr>
              <a:t> ratio maps Cu depletion in lower Roan quartz sandstone + basement</a:t>
            </a:r>
            <a:endParaRPr lang="en-AU" sz="2000" b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9" y="5661248"/>
            <a:ext cx="259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Lumwana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1km by 1km samples</a:t>
            </a:r>
            <a:endParaRPr lang="en-AU" sz="2000" b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49502" y="4509120"/>
            <a:ext cx="279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Sentinel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300m by 300m samples</a:t>
            </a:r>
            <a:endParaRPr lang="en-AU" sz="20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980571" y="5733256"/>
            <a:ext cx="1399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Calibri" pitchFamily="34" charset="0"/>
              </a:rPr>
              <a:t>Kansanshi</a:t>
            </a:r>
            <a:endParaRPr lang="en-US" sz="20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Deep DDH</a:t>
            </a:r>
            <a:endParaRPr lang="en-AU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2" y="1700808"/>
            <a:ext cx="179377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0463"/>
            <a:ext cx="3600000" cy="37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00463"/>
            <a:ext cx="3240000" cy="254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00463"/>
            <a:ext cx="173228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Calibri" pitchFamily="34" charset="0"/>
              </a:rPr>
              <a:t>Lumwana_Sentinel_Kansanshi</a:t>
            </a:r>
            <a:r>
              <a:rPr lang="en-US" sz="3200" b="1" dirty="0" smtClean="0">
                <a:latin typeface="Calibri" pitchFamily="34" charset="0"/>
              </a:rPr>
              <a:t> comparison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Ni/</a:t>
            </a:r>
            <a:r>
              <a:rPr lang="en-US" sz="2000" b="1" dirty="0" err="1" smtClean="0">
                <a:latin typeface="Calibri" pitchFamily="34" charset="0"/>
              </a:rPr>
              <a:t>Sc</a:t>
            </a:r>
            <a:r>
              <a:rPr lang="en-US" sz="2000" b="1" dirty="0" smtClean="0">
                <a:latin typeface="Calibri" pitchFamily="34" charset="0"/>
              </a:rPr>
              <a:t> ratio maps Ni-talc at the top of lower Roan quartz sandstone</a:t>
            </a:r>
            <a:endParaRPr lang="en-AU" sz="2000" b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3529" y="5661248"/>
            <a:ext cx="259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Lumwana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1km by 1km samples</a:t>
            </a:r>
            <a:endParaRPr lang="en-AU" sz="2000" b="1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49502" y="4509120"/>
            <a:ext cx="279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Sentinel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300m by 300m samples</a:t>
            </a:r>
            <a:endParaRPr lang="en-AU" sz="2000" b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980571" y="5733256"/>
            <a:ext cx="1399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Calibri" pitchFamily="34" charset="0"/>
              </a:rPr>
              <a:t>Kansanshi</a:t>
            </a:r>
            <a:endParaRPr lang="en-US" sz="20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Deep DDH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362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528" y="1556792"/>
            <a:ext cx="3600000" cy="28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600000" cy="37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7223" y="260648"/>
            <a:ext cx="85672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Calibri" pitchFamily="34" charset="0"/>
              </a:rPr>
              <a:t>Lumwana_Sentinel_Kansanshi</a:t>
            </a:r>
            <a:r>
              <a:rPr lang="en-US" sz="3200" b="1" dirty="0" smtClean="0">
                <a:latin typeface="Calibri" pitchFamily="34" charset="0"/>
              </a:rPr>
              <a:t> comparison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Cerium maps HT monazite at the top of the lower Roan quartz sandstone</a:t>
            </a:r>
            <a:endParaRPr lang="en-AU" sz="20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529" y="5661248"/>
            <a:ext cx="259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Lumwana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1km by 1km samples</a:t>
            </a:r>
            <a:endParaRPr lang="en-AU" sz="2000" b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149502" y="4509120"/>
            <a:ext cx="279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Sentinel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300m by 300m samples</a:t>
            </a:r>
            <a:endParaRPr lang="en-AU" sz="2000" b="1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980571" y="5733256"/>
            <a:ext cx="1399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Calibri" pitchFamily="34" charset="0"/>
              </a:rPr>
              <a:t>Kansanshi</a:t>
            </a:r>
            <a:endParaRPr lang="en-US" sz="20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Deep DDH</a:t>
            </a:r>
            <a:endParaRPr lang="en-AU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87" y="1484784"/>
            <a:ext cx="173940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Conclusions; What works? </a:t>
            </a:r>
          </a:p>
          <a:p>
            <a:pPr>
              <a:defRPr/>
            </a:pPr>
            <a:endParaRPr lang="en-US" sz="3200" b="1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Geological Mapping!!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Systematic Geochemistry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Initially broad-spaced, 4acid, low DL ICP-MS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>
                <a:latin typeface="Calibri" pitchFamily="34" charset="0"/>
              </a:rPr>
              <a:t>Airmag</a:t>
            </a:r>
            <a:r>
              <a:rPr lang="en-US" sz="2400" b="1" dirty="0" smtClean="0">
                <a:latin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</a:rPr>
              <a:t>radiometrics</a:t>
            </a:r>
            <a:r>
              <a:rPr lang="en-US" sz="2400" b="1" dirty="0" smtClean="0">
                <a:latin typeface="Calibri" pitchFamily="34" charset="0"/>
              </a:rPr>
              <a:t>, EM all contribute to mapping parts of the process.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" y="4341133"/>
            <a:ext cx="9144000" cy="225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5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Food for thought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Chemistry of the dolerites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Large volume of 780ma dolerite sills intruding </a:t>
            </a:r>
            <a:r>
              <a:rPr lang="en-US" sz="2400" b="1" dirty="0" err="1" smtClean="0">
                <a:latin typeface="Calibri" pitchFamily="34" charset="0"/>
              </a:rPr>
              <a:t>Mwasha</a:t>
            </a:r>
            <a:r>
              <a:rPr lang="en-US" sz="2400" b="1" dirty="0" smtClean="0">
                <a:latin typeface="Calibri" pitchFamily="34" charset="0"/>
              </a:rPr>
              <a:t> shales and </a:t>
            </a:r>
            <a:r>
              <a:rPr lang="en-US" sz="2400" b="1" dirty="0" err="1" smtClean="0">
                <a:latin typeface="Calibri" pitchFamily="34" charset="0"/>
              </a:rPr>
              <a:t>evaporites</a:t>
            </a:r>
            <a:r>
              <a:rPr lang="en-US" sz="2400" b="1" dirty="0" smtClean="0">
                <a:latin typeface="Calibri" pitchFamily="34" charset="0"/>
              </a:rPr>
              <a:t>!!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92" y="2348880"/>
            <a:ext cx="6477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8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Food for thought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Chemistry of the dolerites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Zambia was </a:t>
            </a:r>
            <a:r>
              <a:rPr lang="en-US" sz="2400" b="1" dirty="0" err="1" smtClean="0">
                <a:latin typeface="Calibri" pitchFamily="34" charset="0"/>
              </a:rPr>
              <a:t>underplated</a:t>
            </a:r>
            <a:r>
              <a:rPr lang="en-US" sz="2400" b="1" dirty="0" smtClean="0">
                <a:latin typeface="Calibri" pitchFamily="34" charset="0"/>
              </a:rPr>
              <a:t> by basalt with MSS and ISS sulfides!!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6" y="2204864"/>
            <a:ext cx="841057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Food for thought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Lumwana and Sentinel gangue mineralogy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Samples with &gt;0.5% Cu, gangue mineralogy </a:t>
            </a:r>
            <a:r>
              <a:rPr lang="en-US" sz="2000" b="1" dirty="0" err="1" smtClean="0">
                <a:latin typeface="Calibri" pitchFamily="34" charset="0"/>
              </a:rPr>
              <a:t>phlogopite</a:t>
            </a:r>
            <a:r>
              <a:rPr lang="en-US" sz="2000" b="1" dirty="0" smtClean="0">
                <a:latin typeface="Calibri" pitchFamily="34" charset="0"/>
              </a:rPr>
              <a:t>-</a:t>
            </a:r>
            <a:r>
              <a:rPr lang="en-US" sz="2000" b="1" dirty="0" err="1" smtClean="0">
                <a:latin typeface="Calibri" pitchFamily="34" charset="0"/>
              </a:rPr>
              <a:t>kyanite</a:t>
            </a:r>
            <a:r>
              <a:rPr lang="en-US" sz="2000" b="1" dirty="0" smtClean="0">
                <a:latin typeface="Calibri" pitchFamily="34" charset="0"/>
              </a:rPr>
              <a:t>-muscovite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0" y="1988840"/>
            <a:ext cx="57912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134053" y="573325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87624" y="234888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2247" y="2264380"/>
            <a:ext cx="877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Phlogopite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5672281"/>
            <a:ext cx="6584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Kyanite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3093618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Bulk composition always plots at the projected position of muscovite,</a:t>
            </a:r>
          </a:p>
          <a:p>
            <a:r>
              <a:rPr lang="en-US" sz="1600" b="1" dirty="0" smtClean="0"/>
              <a:t>Therefore on the scale of an assay sample, </a:t>
            </a:r>
            <a:r>
              <a:rPr lang="en-US" sz="1600" b="1" dirty="0" err="1" smtClean="0"/>
              <a:t>phlogopite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kyanite</a:t>
            </a:r>
            <a:r>
              <a:rPr lang="en-US" sz="1600" b="1" dirty="0" smtClean="0"/>
              <a:t> always have the same proportions.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938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21" y="2158702"/>
            <a:ext cx="562927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Food for thought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Lumwana and Sentinel gangue mineralogy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Hydrothermal </a:t>
            </a:r>
            <a:r>
              <a:rPr lang="en-US" sz="2000" b="1" dirty="0" err="1" smtClean="0">
                <a:latin typeface="Calibri" pitchFamily="34" charset="0"/>
              </a:rPr>
              <a:t>phlogopite-kyanite</a:t>
            </a:r>
            <a:r>
              <a:rPr lang="en-US" sz="2000" b="1" dirty="0" smtClean="0">
                <a:latin typeface="Calibri" pitchFamily="34" charset="0"/>
              </a:rPr>
              <a:t>, or </a:t>
            </a:r>
            <a:r>
              <a:rPr lang="en-US" sz="2000" b="1" dirty="0" err="1" smtClean="0">
                <a:latin typeface="Calibri" pitchFamily="34" charset="0"/>
              </a:rPr>
              <a:t>illite</a:t>
            </a:r>
            <a:r>
              <a:rPr lang="en-US" sz="2000" b="1" dirty="0" smtClean="0">
                <a:latin typeface="Calibri" pitchFamily="34" charset="0"/>
              </a:rPr>
              <a:t>-dolomite rock metamorphosed to </a:t>
            </a:r>
            <a:r>
              <a:rPr lang="en-US" sz="2000" b="1" dirty="0" err="1" smtClean="0">
                <a:latin typeface="Calibri" pitchFamily="34" charset="0"/>
              </a:rPr>
              <a:t>phlogopite</a:t>
            </a:r>
            <a:r>
              <a:rPr lang="en-US" sz="2000" b="1" dirty="0" smtClean="0">
                <a:latin typeface="Calibri" pitchFamily="34" charset="0"/>
              </a:rPr>
              <a:t>-</a:t>
            </a:r>
            <a:r>
              <a:rPr lang="en-US" sz="2000" b="1" dirty="0" err="1" smtClean="0">
                <a:latin typeface="Calibri" pitchFamily="34" charset="0"/>
              </a:rPr>
              <a:t>kyanite</a:t>
            </a:r>
            <a:r>
              <a:rPr lang="en-US" sz="2000" b="1" dirty="0" smtClean="0">
                <a:latin typeface="Calibri" pitchFamily="34" charset="0"/>
              </a:rPr>
              <a:t>-muscovite? When did Cu arrive?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51385" y="255295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44281" y="533954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8904" y="5255046"/>
            <a:ext cx="877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Phlogopite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76964" y="2491979"/>
            <a:ext cx="6584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Kyanite</a:t>
            </a:r>
            <a:endParaRPr lang="en-US" sz="1200" b="1" dirty="0"/>
          </a:p>
        </p:txBody>
      </p:sp>
      <p:sp>
        <p:nvSpPr>
          <p:cNvPr id="10" name="Oval 9"/>
          <p:cNvSpPr/>
          <p:nvPr/>
        </p:nvSpPr>
        <p:spPr>
          <a:xfrm>
            <a:off x="3621356" y="367087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87142" y="3609895"/>
            <a:ext cx="8484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Muscovite</a:t>
            </a:r>
            <a:endParaRPr lang="en-US" sz="1200" b="1" dirty="0"/>
          </a:p>
        </p:txBody>
      </p:sp>
      <p:sp>
        <p:nvSpPr>
          <p:cNvPr id="7" name="Freeform 6"/>
          <p:cNvSpPr/>
          <p:nvPr/>
        </p:nvSpPr>
        <p:spPr>
          <a:xfrm>
            <a:off x="3679230" y="2599878"/>
            <a:ext cx="1028700" cy="2806700"/>
          </a:xfrm>
          <a:custGeom>
            <a:avLst/>
            <a:gdLst>
              <a:gd name="connsiteX0" fmla="*/ 723900 w 1028700"/>
              <a:gd name="connsiteY0" fmla="*/ 0 h 2806700"/>
              <a:gd name="connsiteX1" fmla="*/ 1028700 w 1028700"/>
              <a:gd name="connsiteY1" fmla="*/ 2806700 h 2806700"/>
              <a:gd name="connsiteX2" fmla="*/ 0 w 1028700"/>
              <a:gd name="connsiteY2" fmla="*/ 1117600 h 2806700"/>
              <a:gd name="connsiteX3" fmla="*/ 723900 w 1028700"/>
              <a:gd name="connsiteY3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2806700">
                <a:moveTo>
                  <a:pt x="723900" y="0"/>
                </a:moveTo>
                <a:lnTo>
                  <a:pt x="1028700" y="2806700"/>
                </a:lnTo>
                <a:lnTo>
                  <a:pt x="0" y="1117600"/>
                </a:lnTo>
                <a:lnTo>
                  <a:pt x="72390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3679230" y="3717478"/>
            <a:ext cx="3040360" cy="2473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40" y="2078758"/>
            <a:ext cx="1795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6" y="2086894"/>
            <a:ext cx="173875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73"/>
          <p:cNvSpPr>
            <a:spLocks noChangeArrowheads="1"/>
          </p:cNvSpPr>
          <p:nvPr/>
        </p:nvSpPr>
        <p:spPr bwMode="auto">
          <a:xfrm>
            <a:off x="1607021" y="5070896"/>
            <a:ext cx="182563" cy="1841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14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Oval 74"/>
          <p:cNvSpPr>
            <a:spLocks noChangeArrowheads="1"/>
          </p:cNvSpPr>
          <p:nvPr/>
        </p:nvSpPr>
        <p:spPr bwMode="auto">
          <a:xfrm>
            <a:off x="7308304" y="3411388"/>
            <a:ext cx="184150" cy="182563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14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79712" y="4003229"/>
            <a:ext cx="1872208" cy="1067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806189" y="3609895"/>
            <a:ext cx="2430107" cy="768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02370" y="568822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Phlogopite</a:t>
            </a:r>
            <a:r>
              <a:rPr lang="en-US" sz="1000" dirty="0" smtClean="0"/>
              <a:t>-</a:t>
            </a:r>
            <a:r>
              <a:rPr lang="en-US" sz="1000" dirty="0" err="1" smtClean="0"/>
              <a:t>kyanite</a:t>
            </a:r>
            <a:r>
              <a:rPr lang="en-US" sz="1000" dirty="0" smtClean="0"/>
              <a:t>-bornite schist, Lumwana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9823" y="5688221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Quartz-muscovite-chalcopyrite schist, Lumwana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46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62699"/>
            <a:ext cx="65405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6279123"/>
            <a:ext cx="2710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Hitzam</a:t>
            </a:r>
            <a:r>
              <a:rPr lang="en-US" sz="1000" dirty="0" smtClean="0"/>
              <a:t>, </a:t>
            </a:r>
            <a:r>
              <a:rPr lang="en-US" sz="1000" dirty="0" err="1" smtClean="0"/>
              <a:t>Selley</a:t>
            </a:r>
            <a:r>
              <a:rPr lang="en-US" sz="1000" dirty="0" smtClean="0"/>
              <a:t> and Bull, 2010, Econ </a:t>
            </a:r>
            <a:r>
              <a:rPr lang="en-US" sz="1000" dirty="0" err="1" smtClean="0"/>
              <a:t>Geol</a:t>
            </a:r>
            <a:r>
              <a:rPr lang="en-US" sz="1000" dirty="0" smtClean="0"/>
              <a:t>, </a:t>
            </a:r>
            <a:r>
              <a:rPr lang="en-US" sz="1000" dirty="0" err="1" smtClean="0"/>
              <a:t>vol</a:t>
            </a:r>
            <a:r>
              <a:rPr lang="en-US" sz="1000" dirty="0" smtClean="0"/>
              <a:t> 105</a:t>
            </a:r>
            <a:endParaRPr lang="en-US" sz="1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Sediment-hosted Copper deposits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Key ingredients;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Salt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Red Beds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Reduced shales</a:t>
            </a:r>
          </a:p>
        </p:txBody>
      </p:sp>
    </p:spTree>
    <p:extLst>
      <p:ext uri="{BB962C8B-B14F-4D97-AF65-F5344CB8AC3E}">
        <p14:creationId xmlns:p14="http://schemas.microsoft.com/office/powerpoint/2010/main" val="20537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10" y="284588"/>
            <a:ext cx="7772400" cy="567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1627823" y="3225521"/>
            <a:ext cx="11728" cy="2813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0" y="3969087"/>
            <a:ext cx="147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Dominantly “oxidized” </a:t>
            </a:r>
            <a:r>
              <a:rPr lang="en-US" dirty="0" err="1" smtClean="0"/>
              <a:t>facies</a:t>
            </a:r>
            <a:r>
              <a:rPr lang="en-US" dirty="0" smtClean="0"/>
              <a:t> in the Roan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1639551" y="383617"/>
            <a:ext cx="0" cy="2813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Box 70"/>
          <p:cNvSpPr txBox="1"/>
          <p:nvPr/>
        </p:nvSpPr>
        <p:spPr>
          <a:xfrm>
            <a:off x="0" y="1922957"/>
            <a:ext cx="1477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Dominantly “reduced” </a:t>
            </a:r>
            <a:r>
              <a:rPr lang="en-US" dirty="0" err="1" smtClean="0"/>
              <a:t>facies</a:t>
            </a:r>
            <a:r>
              <a:rPr lang="en-US" dirty="0" smtClean="0"/>
              <a:t> above the Roan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4320000" cy="233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496" y="788511"/>
            <a:ext cx="30963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Salt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Red Beds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Reduced shales</a:t>
            </a:r>
          </a:p>
        </p:txBody>
      </p:sp>
      <p:pic>
        <p:nvPicPr>
          <p:cNvPr id="3074" name="Picture 2" descr="I:\Clients\First Quantum\Trident\Photos\Enterprise\P51401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650424" y="4330868"/>
            <a:ext cx="4680000" cy="23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Clients\First Quantum\Trident\Photos\Trident\P12900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116410" y="4429373"/>
            <a:ext cx="4680000" cy="21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Clients\First Quantum\Trident\Photos\Trident\P2150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177286" y="4318855"/>
            <a:ext cx="4680000" cy="23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2013" y="54445"/>
            <a:ext cx="2710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Hitzam</a:t>
            </a:r>
            <a:r>
              <a:rPr lang="en-US" sz="1000" dirty="0" smtClean="0"/>
              <a:t>, </a:t>
            </a:r>
            <a:r>
              <a:rPr lang="en-US" sz="1000" dirty="0" err="1" smtClean="0"/>
              <a:t>Selley</a:t>
            </a:r>
            <a:r>
              <a:rPr lang="en-US" sz="1000" dirty="0" smtClean="0"/>
              <a:t> and Bull, 2010, Econ </a:t>
            </a:r>
            <a:r>
              <a:rPr lang="en-US" sz="1000" dirty="0" err="1" smtClean="0"/>
              <a:t>Geol</a:t>
            </a:r>
            <a:r>
              <a:rPr lang="en-US" sz="1000" dirty="0" smtClean="0"/>
              <a:t>, </a:t>
            </a:r>
            <a:r>
              <a:rPr lang="en-US" sz="1000" dirty="0" err="1" smtClean="0"/>
              <a:t>vol</a:t>
            </a:r>
            <a:r>
              <a:rPr lang="en-US" sz="1000" dirty="0" smtClean="0"/>
              <a:t> 105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780928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Red Beds, Lower Roan sandstone</a:t>
            </a:r>
          </a:p>
          <a:p>
            <a:r>
              <a:rPr lang="en-US" sz="1000" dirty="0" smtClean="0"/>
              <a:t>Enterprise Ni deposit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85809" y="2728848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Carbonaceous siltstone</a:t>
            </a:r>
          </a:p>
          <a:p>
            <a:r>
              <a:rPr lang="en-US" sz="1000" dirty="0" smtClean="0"/>
              <a:t>Sentinel Cu Mine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563338" y="2733273"/>
            <a:ext cx="2371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Evaporite</a:t>
            </a:r>
            <a:r>
              <a:rPr lang="en-US" sz="1000" dirty="0" smtClean="0"/>
              <a:t>; carbonate-filled breccia </a:t>
            </a:r>
          </a:p>
          <a:p>
            <a:r>
              <a:rPr lang="en-US" sz="1000" dirty="0" smtClean="0"/>
              <a:t>After evacuation of salt, </a:t>
            </a:r>
            <a:r>
              <a:rPr lang="en-US" sz="1000" dirty="0" err="1" smtClean="0"/>
              <a:t>Kabompo</a:t>
            </a:r>
            <a:r>
              <a:rPr lang="en-US" sz="1000" dirty="0" smtClean="0"/>
              <a:t> Dome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799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Calibri" pitchFamily="34" charset="0"/>
              </a:rPr>
              <a:t>Evaporites</a:t>
            </a:r>
            <a:r>
              <a:rPr lang="en-US" sz="3200" b="1" dirty="0" smtClean="0">
                <a:latin typeface="Calibri" pitchFamily="34" charset="0"/>
              </a:rPr>
              <a:t> through Time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523454"/>
            <a:ext cx="677545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279123"/>
            <a:ext cx="2710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Hitzam</a:t>
            </a:r>
            <a:r>
              <a:rPr lang="en-US" sz="1000" dirty="0" smtClean="0"/>
              <a:t>, </a:t>
            </a:r>
            <a:r>
              <a:rPr lang="en-US" sz="1000" dirty="0" err="1" smtClean="0"/>
              <a:t>Selley</a:t>
            </a:r>
            <a:r>
              <a:rPr lang="en-US" sz="1000" dirty="0" smtClean="0"/>
              <a:t> and Bull, 2010, Econ </a:t>
            </a:r>
            <a:r>
              <a:rPr lang="en-US" sz="1000" dirty="0" err="1" smtClean="0"/>
              <a:t>Geol</a:t>
            </a:r>
            <a:r>
              <a:rPr lang="en-US" sz="1000" dirty="0" smtClean="0"/>
              <a:t>, </a:t>
            </a:r>
            <a:r>
              <a:rPr lang="en-US" sz="1000" dirty="0" err="1" smtClean="0"/>
              <a:t>vol</a:t>
            </a:r>
            <a:r>
              <a:rPr lang="en-US" sz="1000" dirty="0" smtClean="0"/>
              <a:t> 105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1268760"/>
            <a:ext cx="86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Pangea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1338788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Rodinia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Hypersaline Brines create distinct alteration signatures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Magnesium </a:t>
            </a:r>
            <a:r>
              <a:rPr lang="en-US" sz="2400" b="1" dirty="0" err="1" smtClean="0">
                <a:latin typeface="Calibri" pitchFamily="34" charset="0"/>
              </a:rPr>
              <a:t>Metasomatism</a:t>
            </a:r>
            <a:r>
              <a:rPr lang="en-US" sz="2400" b="1" dirty="0" smtClean="0">
                <a:latin typeface="Calibri" pitchFamily="34" charset="0"/>
              </a:rPr>
              <a:t> 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/>
          <a:stretch/>
        </p:blipFill>
        <p:spPr bwMode="auto">
          <a:xfrm>
            <a:off x="251520" y="2895600"/>
            <a:ext cx="6477000" cy="37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I:\Clients\First Quantum\Trident\Photos\Enterprise\P5140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2060848"/>
            <a:ext cx="4320000" cy="20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368" y="4376763"/>
            <a:ext cx="1057275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308230"/>
            <a:ext cx="102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 vs Mg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36073" y="1617623"/>
            <a:ext cx="4028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Quartz sandstone altered to </a:t>
            </a:r>
            <a:r>
              <a:rPr lang="en-US" sz="1000" dirty="0" err="1" smtClean="0"/>
              <a:t>Magnesite+Talc+Millerite</a:t>
            </a:r>
            <a:r>
              <a:rPr lang="en-US" sz="1000" dirty="0" smtClean="0"/>
              <a:t> (</a:t>
            </a:r>
            <a:r>
              <a:rPr lang="en-US" sz="1000" dirty="0" err="1" smtClean="0"/>
              <a:t>NiS</a:t>
            </a:r>
            <a:r>
              <a:rPr lang="en-US" sz="1000" dirty="0" smtClean="0"/>
              <a:t>)+</a:t>
            </a:r>
            <a:r>
              <a:rPr lang="en-US" sz="1000" dirty="0" err="1" smtClean="0"/>
              <a:t>Vaesite</a:t>
            </a:r>
            <a:r>
              <a:rPr lang="en-US" sz="1000" dirty="0" smtClean="0"/>
              <a:t> (NiS2)</a:t>
            </a:r>
          </a:p>
          <a:p>
            <a:r>
              <a:rPr lang="en-US" sz="1000" dirty="0" smtClean="0"/>
              <a:t>Enterprise Ni deposit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58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/>
          <a:stretch/>
        </p:blipFill>
        <p:spPr bwMode="auto">
          <a:xfrm>
            <a:off x="107504" y="2468728"/>
            <a:ext cx="6480000" cy="42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2465" y="4499334"/>
            <a:ext cx="1281535" cy="23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7544" y="332656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itchFamily="34" charset="0"/>
              </a:rPr>
              <a:t>Alteration Signatures of Brines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Hypersaline Brines create distinct alteration signatures</a:t>
            </a:r>
          </a:p>
          <a:p>
            <a:pPr>
              <a:defRPr/>
            </a:pPr>
            <a:r>
              <a:rPr lang="en-US" sz="2400" b="1" dirty="0" smtClean="0">
                <a:latin typeface="Calibri" pitchFamily="34" charset="0"/>
              </a:rPr>
              <a:t>Feldspar-rich alteration</a:t>
            </a:r>
          </a:p>
        </p:txBody>
      </p:sp>
      <p:pic>
        <p:nvPicPr>
          <p:cNvPr id="9" name="Picture 2" descr="I:\Clients\First Quantum\Kansanshi\Photos\P1010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2060848"/>
            <a:ext cx="4320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36073" y="1617623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Albite (+/- Carbon) around a </a:t>
            </a:r>
            <a:r>
              <a:rPr lang="en-US" sz="1000" dirty="0" err="1" smtClean="0"/>
              <a:t>quartz+CCP</a:t>
            </a:r>
            <a:r>
              <a:rPr lang="en-US" sz="1000" dirty="0" smtClean="0"/>
              <a:t> vein, </a:t>
            </a:r>
          </a:p>
          <a:p>
            <a:r>
              <a:rPr lang="en-US" sz="1000" dirty="0" err="1" smtClean="0"/>
              <a:t>Kansanshi</a:t>
            </a:r>
            <a:r>
              <a:rPr lang="en-US" sz="1000" dirty="0" smtClean="0"/>
              <a:t>, Zambia</a:t>
            </a:r>
            <a:endParaRPr lang="en-US" sz="10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891571"/>
            <a:ext cx="4277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sz="1600" b="1" dirty="0" smtClean="0">
                <a:latin typeface="Calibri" pitchFamily="34" charset="0"/>
              </a:rPr>
              <a:t>3KAlSi</a:t>
            </a:r>
            <a:r>
              <a:rPr lang="en-AU" sz="1600" b="1" baseline="-25000" dirty="0" smtClean="0">
                <a:latin typeface="Calibri" pitchFamily="34" charset="0"/>
              </a:rPr>
              <a:t>3</a:t>
            </a:r>
            <a:r>
              <a:rPr lang="en-AU" sz="1600" b="1" dirty="0" smtClean="0">
                <a:latin typeface="Calibri" pitchFamily="34" charset="0"/>
              </a:rPr>
              <a:t>O</a:t>
            </a:r>
            <a:r>
              <a:rPr lang="en-AU" sz="1600" b="1" baseline="-25000" dirty="0" smtClean="0">
                <a:latin typeface="Calibri" pitchFamily="34" charset="0"/>
              </a:rPr>
              <a:t>8</a:t>
            </a:r>
            <a:r>
              <a:rPr lang="en-AU" sz="1600" b="1" dirty="0" smtClean="0">
                <a:latin typeface="Calibri" pitchFamily="34" charset="0"/>
              </a:rPr>
              <a:t> + 2H</a:t>
            </a:r>
            <a:r>
              <a:rPr lang="en-AU" sz="1600" b="1" baseline="30000" dirty="0" smtClean="0">
                <a:latin typeface="Calibri" pitchFamily="34" charset="0"/>
              </a:rPr>
              <a:t>+</a:t>
            </a:r>
            <a:r>
              <a:rPr lang="en-AU" sz="1600" b="1" dirty="0" smtClean="0">
                <a:latin typeface="Calibri" pitchFamily="34" charset="0"/>
              </a:rPr>
              <a:t> 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 KAl</a:t>
            </a:r>
            <a:r>
              <a:rPr lang="en-AU" sz="1600" b="1" baseline="-25000" dirty="0" smtClean="0">
                <a:latin typeface="Calibri" pitchFamily="34" charset="0"/>
                <a:sym typeface="Wingdings" panose="05000000000000000000" pitchFamily="2" charset="2"/>
              </a:rPr>
              <a:t>3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Si</a:t>
            </a:r>
            <a:r>
              <a:rPr lang="en-AU" sz="1600" b="1" baseline="-25000" dirty="0" smtClean="0">
                <a:latin typeface="Calibri" pitchFamily="34" charset="0"/>
                <a:sym typeface="Wingdings" panose="05000000000000000000" pitchFamily="2" charset="2"/>
              </a:rPr>
              <a:t>3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O</a:t>
            </a:r>
            <a:r>
              <a:rPr lang="en-AU" sz="1600" b="1" baseline="-25000" dirty="0" smtClean="0">
                <a:latin typeface="Calibri" pitchFamily="34" charset="0"/>
                <a:sym typeface="Wingdings" panose="05000000000000000000" pitchFamily="2" charset="2"/>
              </a:rPr>
              <a:t>10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(OH)</a:t>
            </a:r>
            <a:r>
              <a:rPr lang="en-AU" sz="1600" b="1" baseline="-25000" dirty="0" smtClean="0">
                <a:latin typeface="Calibri" pitchFamily="34" charset="0"/>
                <a:sym typeface="Wingdings" panose="05000000000000000000" pitchFamily="2" charset="2"/>
              </a:rPr>
              <a:t>2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 +6SiO</a:t>
            </a:r>
            <a:r>
              <a:rPr lang="en-AU" sz="1600" b="1" baseline="-25000" dirty="0" smtClean="0">
                <a:latin typeface="Calibri" pitchFamily="34" charset="0"/>
                <a:sym typeface="Wingdings" panose="05000000000000000000" pitchFamily="2" charset="2"/>
              </a:rPr>
              <a:t>2</a:t>
            </a:r>
            <a:r>
              <a:rPr lang="en-AU" sz="1600" b="1" dirty="0" smtClean="0">
                <a:latin typeface="Calibri" pitchFamily="34" charset="0"/>
                <a:sym typeface="Wingdings" panose="05000000000000000000" pitchFamily="2" charset="2"/>
              </a:rPr>
              <a:t> + 2K</a:t>
            </a:r>
            <a:r>
              <a:rPr lang="en-AU" sz="1600" b="1" baseline="30000" dirty="0" smtClean="0">
                <a:latin typeface="Calibri" pitchFamily="34" charset="0"/>
                <a:sym typeface="Wingdings" panose="05000000000000000000" pitchFamily="2" charset="2"/>
              </a:rPr>
              <a:t>+</a:t>
            </a:r>
            <a:endParaRPr lang="en-AU" sz="16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4218</TotalTime>
  <Words>1492</Words>
  <Application>Microsoft Office PowerPoint</Application>
  <PresentationFormat>On-screen Show (4:3)</PresentationFormat>
  <Paragraphs>241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</cp:lastModifiedBy>
  <cp:revision>63</cp:revision>
  <dcterms:created xsi:type="dcterms:W3CDTF">2018-10-08T06:06:55Z</dcterms:created>
  <dcterms:modified xsi:type="dcterms:W3CDTF">2018-10-22T10:28:46Z</dcterms:modified>
</cp:coreProperties>
</file>