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38" r:id="rId2"/>
    <p:sldId id="394" r:id="rId3"/>
    <p:sldId id="356" r:id="rId4"/>
    <p:sldId id="358" r:id="rId5"/>
    <p:sldId id="359" r:id="rId6"/>
    <p:sldId id="360" r:id="rId7"/>
    <p:sldId id="313" r:id="rId8"/>
    <p:sldId id="315" r:id="rId9"/>
    <p:sldId id="300" r:id="rId10"/>
    <p:sldId id="340" r:id="rId11"/>
    <p:sldId id="317" r:id="rId12"/>
    <p:sldId id="390" r:id="rId13"/>
    <p:sldId id="341" r:id="rId14"/>
    <p:sldId id="361" r:id="rId15"/>
    <p:sldId id="357" r:id="rId16"/>
    <p:sldId id="400" r:id="rId17"/>
    <p:sldId id="392" r:id="rId18"/>
    <p:sldId id="362" r:id="rId19"/>
    <p:sldId id="363" r:id="rId20"/>
    <p:sldId id="364" r:id="rId21"/>
    <p:sldId id="365" r:id="rId22"/>
    <p:sldId id="366" r:id="rId23"/>
    <p:sldId id="367" r:id="rId24"/>
    <p:sldId id="368" r:id="rId25"/>
    <p:sldId id="369" r:id="rId26"/>
    <p:sldId id="370" r:id="rId27"/>
    <p:sldId id="371" r:id="rId28"/>
    <p:sldId id="286" r:id="rId29"/>
    <p:sldId id="306" r:id="rId30"/>
    <p:sldId id="401" r:id="rId31"/>
    <p:sldId id="385" r:id="rId32"/>
    <p:sldId id="295" r:id="rId33"/>
    <p:sldId id="349" r:id="rId34"/>
    <p:sldId id="350" r:id="rId35"/>
    <p:sldId id="351" r:id="rId36"/>
    <p:sldId id="352" r:id="rId37"/>
    <p:sldId id="353" r:id="rId38"/>
    <p:sldId id="398" r:id="rId39"/>
    <p:sldId id="38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E00"/>
    <a:srgbClr val="66FF33"/>
    <a:srgbClr val="9C0C2B"/>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426" autoAdjust="0"/>
  </p:normalViewPr>
  <p:slideViewPr>
    <p:cSldViewPr>
      <p:cViewPr varScale="1">
        <p:scale>
          <a:sx n="54" d="100"/>
          <a:sy n="54" d="100"/>
        </p:scale>
        <p:origin x="1706" y="2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2D151B-988C-4FCB-8BCA-BCE1CADBE42C}" type="datetimeFigureOut">
              <a:rPr lang="en-AU" smtClean="0"/>
              <a:t>11/10/2019</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9D59FA-63BF-4664-99D9-59A1C64DEDEF}" type="slidenum">
              <a:rPr lang="en-AU" smtClean="0"/>
              <a:t>‹#›</a:t>
            </a:fld>
            <a:endParaRPr lang="en-AU"/>
          </a:p>
        </p:txBody>
      </p:sp>
    </p:spTree>
    <p:extLst>
      <p:ext uri="{BB962C8B-B14F-4D97-AF65-F5344CB8AC3E}">
        <p14:creationId xmlns:p14="http://schemas.microsoft.com/office/powerpoint/2010/main" val="6164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1B2ADD-ED01-4763-85DE-664BA5E5DEB4}" type="slidenum">
              <a:rPr lang="en-GB" smtClean="0"/>
              <a:pPr fontAlgn="base">
                <a:spcBef>
                  <a:spcPct val="0"/>
                </a:spcBef>
                <a:spcAft>
                  <a:spcPct val="0"/>
                </a:spcAft>
                <a:defRPr/>
              </a:pPr>
              <a:t>1</a:t>
            </a:fld>
            <a:endParaRPr lang="en-GB"/>
          </a:p>
        </p:txBody>
      </p:sp>
      <p:sp>
        <p:nvSpPr>
          <p:cNvPr id="3277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widely recognized that there is a spatial association between </a:t>
            </a:r>
            <a:r>
              <a:rPr lang="en-US" dirty="0" err="1"/>
              <a:t>polymict</a:t>
            </a:r>
            <a:r>
              <a:rPr lang="en-US" dirty="0"/>
              <a:t> epiclastic basins and gold mineralization. Gerard Tripp recognized 2 stages of </a:t>
            </a:r>
            <a:br>
              <a:rPr lang="en-US" dirty="0"/>
            </a:br>
            <a:r>
              <a:rPr lang="en-US" dirty="0"/>
              <a:t>late basins”. Time wise, he related </a:t>
            </a:r>
            <a:r>
              <a:rPr lang="en-US" dirty="0" err="1"/>
              <a:t>Fimiston</a:t>
            </a:r>
            <a:r>
              <a:rPr lang="en-US" dirty="0"/>
              <a:t> Lodes, </a:t>
            </a:r>
            <a:r>
              <a:rPr lang="en-US" dirty="0" err="1"/>
              <a:t>Kanowna</a:t>
            </a:r>
            <a:r>
              <a:rPr lang="en-US" dirty="0"/>
              <a:t> Belle and </a:t>
            </a:r>
            <a:r>
              <a:rPr lang="en-US" dirty="0" err="1"/>
              <a:t>Binduli</a:t>
            </a:r>
            <a:r>
              <a:rPr lang="en-US" dirty="0"/>
              <a:t> to the first epiclastic sequence, the </a:t>
            </a:r>
            <a:r>
              <a:rPr lang="en-US" dirty="0" err="1"/>
              <a:t>Gidji</a:t>
            </a:r>
            <a:r>
              <a:rPr lang="en-US" dirty="0"/>
              <a:t> Lake Formation</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14</a:t>
            </a:fld>
            <a:endParaRPr lang="en-AU"/>
          </a:p>
        </p:txBody>
      </p:sp>
    </p:spTree>
    <p:extLst>
      <p:ext uri="{BB962C8B-B14F-4D97-AF65-F5344CB8AC3E}">
        <p14:creationId xmlns:p14="http://schemas.microsoft.com/office/powerpoint/2010/main" val="700837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t>
            </a:r>
            <a:r>
              <a:rPr lang="en-US" dirty="0" err="1"/>
              <a:t>polymict</a:t>
            </a:r>
            <a:r>
              <a:rPr lang="en-US" dirty="0"/>
              <a:t> conglomerates from premier gold provinces. The same association is also seen in the Proterozoic </a:t>
            </a:r>
            <a:r>
              <a:rPr lang="en-US" dirty="0" err="1"/>
              <a:t>Birimian</a:t>
            </a:r>
            <a:r>
              <a:rPr lang="en-US" dirty="0"/>
              <a:t> in west Africa.</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15</a:t>
            </a:fld>
            <a:endParaRPr lang="en-AU"/>
          </a:p>
        </p:txBody>
      </p:sp>
    </p:spTree>
    <p:extLst>
      <p:ext uri="{BB962C8B-B14F-4D97-AF65-F5344CB8AC3E}">
        <p14:creationId xmlns:p14="http://schemas.microsoft.com/office/powerpoint/2010/main" val="3318101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modern geothermal systems and in low sulfidation </a:t>
            </a:r>
            <a:r>
              <a:rPr lang="en-US" dirty="0" err="1"/>
              <a:t>epithermals</a:t>
            </a:r>
            <a:r>
              <a:rPr lang="en-US" dirty="0"/>
              <a:t>, Sb, Hg, Cs and Li are significantly enriched within 1km of the palaeosurface. Within that temperature window, alteration mineralogy is dominated by smectite. This is below the stability range of white mica.</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17</a:t>
            </a:fld>
            <a:endParaRPr lang="en-AU"/>
          </a:p>
        </p:txBody>
      </p:sp>
    </p:spTree>
    <p:extLst>
      <p:ext uri="{BB962C8B-B14F-4D97-AF65-F5344CB8AC3E}">
        <p14:creationId xmlns:p14="http://schemas.microsoft.com/office/powerpoint/2010/main" val="4229090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Geology map of the Ora Banda area. Note the location of the outcropping porphyry.</a:t>
            </a:r>
          </a:p>
          <a:p>
            <a:pPr eaLnBrk="1" hangingPunct="1">
              <a:spcBef>
                <a:spcPct val="0"/>
              </a:spcBef>
            </a:pPr>
            <a:r>
              <a:rPr lang="en-US" altLang="en-US"/>
              <a:t>All the geology dips at about 30degrees to the SW.</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E0FC30-B07A-444E-86A6-48777AC744BD}" type="slidenum">
              <a:rPr lang="en-US" smtClean="0"/>
              <a:pPr fontAlgn="base">
                <a:spcBef>
                  <a:spcPct val="0"/>
                </a:spcBef>
                <a:spcAft>
                  <a:spcPct val="0"/>
                </a:spcAft>
                <a:defRPr/>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Magnetic Image; same field of view. Note the location of the outcropping porphyry.</a:t>
            </a:r>
          </a:p>
          <a:p>
            <a:pPr eaLnBrk="1" hangingPunct="1">
              <a:spcBef>
                <a:spcPct val="0"/>
              </a:spcBef>
            </a:pPr>
            <a:r>
              <a:rPr lang="en-US" altLang="en-US"/>
              <a:t>Observe the strong linear magnetic unit on the southern side of the porphyry outcrop. This is the pyroxene cumulate at the base of the Mt Pleasant Sill. Note that where it passes by the porphyry, there are 10 or so breaks in the magnetic unit; these are demagnetised zones around W to WSW-trending faults. This set of faults is just developed in the hangingwall of the porphyry.  </a:t>
            </a:r>
          </a:p>
          <a:p>
            <a:pPr eaLnBrk="1" hangingPunct="1">
              <a:spcBef>
                <a:spcPct val="0"/>
              </a:spcBef>
            </a:pPr>
            <a:endParaRPr lang="en-US" altLang="en-US"/>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D10E04-8B54-498C-A382-9650DA909B8F}" type="slidenum">
              <a:rPr lang="en-US" smtClean="0"/>
              <a:pPr fontAlgn="base">
                <a:spcBef>
                  <a:spcPct val="0"/>
                </a:spcBef>
                <a:spcAft>
                  <a:spcPct val="0"/>
                </a:spcAft>
                <a:defRPr/>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Gravity Image; same field of view. Note the size of the gravity low relative to the outcropping porphyry. The zone of W to WSW-trending faults is just developed in the hangingwall of the shallowly buried porphyry. </a:t>
            </a:r>
          </a:p>
          <a:p>
            <a:pPr eaLnBrk="1" hangingPunct="1">
              <a:spcBef>
                <a:spcPct val="0"/>
              </a:spcBef>
            </a:pPr>
            <a:endParaRPr lang="en-US" altLang="en-US"/>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BB90B1-16EF-4E02-AACC-4786C58612DF}" type="slidenum">
              <a:rPr lang="en-US" smtClean="0"/>
              <a:pPr fontAlgn="base">
                <a:spcBef>
                  <a:spcPct val="0"/>
                </a:spcBef>
                <a:spcAft>
                  <a:spcPct val="0"/>
                </a:spcAft>
                <a:defRPr/>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of gold geochemistry. This was generated from </a:t>
            </a:r>
            <a:r>
              <a:rPr lang="en-US" altLang="en-US" b="1"/>
              <a:t>all</a:t>
            </a:r>
            <a:r>
              <a:rPr lang="en-US" altLang="en-US"/>
              <a:t> gold assays from </a:t>
            </a:r>
            <a:r>
              <a:rPr lang="en-US" altLang="en-US" b="1"/>
              <a:t>all</a:t>
            </a:r>
            <a:r>
              <a:rPr lang="en-US" altLang="en-US"/>
              <a:t> RAB, aircore, RC and diamond drilling. The anomalous gold sits above the porphyry; both the outcropping porphyry and the hidden porphyry seen in the gravity.</a:t>
            </a:r>
          </a:p>
          <a:p>
            <a:pPr eaLnBrk="1" hangingPunct="1">
              <a:spcBef>
                <a:spcPct val="0"/>
              </a:spcBef>
            </a:pPr>
            <a:endParaRPr lang="en-US" altLang="en-US"/>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E2CA76-9DA7-4C93-A26F-A753011E0437}" type="slidenum">
              <a:rPr lang="en-US" smtClean="0"/>
              <a:pPr fontAlgn="base">
                <a:spcBef>
                  <a:spcPct val="0"/>
                </a:spcBef>
                <a:spcAft>
                  <a:spcPct val="0"/>
                </a:spcAft>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high Bi (= Mo and </a:t>
            </a:r>
            <a:r>
              <a:rPr lang="en-US" dirty="0" err="1"/>
              <a:t>Te</a:t>
            </a:r>
            <a:r>
              <a:rPr lang="en-US" dirty="0"/>
              <a:t>) in the Lone Hand </a:t>
            </a:r>
            <a:r>
              <a:rPr lang="en-US" dirty="0" err="1"/>
              <a:t>Monzongranite</a:t>
            </a:r>
            <a:r>
              <a:rPr lang="en-US" dirty="0"/>
              <a:t> and its altered carapace, including the Enterprise deposit.</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22</a:t>
            </a:fld>
            <a:endParaRPr lang="en-AU"/>
          </a:p>
        </p:txBody>
      </p:sp>
    </p:spTree>
    <p:extLst>
      <p:ext uri="{BB962C8B-B14F-4D97-AF65-F5344CB8AC3E}">
        <p14:creationId xmlns:p14="http://schemas.microsoft.com/office/powerpoint/2010/main" val="1166052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t>Tungsten geochem on gravity. Note the tungsten halo around the gravity low, and look at the leakage in on orientation parallel to the Gimlet structure.</a:t>
            </a:r>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E832F2-37CA-40E8-85DA-5A6A2EFD4364}" type="slidenum">
              <a:rPr lang="en-US" smtClean="0"/>
              <a:pPr fontAlgn="base">
                <a:spcBef>
                  <a:spcPct val="0"/>
                </a:spcBef>
                <a:spcAft>
                  <a:spcPct val="0"/>
                </a:spcAft>
                <a:defRPr/>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Arsenic is very low in the Lone Hand </a:t>
            </a:r>
            <a:r>
              <a:rPr lang="en-US" dirty="0" err="1"/>
              <a:t>Monzongranite</a:t>
            </a:r>
            <a:r>
              <a:rPr lang="en-US" dirty="0"/>
              <a:t> and adjacent altered rocks, but is enriched in Gimlet and Perimeter prospect. </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24</a:t>
            </a:fld>
            <a:endParaRPr lang="en-AU"/>
          </a:p>
        </p:txBody>
      </p:sp>
    </p:spTree>
    <p:extLst>
      <p:ext uri="{BB962C8B-B14F-4D97-AF65-F5344CB8AC3E}">
        <p14:creationId xmlns:p14="http://schemas.microsoft.com/office/powerpoint/2010/main" val="42849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Kalgoorlie stratigraphy is constrained to the fault block bounded by the Abattoir Fault and the </a:t>
            </a:r>
            <a:r>
              <a:rPr lang="en-US" dirty="0" err="1"/>
              <a:t>Boorara</a:t>
            </a:r>
            <a:r>
              <a:rPr lang="en-US" dirty="0"/>
              <a:t> Shear. Within this block, the mafic stratigraphy is remarkably layer-cake; it can be tracked from the Golden Mile to the southern end of the St Ives camp. Within Archean and Proterozoic greenstones, the vast majority of basalt is chemically similar to </a:t>
            </a:r>
            <a:r>
              <a:rPr lang="en-US" dirty="0" err="1"/>
              <a:t>Lunnon</a:t>
            </a:r>
            <a:r>
              <a:rPr lang="en-US" dirty="0"/>
              <a:t> Basalt. Many greenstones, particularly well mineralized ones, contain basalt with a “</a:t>
            </a:r>
            <a:r>
              <a:rPr lang="en-US" dirty="0" err="1"/>
              <a:t>Paringa</a:t>
            </a:r>
            <a:r>
              <a:rPr lang="en-US" dirty="0"/>
              <a:t>” signature, 10 to 20my younger than the </a:t>
            </a:r>
            <a:r>
              <a:rPr lang="en-US" dirty="0" err="1"/>
              <a:t>Lunnon</a:t>
            </a:r>
            <a:r>
              <a:rPr lang="en-US" dirty="0"/>
              <a:t> type. Where the </a:t>
            </a:r>
            <a:r>
              <a:rPr lang="en-US" dirty="0" err="1"/>
              <a:t>Paringa</a:t>
            </a:r>
            <a:r>
              <a:rPr lang="en-US" dirty="0"/>
              <a:t> type occurs, it is always spatially very restricted, and occurs immediately in the vicinity of the largest gold camps. There is some very distinct process that occurs locally in the mantle directly underneath where the gold deposits will form some time later. </a:t>
            </a:r>
          </a:p>
          <a:p>
            <a:r>
              <a:rPr lang="en-US" dirty="0"/>
              <a:t>Another feature of the </a:t>
            </a:r>
            <a:r>
              <a:rPr lang="en-US" dirty="0" err="1"/>
              <a:t>Paringa</a:t>
            </a:r>
            <a:r>
              <a:rPr lang="en-US" dirty="0"/>
              <a:t> is that it is compositionally zoned; around 20% MgO at the base, gradually decreasing to 2% MgO at the top. In contrast, </a:t>
            </a:r>
            <a:r>
              <a:rPr lang="en-US" dirty="0" err="1"/>
              <a:t>Lunnon</a:t>
            </a:r>
            <a:r>
              <a:rPr lang="en-US" dirty="0"/>
              <a:t> basalt is the same from top to bottom. How does this happen? Eruption from a zoned magma chamber? </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4</a:t>
            </a:fld>
            <a:endParaRPr lang="en-AU"/>
          </a:p>
        </p:txBody>
      </p:sp>
    </p:spTree>
    <p:extLst>
      <p:ext uri="{BB962C8B-B14F-4D97-AF65-F5344CB8AC3E}">
        <p14:creationId xmlns:p14="http://schemas.microsoft.com/office/powerpoint/2010/main" val="198632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Antimony is located much further outboard, mostly in the centenary shale, with the Ora Banda Sill acting as an aquiclude.</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25</a:t>
            </a:fld>
            <a:endParaRPr lang="en-AU"/>
          </a:p>
        </p:txBody>
      </p:sp>
    </p:spTree>
    <p:extLst>
      <p:ext uri="{BB962C8B-B14F-4D97-AF65-F5344CB8AC3E}">
        <p14:creationId xmlns:p14="http://schemas.microsoft.com/office/powerpoint/2010/main" val="1717952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consider gold deposits on the scale of a Camp rather than individual deposits, the camps are chemically zoned. They contain a diversity of deposits with distinctive metal associations, which amongst other things reflect a temperature variation.</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26</a:t>
            </a:fld>
            <a:endParaRPr lang="en-AU"/>
          </a:p>
        </p:txBody>
      </p:sp>
    </p:spTree>
    <p:extLst>
      <p:ext uri="{BB962C8B-B14F-4D97-AF65-F5344CB8AC3E}">
        <p14:creationId xmlns:p14="http://schemas.microsoft.com/office/powerpoint/2010/main" val="2962073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 Banda is a gold system that was tilted after the formation of these deposits. Around the Lone Hand </a:t>
            </a:r>
            <a:r>
              <a:rPr lang="en-US" dirty="0" err="1"/>
              <a:t>Monzograntite</a:t>
            </a:r>
            <a:r>
              <a:rPr lang="en-US" dirty="0"/>
              <a:t>, the mineralogy of the system is biotite-feldspar-pyrite +/- white mica, with a strong Mo-Bi-</a:t>
            </a:r>
            <a:r>
              <a:rPr lang="en-US" dirty="0" err="1"/>
              <a:t>Te</a:t>
            </a:r>
            <a:r>
              <a:rPr lang="en-US" dirty="0"/>
              <a:t> signature. This is mineralization that formed at maybe 350 to 400 degrees, at a depth of 3 to 4km. The top of the system is Sb rich, formed at maybe 200 degrees and a depth of perhaps 1km. Many </a:t>
            </a:r>
            <a:r>
              <a:rPr lang="en-US" dirty="0" err="1"/>
              <a:t>Yilgarn</a:t>
            </a:r>
            <a:r>
              <a:rPr lang="en-US" dirty="0"/>
              <a:t> gold camps are zoned in this way, and have been subsequently deformed and tilted. When you are exploring in a gold camp, consider the diversity of deposit styles that may be present. Try to recognize where you are within a system; think about the facing directions, and consider what the gold deposits might look like at deeper or shallower </a:t>
            </a:r>
            <a:r>
              <a:rPr lang="en-US" dirty="0" err="1"/>
              <a:t>palaeolevels</a:t>
            </a:r>
            <a:r>
              <a:rPr lang="en-US" dirty="0"/>
              <a:t>. </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27</a:t>
            </a:fld>
            <a:endParaRPr lang="en-AU"/>
          </a:p>
        </p:txBody>
      </p:sp>
    </p:spTree>
    <p:extLst>
      <p:ext uri="{BB962C8B-B14F-4D97-AF65-F5344CB8AC3E}">
        <p14:creationId xmlns:p14="http://schemas.microsoft.com/office/powerpoint/2010/main" val="550055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step out a scale. A characteristic of the Kalgoorlie district is that it contains large cells of anomalous pathfinder geochem that we would consider to be indicative of shallow levels (low temperatures) in modern environments. The levels of </a:t>
            </a:r>
            <a:r>
              <a:rPr lang="en-US" dirty="0" err="1"/>
              <a:t>caesium</a:t>
            </a:r>
            <a:r>
              <a:rPr lang="en-US" dirty="0"/>
              <a:t> and antimony shown here are comparable with the top 1km of NZ geothermal systems or the outflow zones from low sulfidation epithermal deposits. The major orogenic gold camps are located with these footprints of low temperature pathfinders. If these were indeed low temperature hydrothermal cells, then they would have been in a temperature range where smectites were the dominant hydrothermal minerals. </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28</a:t>
            </a:fld>
            <a:endParaRPr lang="en-AU"/>
          </a:p>
        </p:txBody>
      </p:sp>
    </p:spTree>
    <p:extLst>
      <p:ext uri="{BB962C8B-B14F-4D97-AF65-F5344CB8AC3E}">
        <p14:creationId xmlns:p14="http://schemas.microsoft.com/office/powerpoint/2010/main" val="4212634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Smectites are not stable above 200 degrees. If there were </a:t>
            </a:r>
            <a:r>
              <a:rPr lang="en-US" dirty="0" err="1"/>
              <a:t>Fimiston</a:t>
            </a:r>
            <a:r>
              <a:rPr lang="en-US" dirty="0"/>
              <a:t>-age syn-intrusion hydrothermal systems formed within the top 4km of crust, they would be vertically zoned from biotite-feldspar to sericite-chlorite to illite-smectite-chlorite to smectite. The  biotite-feldspar and sericite-chlorite would survive middle greenschist metamorphism, but the interlayered smectite-chlorite-illite would be converted to paragonite-Fe </a:t>
            </a:r>
            <a:r>
              <a:rPr lang="en-US" dirty="0" err="1"/>
              <a:t>chlorite.This</a:t>
            </a:r>
            <a:r>
              <a:rPr lang="en-US" dirty="0"/>
              <a:t> reaction would produce enormous volumes of metamorphic fluid even at quite low metamorphic grades.</a:t>
            </a:r>
          </a:p>
          <a:p>
            <a:r>
              <a:rPr lang="en-US" dirty="0"/>
              <a:t>It is also important to note that in upper greenschist conditions, carbonates react with phyllosilicates to form metamorphic feldspars. Ca from ankerite is incorporated in feldspars, but the left over Fe makes metamorphic magnetite.</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29</a:t>
            </a:fld>
            <a:endParaRPr lang="en-AU"/>
          </a:p>
        </p:txBody>
      </p:sp>
    </p:spTree>
    <p:extLst>
      <p:ext uri="{BB962C8B-B14F-4D97-AF65-F5344CB8AC3E}">
        <p14:creationId xmlns:p14="http://schemas.microsoft.com/office/powerpoint/2010/main" val="28535975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K/Al vs Na/Al molar ratio plot. These plots are a really good way to </a:t>
            </a:r>
            <a:r>
              <a:rPr lang="en-US" sz="1200" dirty="0" err="1"/>
              <a:t>visualise</a:t>
            </a:r>
            <a:r>
              <a:rPr lang="en-US" sz="1200" dirty="0"/>
              <a:t> changes in bulk composition during alteration. Alteration in the basalt lies on a trajectory heading towards the composition of muscovite. Alteration has removed Na from the rock, but the Ca-K-Na ternary plot shows that Ca has been retained. This is a really typical pattern in rocks with sericite-chlorite-carbonate alteration. However in the example shown here, the mineralogy of these rocks is biotite-actinolite-anorthite. The most altered (and mineralized) rocks have a molar K/Al ratio of 1:3 as we would see in white mica, but in these rocks all the K is in biotite, with K/Al = 1:1.  That means that on the scale of an assay interval, biotite and anorthite are always present in the same ratio. This cannot be a hydrothermal process. This must be a metamorphic overprint of a hydrothermally altered rock!</a:t>
            </a:r>
          </a:p>
          <a:p>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30</a:t>
            </a:fld>
            <a:endParaRPr lang="en-AU"/>
          </a:p>
        </p:txBody>
      </p:sp>
    </p:spTree>
    <p:extLst>
      <p:ext uri="{BB962C8B-B14F-4D97-AF65-F5344CB8AC3E}">
        <p14:creationId xmlns:p14="http://schemas.microsoft.com/office/powerpoint/2010/main" val="42610302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obvious reason for the apparent “multiple gold events” is that there are early intrusion-related hydrothermal systems, that are subsequently metamorphosed. Dehydration and decarbonatization reacts from the low temperature phyllosilicates and carbonates generate large volumes of metamorphic fluid that locally redistribute metals and sulfides into shear zones and brittle fault arrays. </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32</a:t>
            </a:fld>
            <a:endParaRPr lang="en-AU"/>
          </a:p>
        </p:txBody>
      </p:sp>
    </p:spTree>
    <p:extLst>
      <p:ext uri="{BB962C8B-B14F-4D97-AF65-F5344CB8AC3E}">
        <p14:creationId xmlns:p14="http://schemas.microsoft.com/office/powerpoint/2010/main" val="2424945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Kalgoorlie, like many other well endowed </a:t>
            </a:r>
            <a:r>
              <a:rPr lang="en-US" dirty="0" err="1"/>
              <a:t>archean</a:t>
            </a:r>
            <a:r>
              <a:rPr lang="en-US" dirty="0"/>
              <a:t> districts has a distinct temporal evolution in granite chemistry. High Ca granites peak at around 2680Ma. These come from high pressure melting of underplated basalt. Low Ca granites peak at around 2630Ma. These are mid-crustal melts. There is a diverse range of small volume intrusions peaking at around 2660 which are somewhat like the high Ca granites, but more enriched in large ion lithophile elements and high field strength elements, and commonly very sulfur rich.</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5</a:t>
            </a:fld>
            <a:endParaRPr lang="en-AU"/>
          </a:p>
        </p:txBody>
      </p:sp>
    </p:spTree>
    <p:extLst>
      <p:ext uri="{BB962C8B-B14F-4D97-AF65-F5344CB8AC3E}">
        <p14:creationId xmlns:p14="http://schemas.microsoft.com/office/powerpoint/2010/main" val="3604492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dolerite sills in the </a:t>
            </a:r>
            <a:r>
              <a:rPr lang="en-US" dirty="0" err="1"/>
              <a:t>Yilgarn</a:t>
            </a:r>
            <a:r>
              <a:rPr lang="en-US" dirty="0"/>
              <a:t> have bulk chemistry that matches the </a:t>
            </a:r>
            <a:r>
              <a:rPr lang="en-US" dirty="0" err="1"/>
              <a:t>Lunnon</a:t>
            </a:r>
            <a:r>
              <a:rPr lang="en-US" dirty="0"/>
              <a:t> Basalt. The Golden mile dolerite is one of these. A few have chemistry that matches </a:t>
            </a:r>
            <a:r>
              <a:rPr lang="en-US" dirty="0" err="1"/>
              <a:t>Paringa</a:t>
            </a:r>
            <a:r>
              <a:rPr lang="en-US" dirty="0"/>
              <a:t> Basalt. The GMD is an example of what happens to a typical </a:t>
            </a:r>
            <a:r>
              <a:rPr lang="en-US" dirty="0" err="1"/>
              <a:t>archean</a:t>
            </a:r>
            <a:r>
              <a:rPr lang="en-US" dirty="0"/>
              <a:t> mafic magma when it ponds and fractionates in situ. Think of the presence of ilmenite or magnetite as an indicator of the oxidation state of a melt. All of the </a:t>
            </a:r>
            <a:r>
              <a:rPr lang="en-US" dirty="0" err="1"/>
              <a:t>archean</a:t>
            </a:r>
            <a:r>
              <a:rPr lang="en-US" dirty="0"/>
              <a:t> basalts are ilmenite-bearing. As it fractionates, the GMD switches from pyroxene bearing to hornblende (so it must have a significant water content), and it switches from ilmenite to magnetite. As magnetite crystallizes, it strips all the V from the melt. The GMD, like any other magma that fractionates magnetite became sulfur-saturated as it started crystallizing magnetite. Whatever Ni, Cu and presumably Au that was in the melt at the onset of magnetite crystallization ended up in immiscible sulfides at the base of the magnetite zone.</a:t>
            </a:r>
          </a:p>
          <a:p>
            <a:r>
              <a:rPr lang="en-US" dirty="0"/>
              <a:t>What would happen if this process happened at a much larger scale in ponded magmas at the base of the crust?</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6</a:t>
            </a:fld>
            <a:endParaRPr lang="en-AU"/>
          </a:p>
        </p:txBody>
      </p:sp>
    </p:spTree>
    <p:extLst>
      <p:ext uri="{BB962C8B-B14F-4D97-AF65-F5344CB8AC3E}">
        <p14:creationId xmlns:p14="http://schemas.microsoft.com/office/powerpoint/2010/main" val="2633094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well mineralized greenstone belt like Kalgoorlie, &gt;90% of the magmas have chemistry like </a:t>
            </a:r>
            <a:r>
              <a:rPr lang="en-US" dirty="0" err="1"/>
              <a:t>Lunnon</a:t>
            </a:r>
            <a:r>
              <a:rPr lang="en-US" dirty="0"/>
              <a:t> Basalt and less than 10% are like </a:t>
            </a:r>
            <a:r>
              <a:rPr lang="en-US" dirty="0" err="1"/>
              <a:t>Paringa</a:t>
            </a:r>
            <a:r>
              <a:rPr lang="en-US" dirty="0"/>
              <a:t> Basalt.</a:t>
            </a:r>
          </a:p>
          <a:p>
            <a:r>
              <a:rPr lang="en-US" dirty="0"/>
              <a:t>This variation from </a:t>
            </a:r>
            <a:r>
              <a:rPr lang="en-US" dirty="0" err="1"/>
              <a:t>Lunnon</a:t>
            </a:r>
            <a:r>
              <a:rPr lang="en-US" dirty="0"/>
              <a:t> to </a:t>
            </a:r>
            <a:r>
              <a:rPr lang="en-US" dirty="0" err="1"/>
              <a:t>Paringa</a:t>
            </a:r>
            <a:r>
              <a:rPr lang="en-US" dirty="0"/>
              <a:t> is not restricted to </a:t>
            </a:r>
            <a:r>
              <a:rPr lang="en-US" dirty="0" err="1"/>
              <a:t>Kalgoolie</a:t>
            </a:r>
            <a:r>
              <a:rPr lang="en-US" dirty="0"/>
              <a:t>; there are localized </a:t>
            </a:r>
            <a:r>
              <a:rPr lang="en-US" dirty="0" err="1"/>
              <a:t>Paringa</a:t>
            </a:r>
            <a:r>
              <a:rPr lang="en-US" dirty="0"/>
              <a:t>-type magmas in many greenstones such as Abitibi (Timmins, Red Lake), West Africa </a:t>
            </a:r>
            <a:r>
              <a:rPr lang="en-US" dirty="0" err="1"/>
              <a:t>archean</a:t>
            </a:r>
            <a:r>
              <a:rPr lang="en-US" dirty="0"/>
              <a:t> and Proterozoic and Lake Victoria (east Africa).</a:t>
            </a:r>
          </a:p>
          <a:p>
            <a:r>
              <a:rPr lang="en-US" sz="1400" b="0" dirty="0" err="1"/>
              <a:t>Paringa</a:t>
            </a:r>
            <a:r>
              <a:rPr lang="en-US" sz="1400" b="0" dirty="0"/>
              <a:t>-type basalts;</a:t>
            </a:r>
          </a:p>
          <a:p>
            <a:pPr marL="342900" indent="-342900">
              <a:buFont typeface="Arial" panose="020B0604020202020204" pitchFamily="34" charset="0"/>
              <a:buChar char="•"/>
            </a:pPr>
            <a:r>
              <a:rPr lang="en-US" sz="1200" b="0" dirty="0"/>
              <a:t>Enriched in </a:t>
            </a:r>
            <a:r>
              <a:rPr lang="en-US" sz="1200" b="0" dirty="0" err="1"/>
              <a:t>Zr</a:t>
            </a:r>
            <a:r>
              <a:rPr lang="en-US" sz="1200" b="0" dirty="0"/>
              <a:t>, Th, La, Ce, </a:t>
            </a:r>
            <a:r>
              <a:rPr lang="en-US" sz="1200" b="0" dirty="0" err="1"/>
              <a:t>Nb</a:t>
            </a:r>
            <a:r>
              <a:rPr lang="en-US" sz="1200" b="0" dirty="0"/>
              <a:t> (HFSE’s)</a:t>
            </a:r>
          </a:p>
          <a:p>
            <a:pPr marL="342900" indent="-342900">
              <a:buFont typeface="Arial" panose="020B0604020202020204" pitchFamily="34" charset="0"/>
              <a:buChar char="•"/>
            </a:pPr>
            <a:r>
              <a:rPr lang="en-US" sz="1200" b="0" dirty="0"/>
              <a:t>Enriched in K, Ba, Cs (LILE’s)</a:t>
            </a:r>
          </a:p>
          <a:p>
            <a:pPr marL="342900" indent="-342900">
              <a:buFont typeface="Arial" panose="020B0604020202020204" pitchFamily="34" charset="0"/>
              <a:buChar char="•"/>
            </a:pPr>
            <a:r>
              <a:rPr lang="en-US" sz="1200" b="0" dirty="0"/>
              <a:t>Commonly show fractional crystallization of magnetite</a:t>
            </a:r>
          </a:p>
          <a:p>
            <a:pPr marL="342900" indent="-342900">
              <a:buFont typeface="Arial" panose="020B0604020202020204" pitchFamily="34" charset="0"/>
              <a:buChar char="•"/>
            </a:pPr>
            <a:r>
              <a:rPr lang="en-US" sz="1200" b="0" dirty="0"/>
              <a:t>Sulfur-saturated prior to eruption</a:t>
            </a:r>
          </a:p>
          <a:p>
            <a:pPr marL="342900" indent="-342900">
              <a:buFont typeface="Arial" panose="020B0604020202020204" pitchFamily="34" charset="0"/>
              <a:buChar char="•"/>
            </a:pPr>
            <a:r>
              <a:rPr lang="en-US" sz="1200" b="0" dirty="0"/>
              <a:t>VERY localized distribution</a:t>
            </a:r>
            <a:endParaRPr lang="en-AU" b="0" dirty="0"/>
          </a:p>
        </p:txBody>
      </p:sp>
      <p:sp>
        <p:nvSpPr>
          <p:cNvPr id="4" name="Slide Number Placeholder 3"/>
          <p:cNvSpPr>
            <a:spLocks noGrp="1"/>
          </p:cNvSpPr>
          <p:nvPr>
            <p:ph type="sldNum" sz="quarter" idx="5"/>
          </p:nvPr>
        </p:nvSpPr>
        <p:spPr/>
        <p:txBody>
          <a:bodyPr/>
          <a:lstStyle/>
          <a:p>
            <a:fld id="{1C9D59FA-63BF-4664-99D9-59A1C64DEDEF}" type="slidenum">
              <a:rPr lang="en-AU" smtClean="0"/>
              <a:t>7</a:t>
            </a:fld>
            <a:endParaRPr lang="en-AU"/>
          </a:p>
        </p:txBody>
      </p:sp>
    </p:spTree>
    <p:extLst>
      <p:ext uri="{BB962C8B-B14F-4D97-AF65-F5344CB8AC3E}">
        <p14:creationId xmlns:p14="http://schemas.microsoft.com/office/powerpoint/2010/main" val="2092209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ilmenite-bearing basalts, the ratio of Ni to Sc is always around 1.5 to 1, and the ratio of Cu to Sc is always around 2.5 to 1. Any of the basalts that have seen fractional crystallization of magnetite  have become sulfur saturated. The effect of this can be seen by plotting Ni against Sc.</a:t>
            </a:r>
          </a:p>
          <a:p>
            <a:r>
              <a:rPr lang="en-US" dirty="0"/>
              <a:t>The </a:t>
            </a:r>
            <a:r>
              <a:rPr lang="en-US" dirty="0" err="1"/>
              <a:t>Paringa</a:t>
            </a:r>
            <a:r>
              <a:rPr lang="en-US" dirty="0"/>
              <a:t> Basalts are erupted as pillow lavas, but this shows that they must have had residence time in a magma chamber, presumably near the base of the crust before being erupted. A consequence of this is that there must be a cumulate zone  left behind with abundant sulfur, nickel, copper and gold. </a:t>
            </a:r>
          </a:p>
          <a:p>
            <a:r>
              <a:rPr lang="en-US" dirty="0"/>
              <a:t>Could this be a pre-conditioning event forming a gold-enriched reservoir directly beneath the Golden Mile, Timmins, Red Lake, </a:t>
            </a:r>
            <a:r>
              <a:rPr lang="en-US" dirty="0" err="1"/>
              <a:t>etc</a:t>
            </a:r>
            <a:r>
              <a:rPr lang="en-US" dirty="0"/>
              <a:t>? </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8</a:t>
            </a:fld>
            <a:endParaRPr lang="en-AU"/>
          </a:p>
        </p:txBody>
      </p:sp>
    </p:spTree>
    <p:extLst>
      <p:ext uri="{BB962C8B-B14F-4D97-AF65-F5344CB8AC3E}">
        <p14:creationId xmlns:p14="http://schemas.microsoft.com/office/powerpoint/2010/main" val="297570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Timmins, the </a:t>
            </a:r>
            <a:r>
              <a:rPr lang="en-US" dirty="0" err="1"/>
              <a:t>paringa</a:t>
            </a:r>
            <a:r>
              <a:rPr lang="en-US" dirty="0"/>
              <a:t>-type basalt is called the Vipond. It occurs JUST between the Porcupine </a:t>
            </a:r>
            <a:r>
              <a:rPr lang="en-US" dirty="0" err="1"/>
              <a:t>Destor</a:t>
            </a:r>
            <a:r>
              <a:rPr lang="en-US" dirty="0"/>
              <a:t> fault and the </a:t>
            </a:r>
            <a:r>
              <a:rPr lang="en-US" dirty="0" err="1"/>
              <a:t>Pamor</a:t>
            </a:r>
            <a:r>
              <a:rPr lang="en-US" dirty="0"/>
              <a:t> Fault, just within the vicinity of Timmins, but not very far along strike. These are pillow basalts, that trend from Mg rich at the base, to Fe rich at the top of the pile, with progressively increasing degree of magnetite fractionation and S saturation. There must have been an accumulation of magmatic sulfides near the base of the crust immediately beneath Timmins!</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9</a:t>
            </a:fld>
            <a:endParaRPr lang="en-AU"/>
          </a:p>
        </p:txBody>
      </p:sp>
    </p:spTree>
    <p:extLst>
      <p:ext uri="{BB962C8B-B14F-4D97-AF65-F5344CB8AC3E}">
        <p14:creationId xmlns:p14="http://schemas.microsoft.com/office/powerpoint/2010/main" val="2135081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large number of diorite intrusions in the eastern goldfields that contain pervasive enrichment of gold, typically around 0.1 to 0.2ppm levels, sometimes as high as 0.5ppm. The gold grades in these are so consistent that it appears the metal was introduced with the melt rather than via a hydrothermal overprint. These gold-bearing porphyries are also very sulfur rich, commonly very oxidized, </a:t>
            </a:r>
            <a:r>
              <a:rPr lang="en-US" dirty="0" err="1"/>
              <a:t>eg</a:t>
            </a:r>
            <a:r>
              <a:rPr lang="en-US" dirty="0"/>
              <a:t> anhydrite-bearing, and have the highest degree of enrichment of P, Th, Ce, Ba, Sr </a:t>
            </a:r>
            <a:r>
              <a:rPr lang="en-US" dirty="0" err="1"/>
              <a:t>etc</a:t>
            </a:r>
            <a:r>
              <a:rPr lang="en-US" dirty="0"/>
              <a:t> of any of the porphyries.</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11</a:t>
            </a:fld>
            <a:endParaRPr lang="en-AU"/>
          </a:p>
        </p:txBody>
      </p:sp>
    </p:spTree>
    <p:extLst>
      <p:ext uri="{BB962C8B-B14F-4D97-AF65-F5344CB8AC3E}">
        <p14:creationId xmlns:p14="http://schemas.microsoft.com/office/powerpoint/2010/main" val="83675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plots are based on the AMIRA P482 data.</a:t>
            </a:r>
          </a:p>
          <a:p>
            <a:r>
              <a:rPr lang="en-US" dirty="0"/>
              <a:t>These 2 diagrams are commonly used in porphyry Cu exploration, but are also very applicable to </a:t>
            </a:r>
            <a:r>
              <a:rPr lang="en-US" dirty="0" err="1"/>
              <a:t>archean</a:t>
            </a:r>
            <a:r>
              <a:rPr lang="en-US" dirty="0"/>
              <a:t> granites. </a:t>
            </a:r>
          </a:p>
          <a:p>
            <a:r>
              <a:rPr lang="en-US" dirty="0"/>
              <a:t>In magnetite-bearing melts, as magnetite crystallizes and fractionates, melts evolve to lower V/Sc. Most melts follow this trajectory. There is a window in P-T-H2O space where hornblende crystallizes before magnetite; these melts evolve to higher V/Sc ratios with fractionation of hornblende. The more oxidized the melt, the higher the ratio goes. This is a </a:t>
            </a:r>
            <a:r>
              <a:rPr lang="en-US" dirty="0" err="1"/>
              <a:t>favourable</a:t>
            </a:r>
            <a:r>
              <a:rPr lang="en-US" dirty="0"/>
              <a:t> trend. </a:t>
            </a:r>
          </a:p>
          <a:p>
            <a:r>
              <a:rPr lang="en-US" dirty="0"/>
              <a:t>All of these melts plot on a spectrum from high Sr-low Y  to low Sr – high Y. This maps a transition from high Pressure melting where garnet is stable in the source region and all of the plagioclase melts, to low pressure melting where plagioclase is fractionating. </a:t>
            </a:r>
          </a:p>
          <a:p>
            <a:r>
              <a:rPr lang="en-US" dirty="0"/>
              <a:t>Fertile diorites have high Sr/Y, high V/Sc, Ba&gt;1000ppm, high P, Th, La, Ce and LOTS of sulfur.</a:t>
            </a:r>
            <a:endParaRPr lang="en-AU" dirty="0"/>
          </a:p>
        </p:txBody>
      </p:sp>
      <p:sp>
        <p:nvSpPr>
          <p:cNvPr id="4" name="Slide Number Placeholder 3"/>
          <p:cNvSpPr>
            <a:spLocks noGrp="1"/>
          </p:cNvSpPr>
          <p:nvPr>
            <p:ph type="sldNum" sz="quarter" idx="5"/>
          </p:nvPr>
        </p:nvSpPr>
        <p:spPr/>
        <p:txBody>
          <a:bodyPr/>
          <a:lstStyle/>
          <a:p>
            <a:fld id="{1C9D59FA-63BF-4664-99D9-59A1C64DEDEF}" type="slidenum">
              <a:rPr lang="en-AU" smtClean="0"/>
              <a:t>12</a:t>
            </a:fld>
            <a:endParaRPr lang="en-AU"/>
          </a:p>
        </p:txBody>
      </p:sp>
    </p:spTree>
    <p:extLst>
      <p:ext uri="{BB962C8B-B14F-4D97-AF65-F5344CB8AC3E}">
        <p14:creationId xmlns:p14="http://schemas.microsoft.com/office/powerpoint/2010/main" val="178055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F6CEC6A-806D-4708-BE3E-874E84C19504}" type="datetimeFigureOut">
              <a:rPr lang="en-AU" smtClean="0"/>
              <a:t>11/10/2019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1626526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F6CEC6A-806D-4708-BE3E-874E84C19504}" type="datetimeFigureOut">
              <a:rPr lang="en-AU" smtClean="0"/>
              <a:t>11/10/2019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4213187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F6CEC6A-806D-4708-BE3E-874E84C19504}" type="datetimeFigureOut">
              <a:rPr lang="en-AU" smtClean="0"/>
              <a:t>11/10/2019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4058318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F6CEC6A-806D-4708-BE3E-874E84C19504}" type="datetimeFigureOut">
              <a:rPr lang="en-AU" smtClean="0"/>
              <a:t>11/10/2019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303675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6CEC6A-806D-4708-BE3E-874E84C19504}" type="datetimeFigureOut">
              <a:rPr lang="en-AU" smtClean="0"/>
              <a:t>11/10/2019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214022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F6CEC6A-806D-4708-BE3E-874E84C19504}" type="datetimeFigureOut">
              <a:rPr lang="en-AU" smtClean="0"/>
              <a:t>11/10/2019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506153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F6CEC6A-806D-4708-BE3E-874E84C19504}" type="datetimeFigureOut">
              <a:rPr lang="en-AU" smtClean="0"/>
              <a:t>11/10/2019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267909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F6CEC6A-806D-4708-BE3E-874E84C19504}" type="datetimeFigureOut">
              <a:rPr lang="en-AU" smtClean="0"/>
              <a:t>11/10/2019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193050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6CEC6A-806D-4708-BE3E-874E84C19504}" type="datetimeFigureOut">
              <a:rPr lang="en-AU" smtClean="0"/>
              <a:t>11/10/2019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1299386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6CEC6A-806D-4708-BE3E-874E84C19504}" type="datetimeFigureOut">
              <a:rPr lang="en-AU" smtClean="0"/>
              <a:t>11/10/2019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794407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6CEC6A-806D-4708-BE3E-874E84C19504}" type="datetimeFigureOut">
              <a:rPr lang="en-AU" smtClean="0"/>
              <a:t>11/10/2019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D5A7341-F330-4828-BC4F-D87CAC970642}" type="slidenum">
              <a:rPr lang="en-AU" smtClean="0"/>
              <a:t>‹#›</a:t>
            </a:fld>
            <a:endParaRPr lang="en-AU"/>
          </a:p>
        </p:txBody>
      </p:sp>
    </p:spTree>
    <p:extLst>
      <p:ext uri="{BB962C8B-B14F-4D97-AF65-F5344CB8AC3E}">
        <p14:creationId xmlns:p14="http://schemas.microsoft.com/office/powerpoint/2010/main" val="1303282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6CEC6A-806D-4708-BE3E-874E84C19504}" type="datetimeFigureOut">
              <a:rPr lang="en-AU" smtClean="0"/>
              <a:t>11/10/2019</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A7341-F330-4828-BC4F-D87CAC970642}" type="slidenum">
              <a:rPr lang="en-AU" smtClean="0"/>
              <a:t>‹#›</a:t>
            </a:fld>
            <a:endParaRPr lang="en-AU"/>
          </a:p>
        </p:txBody>
      </p:sp>
    </p:spTree>
    <p:extLst>
      <p:ext uri="{BB962C8B-B14F-4D97-AF65-F5344CB8AC3E}">
        <p14:creationId xmlns:p14="http://schemas.microsoft.com/office/powerpoint/2010/main" val="2590286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YD137_241"/>
          <p:cNvPicPr>
            <a:picLocks noChangeAspect="1" noChangeArrowheads="1"/>
          </p:cNvPicPr>
          <p:nvPr/>
        </p:nvPicPr>
        <p:blipFill>
          <a:blip r:embed="rId3" cstate="print">
            <a:extLst>
              <a:ext uri="{28A0092B-C50C-407E-A947-70E740481C1C}">
                <a14:useLocalDpi xmlns:a14="http://schemas.microsoft.com/office/drawing/2010/main" val="0"/>
              </a:ext>
            </a:extLst>
          </a:blip>
          <a:srcRect t="6265" b="9782"/>
          <a:stretch>
            <a:fillRect/>
          </a:stretch>
        </p:blipFill>
        <p:spPr bwMode="auto">
          <a:xfrm>
            <a:off x="2639616" y="2060848"/>
            <a:ext cx="6480000" cy="4078114"/>
          </a:xfrm>
          <a:prstGeom prst="rect">
            <a:avLst/>
          </a:prstGeom>
          <a:noFill/>
          <a:extLst>
            <a:ext uri="{909E8E84-426E-40DD-AFC4-6F175D3DCCD1}">
              <a14:hiddenFill xmlns:a14="http://schemas.microsoft.com/office/drawing/2010/main">
                <a:solidFill>
                  <a:srgbClr val="FFFFFF"/>
                </a:solidFill>
              </a14:hiddenFill>
            </a:ext>
          </a:extLst>
        </p:spPr>
      </p:pic>
      <p:sp>
        <p:nvSpPr>
          <p:cNvPr id="3074" name="Text Box 2"/>
          <p:cNvSpPr txBox="1">
            <a:spLocks noChangeArrowheads="1"/>
          </p:cNvSpPr>
          <p:nvPr/>
        </p:nvSpPr>
        <p:spPr bwMode="auto">
          <a:xfrm>
            <a:off x="1739516" y="2676972"/>
            <a:ext cx="8712968" cy="1754326"/>
          </a:xfrm>
          <a:prstGeom prst="rect">
            <a:avLst/>
          </a:prstGeom>
          <a:noFill/>
          <a:ln w="9525">
            <a:noFill/>
            <a:miter lim="800000"/>
            <a:headEnd/>
            <a:tailEnd/>
          </a:ln>
        </p:spPr>
        <p:txBody>
          <a:bodyPr wrap="square">
            <a:spAutoFit/>
          </a:bodyPr>
          <a:lstStyle/>
          <a:p>
            <a:pPr algn="ctr"/>
            <a:r>
              <a:rPr lang="en-US" sz="5400" b="1" dirty="0"/>
              <a:t>GEOCHEMICAL SIGNATURES OF ARCHEAN GOLD DEPOSITS </a:t>
            </a:r>
            <a:endParaRPr lang="en-US" sz="5400" dirty="0">
              <a:latin typeface="Calibri" pitchFamily="34" charset="0"/>
            </a:endParaRPr>
          </a:p>
        </p:txBody>
      </p:sp>
      <p:pic>
        <p:nvPicPr>
          <p:cNvPr id="2052" name="Picture 4" descr="Mineral Mapping logo.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4232" y="275731"/>
            <a:ext cx="3657600" cy="73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19536" y="6231189"/>
            <a:ext cx="3390672" cy="246221"/>
          </a:xfrm>
          <a:prstGeom prst="rect">
            <a:avLst/>
          </a:prstGeom>
          <a:noFill/>
        </p:spPr>
        <p:txBody>
          <a:bodyPr wrap="none" rtlCol="0">
            <a:spAutoFit/>
          </a:bodyPr>
          <a:lstStyle/>
          <a:p>
            <a:r>
              <a:rPr lang="en-US" sz="1000" dirty="0"/>
              <a:t>Dolomite Graphite veins in olivine Lamprophyre, </a:t>
            </a:r>
            <a:r>
              <a:rPr lang="en-US" sz="1000" dirty="0" err="1"/>
              <a:t>Syama</a:t>
            </a:r>
            <a:r>
              <a:rPr lang="en-US" sz="1000" dirty="0"/>
              <a:t>, Mali</a:t>
            </a:r>
          </a:p>
        </p:txBody>
      </p:sp>
      <p:pic>
        <p:nvPicPr>
          <p:cNvPr id="3" name="Picture 2">
            <a:extLst>
              <a:ext uri="{FF2B5EF4-FFF2-40B4-BE49-F238E27FC236}">
                <a16:creationId xmlns:a16="http://schemas.microsoft.com/office/drawing/2014/main" id="{B2E9E2B7-ACBA-4B34-8E09-3A020BCB3714}"/>
              </a:ext>
            </a:extLst>
          </p:cNvPr>
          <p:cNvPicPr>
            <a:picLocks noChangeAspect="1"/>
          </p:cNvPicPr>
          <p:nvPr/>
        </p:nvPicPr>
        <p:blipFill>
          <a:blip r:embed="rId5"/>
          <a:stretch>
            <a:fillRect/>
          </a:stretch>
        </p:blipFill>
        <p:spPr>
          <a:xfrm>
            <a:off x="335360" y="68701"/>
            <a:ext cx="5400000" cy="1486864"/>
          </a:xfrm>
          <a:prstGeom prst="rect">
            <a:avLst/>
          </a:prstGeom>
        </p:spPr>
      </p:pic>
      <p:sp>
        <p:nvSpPr>
          <p:cNvPr id="4" name="TextBox 3">
            <a:extLst>
              <a:ext uri="{FF2B5EF4-FFF2-40B4-BE49-F238E27FC236}">
                <a16:creationId xmlns:a16="http://schemas.microsoft.com/office/drawing/2014/main" id="{E264F32B-7CB0-4E57-80AF-465024B1F086}"/>
              </a:ext>
            </a:extLst>
          </p:cNvPr>
          <p:cNvSpPr txBox="1"/>
          <p:nvPr/>
        </p:nvSpPr>
        <p:spPr>
          <a:xfrm>
            <a:off x="9593908" y="5843605"/>
            <a:ext cx="1656992" cy="738664"/>
          </a:xfrm>
          <a:prstGeom prst="rect">
            <a:avLst/>
          </a:prstGeom>
          <a:noFill/>
        </p:spPr>
        <p:txBody>
          <a:bodyPr wrap="none" rtlCol="0">
            <a:spAutoFit/>
          </a:bodyPr>
          <a:lstStyle/>
          <a:p>
            <a:pPr algn="ctr">
              <a:defRPr/>
            </a:pPr>
            <a:r>
              <a:rPr lang="en-US" sz="2400" dirty="0">
                <a:latin typeface="Calibri" pitchFamily="34" charset="0"/>
              </a:rPr>
              <a:t>Scott Halley</a:t>
            </a:r>
          </a:p>
          <a:p>
            <a:pPr algn="ctr">
              <a:defRPr/>
            </a:pPr>
            <a:r>
              <a:rPr lang="en-US" dirty="0">
                <a:latin typeface="Calibri" pitchFamily="34" charset="0"/>
              </a:rPr>
              <a:t>October 3 2019</a:t>
            </a:r>
          </a:p>
        </p:txBody>
      </p:sp>
    </p:spTree>
    <p:extLst>
      <p:ext uri="{BB962C8B-B14F-4D97-AF65-F5344CB8AC3E}">
        <p14:creationId xmlns:p14="http://schemas.microsoft.com/office/powerpoint/2010/main" val="2875240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5560" y="532998"/>
            <a:ext cx="7920880" cy="2862322"/>
          </a:xfrm>
          <a:prstGeom prst="rect">
            <a:avLst/>
          </a:prstGeom>
          <a:noFill/>
        </p:spPr>
        <p:txBody>
          <a:bodyPr wrap="square" rtlCol="0">
            <a:spAutoFit/>
          </a:bodyPr>
          <a:lstStyle/>
          <a:p>
            <a:r>
              <a:rPr lang="en-US" sz="3200" b="1" dirty="0"/>
              <a:t>Significance of Basalt chemistry</a:t>
            </a:r>
          </a:p>
          <a:p>
            <a:endParaRPr lang="en-US" sz="2400" b="1" dirty="0"/>
          </a:p>
          <a:p>
            <a:pPr marL="285750" indent="-285750">
              <a:buFont typeface="Arial" panose="020B0604020202020204" pitchFamily="34" charset="0"/>
              <a:buChar char="•"/>
            </a:pPr>
            <a:r>
              <a:rPr lang="en-AU" sz="2000" dirty="0">
                <a:latin typeface="Calibri" pitchFamily="34" charset="0"/>
              </a:rPr>
              <a:t>Fractionation of mantle plume (or crustal contamination) creates </a:t>
            </a:r>
            <a:r>
              <a:rPr lang="en-AU" sz="2000" dirty="0" err="1">
                <a:latin typeface="Calibri" pitchFamily="34" charset="0"/>
              </a:rPr>
              <a:t>underplated</a:t>
            </a:r>
            <a:r>
              <a:rPr lang="en-AU" sz="2000" dirty="0">
                <a:latin typeface="Calibri" pitchFamily="34" charset="0"/>
              </a:rPr>
              <a:t> basalt enriched in water, CO2, alkali elements AND with immiscible </a:t>
            </a:r>
            <a:r>
              <a:rPr lang="en-AU" sz="2000" dirty="0" err="1">
                <a:latin typeface="Calibri" pitchFamily="34" charset="0"/>
              </a:rPr>
              <a:t>sulfides</a:t>
            </a:r>
            <a:r>
              <a:rPr lang="en-AU" sz="2000" dirty="0">
                <a:latin typeface="Calibri" pitchFamily="34" charset="0"/>
              </a:rPr>
              <a:t>, Au, As, Sb etc.</a:t>
            </a:r>
          </a:p>
          <a:p>
            <a:pPr marL="285750" indent="-285750">
              <a:buFont typeface="Arial" panose="020B0604020202020204" pitchFamily="34" charset="0"/>
              <a:buChar char="•"/>
            </a:pPr>
            <a:endParaRPr lang="en-AU" sz="1600" dirty="0">
              <a:latin typeface="Calibri" pitchFamily="34" charset="0"/>
            </a:endParaRPr>
          </a:p>
          <a:p>
            <a:pPr marL="285750" indent="-285750">
              <a:buFont typeface="Arial" panose="020B0604020202020204" pitchFamily="34" charset="0"/>
              <a:buChar char="•"/>
            </a:pPr>
            <a:r>
              <a:rPr lang="en-AU" sz="2400" b="1" dirty="0">
                <a:latin typeface="Calibri" pitchFamily="34" charset="0"/>
              </a:rPr>
              <a:t>Source region that has significantly enriched metals, </a:t>
            </a:r>
            <a:r>
              <a:rPr lang="en-AU" sz="2400" b="1" dirty="0" err="1">
                <a:latin typeface="Calibri" pitchFamily="34" charset="0"/>
              </a:rPr>
              <a:t>sulfur</a:t>
            </a:r>
            <a:r>
              <a:rPr lang="en-AU" sz="2400" b="1" dirty="0">
                <a:latin typeface="Calibri" pitchFamily="34" charset="0"/>
              </a:rPr>
              <a:t> and volatiles.</a:t>
            </a:r>
          </a:p>
        </p:txBody>
      </p:sp>
    </p:spTree>
    <p:extLst>
      <p:ext uri="{BB962C8B-B14F-4D97-AF65-F5344CB8AC3E}">
        <p14:creationId xmlns:p14="http://schemas.microsoft.com/office/powerpoint/2010/main" val="39216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905894" y="256581"/>
            <a:ext cx="8366570"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sz="3200" b="1" dirty="0">
                <a:latin typeface="Calibri" pitchFamily="34" charset="0"/>
              </a:rPr>
              <a:t>Eastern Goldfields; &gt;20 diorite intrusions with 1moz to 40moz Au at grades of 0.2 to 0.5ppm. </a:t>
            </a:r>
          </a:p>
          <a:p>
            <a:pPr marL="285750" indent="-285750" eaLnBrk="1" hangingPunct="1">
              <a:buFont typeface="Arial" panose="020B0604020202020204" pitchFamily="34" charset="0"/>
              <a:buChar char="•"/>
            </a:pPr>
            <a:r>
              <a:rPr lang="en-AU" sz="2400" b="1" dirty="0">
                <a:latin typeface="Calibri" pitchFamily="34" charset="0"/>
              </a:rPr>
              <a:t>Very </a:t>
            </a:r>
            <a:r>
              <a:rPr lang="en-AU" sz="2400" b="1" dirty="0" err="1">
                <a:latin typeface="Calibri" pitchFamily="34" charset="0"/>
              </a:rPr>
              <a:t>sulfur</a:t>
            </a:r>
            <a:r>
              <a:rPr lang="en-AU" sz="2400" b="1" dirty="0">
                <a:latin typeface="Calibri" pitchFamily="34" charset="0"/>
              </a:rPr>
              <a:t>-rich!!</a:t>
            </a:r>
          </a:p>
          <a:p>
            <a:pPr marL="285750" indent="-285750" eaLnBrk="1" hangingPunct="1">
              <a:buFont typeface="Arial" panose="020B0604020202020204" pitchFamily="34" charset="0"/>
              <a:buChar char="•"/>
            </a:pPr>
            <a:r>
              <a:rPr lang="en-AU" sz="2400" b="1" dirty="0">
                <a:latin typeface="Calibri" pitchFamily="34" charset="0"/>
              </a:rPr>
              <a:t>Intrinsically Au-rich</a:t>
            </a:r>
          </a:p>
          <a:p>
            <a:pPr marL="285750" indent="-285750" eaLnBrk="1" hangingPunct="1">
              <a:buFont typeface="Arial" panose="020B0604020202020204" pitchFamily="34" charset="0"/>
              <a:buChar char="•"/>
            </a:pPr>
            <a:r>
              <a:rPr lang="en-GB" sz="2400" b="1" dirty="0">
                <a:latin typeface="Calibri" pitchFamily="34" charset="0"/>
              </a:rPr>
              <a:t>Distinct trace element signatures</a:t>
            </a:r>
          </a:p>
          <a:p>
            <a:pPr marL="285750" indent="-285750" eaLnBrk="1" hangingPunct="1">
              <a:buFont typeface="Arial" panose="020B0604020202020204" pitchFamily="34" charset="0"/>
              <a:buChar char="•"/>
            </a:pPr>
            <a:r>
              <a:rPr lang="en-GB" sz="2400" b="1" dirty="0">
                <a:latin typeface="Calibri" pitchFamily="34" charset="0"/>
              </a:rPr>
              <a:t>High </a:t>
            </a:r>
            <a:r>
              <a:rPr lang="en-GB" sz="2400" b="1" dirty="0" err="1">
                <a:latin typeface="Calibri" pitchFamily="34" charset="0"/>
              </a:rPr>
              <a:t>Th</a:t>
            </a:r>
            <a:r>
              <a:rPr lang="en-GB" sz="2400" b="1" dirty="0">
                <a:latin typeface="Calibri" pitchFamily="34" charset="0"/>
              </a:rPr>
              <a:t>, La, Ce, Ba, </a:t>
            </a:r>
            <a:r>
              <a:rPr lang="en-GB" sz="2400" b="1" dirty="0" err="1">
                <a:latin typeface="Calibri" pitchFamily="34" charset="0"/>
              </a:rPr>
              <a:t>Sr</a:t>
            </a:r>
            <a:endParaRPr lang="en-GB" sz="2400" b="1" dirty="0">
              <a:latin typeface="Calibri" pitchFamily="34" charset="0"/>
            </a:endParaRPr>
          </a:p>
          <a:p>
            <a:pPr marL="285750" indent="-285750" eaLnBrk="1" hangingPunct="1">
              <a:buFont typeface="Arial" panose="020B0604020202020204" pitchFamily="34" charset="0"/>
              <a:buChar char="•"/>
            </a:pPr>
            <a:r>
              <a:rPr lang="en-GB" sz="2400" b="1" dirty="0">
                <a:latin typeface="Calibri" pitchFamily="34" charset="0"/>
              </a:rPr>
              <a:t>Partial melts of </a:t>
            </a:r>
            <a:r>
              <a:rPr lang="en-GB" sz="2400" b="1" dirty="0" err="1">
                <a:latin typeface="Calibri" pitchFamily="34" charset="0"/>
              </a:rPr>
              <a:t>metasomatised</a:t>
            </a:r>
            <a:r>
              <a:rPr lang="en-GB" sz="2400" b="1" dirty="0">
                <a:latin typeface="Calibri" pitchFamily="34" charset="0"/>
              </a:rPr>
              <a:t> mantle,</a:t>
            </a:r>
          </a:p>
        </p:txBody>
      </p:sp>
      <p:pic>
        <p:nvPicPr>
          <p:cNvPr id="10" name="Picture 2" descr="100_29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5520" y="3450806"/>
            <a:ext cx="4114800" cy="27865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D41743 157m"/>
          <p:cNvPicPr>
            <a:picLocks noChangeAspect="1" noChangeArrowheads="1"/>
          </p:cNvPicPr>
          <p:nvPr/>
        </p:nvPicPr>
        <p:blipFill>
          <a:blip r:embed="rId4">
            <a:extLst>
              <a:ext uri="{28A0092B-C50C-407E-A947-70E740481C1C}">
                <a14:useLocalDpi xmlns:a14="http://schemas.microsoft.com/office/drawing/2010/main" val="0"/>
              </a:ext>
            </a:extLst>
          </a:blip>
          <a:srcRect t="15327" b="15327"/>
          <a:stretch>
            <a:fillRect/>
          </a:stretch>
        </p:blipFill>
        <p:spPr bwMode="auto">
          <a:xfrm>
            <a:off x="6117115" y="3730625"/>
            <a:ext cx="4318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19536" y="6231188"/>
            <a:ext cx="2611612" cy="400110"/>
          </a:xfrm>
          <a:prstGeom prst="rect">
            <a:avLst/>
          </a:prstGeom>
          <a:noFill/>
        </p:spPr>
        <p:txBody>
          <a:bodyPr wrap="none" rtlCol="0">
            <a:spAutoFit/>
          </a:bodyPr>
          <a:lstStyle/>
          <a:p>
            <a:r>
              <a:rPr lang="en-US" sz="1000" dirty="0"/>
              <a:t>Beta Porphyry, </a:t>
            </a:r>
            <a:r>
              <a:rPr lang="en-US" sz="1000" dirty="0" err="1"/>
              <a:t>Kambalda</a:t>
            </a:r>
            <a:r>
              <a:rPr lang="en-US" sz="1000" dirty="0"/>
              <a:t>. Pyrite +/- anhydrite.</a:t>
            </a:r>
          </a:p>
          <a:p>
            <a:r>
              <a:rPr lang="en-US" sz="1000" dirty="0"/>
              <a:t>Mean gold grade 0.37ppm Au</a:t>
            </a:r>
          </a:p>
        </p:txBody>
      </p:sp>
      <p:sp>
        <p:nvSpPr>
          <p:cNvPr id="7" name="TextBox 6"/>
          <p:cNvSpPr txBox="1"/>
          <p:nvPr/>
        </p:nvSpPr>
        <p:spPr>
          <a:xfrm>
            <a:off x="6816081" y="6183533"/>
            <a:ext cx="2154757" cy="400110"/>
          </a:xfrm>
          <a:prstGeom prst="rect">
            <a:avLst/>
          </a:prstGeom>
          <a:noFill/>
        </p:spPr>
        <p:txBody>
          <a:bodyPr wrap="none" rtlCol="0">
            <a:spAutoFit/>
          </a:bodyPr>
          <a:lstStyle/>
          <a:p>
            <a:r>
              <a:rPr lang="en-US" sz="1000" dirty="0"/>
              <a:t>Santa Anna </a:t>
            </a:r>
            <a:r>
              <a:rPr lang="en-US" sz="1000" dirty="0" err="1"/>
              <a:t>Trondhjemite</a:t>
            </a:r>
            <a:r>
              <a:rPr lang="en-US" sz="1000" dirty="0"/>
              <a:t>, </a:t>
            </a:r>
            <a:r>
              <a:rPr lang="en-US" sz="1000" dirty="0" err="1"/>
              <a:t>Kambalda</a:t>
            </a:r>
            <a:r>
              <a:rPr lang="en-US" sz="1000" dirty="0"/>
              <a:t>..</a:t>
            </a:r>
          </a:p>
          <a:p>
            <a:r>
              <a:rPr lang="en-US" sz="1000" dirty="0"/>
              <a:t>Mean gold grade 0.5ppm Au</a:t>
            </a:r>
          </a:p>
        </p:txBody>
      </p:sp>
    </p:spTree>
    <p:extLst>
      <p:ext uri="{BB962C8B-B14F-4D97-AF65-F5344CB8AC3E}">
        <p14:creationId xmlns:p14="http://schemas.microsoft.com/office/powerpoint/2010/main" val="3118741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DDD0F82-B5C4-47F9-95BD-447C0965B490}"/>
              </a:ext>
            </a:extLst>
          </p:cNvPr>
          <p:cNvPicPr>
            <a:picLocks noChangeAspect="1"/>
          </p:cNvPicPr>
          <p:nvPr/>
        </p:nvPicPr>
        <p:blipFill>
          <a:blip r:embed="rId3"/>
          <a:stretch>
            <a:fillRect/>
          </a:stretch>
        </p:blipFill>
        <p:spPr>
          <a:xfrm>
            <a:off x="6204632" y="2661490"/>
            <a:ext cx="5580000" cy="3647830"/>
          </a:xfrm>
          <a:prstGeom prst="rect">
            <a:avLst/>
          </a:prstGeom>
        </p:spPr>
      </p:pic>
      <p:sp>
        <p:nvSpPr>
          <p:cNvPr id="3" name="Text Box 3"/>
          <p:cNvSpPr txBox="1">
            <a:spLocks noChangeArrowheads="1"/>
          </p:cNvSpPr>
          <p:nvPr/>
        </p:nvSpPr>
        <p:spPr bwMode="auto">
          <a:xfrm>
            <a:off x="1517179" y="1"/>
            <a:ext cx="9144000"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sz="2400" b="1" dirty="0">
                <a:latin typeface="Calibri" pitchFamily="34" charset="0"/>
              </a:rPr>
              <a:t>Intrinsically Au-rich diorite intrusions in the Eastern Goldfields</a:t>
            </a:r>
          </a:p>
          <a:p>
            <a:pPr marL="285750" indent="-285750" eaLnBrk="1" hangingPunct="1">
              <a:buFont typeface="Arial" panose="020B0604020202020204" pitchFamily="34" charset="0"/>
              <a:buChar char="•"/>
            </a:pPr>
            <a:r>
              <a:rPr lang="en-GB" b="1" dirty="0">
                <a:latin typeface="Calibri" pitchFamily="34" charset="0"/>
              </a:rPr>
              <a:t>Distinct trace element signatures</a:t>
            </a:r>
          </a:p>
          <a:p>
            <a:pPr marL="285750" indent="-285750" eaLnBrk="1" hangingPunct="1">
              <a:buFont typeface="Arial" panose="020B0604020202020204" pitchFamily="34" charset="0"/>
              <a:buChar char="•"/>
            </a:pPr>
            <a:r>
              <a:rPr lang="en-GB" b="1" dirty="0">
                <a:latin typeface="Calibri" pitchFamily="34" charset="0"/>
              </a:rPr>
              <a:t>High Sr/Y</a:t>
            </a:r>
          </a:p>
          <a:p>
            <a:pPr marL="285750" indent="-285750" eaLnBrk="1" hangingPunct="1">
              <a:buFont typeface="Arial" panose="020B0604020202020204" pitchFamily="34" charset="0"/>
              <a:buChar char="•"/>
            </a:pPr>
            <a:r>
              <a:rPr lang="en-GB" b="1" dirty="0">
                <a:latin typeface="Calibri" pitchFamily="34" charset="0"/>
              </a:rPr>
              <a:t>No depletion of V</a:t>
            </a:r>
          </a:p>
          <a:p>
            <a:pPr marL="285750" indent="-285750" eaLnBrk="1" hangingPunct="1">
              <a:buFont typeface="Arial" panose="020B0604020202020204" pitchFamily="34" charset="0"/>
              <a:buChar char="•"/>
            </a:pPr>
            <a:r>
              <a:rPr lang="en-GB" b="1" dirty="0">
                <a:latin typeface="Calibri" pitchFamily="34" charset="0"/>
              </a:rPr>
              <a:t>High Ba</a:t>
            </a:r>
          </a:p>
          <a:p>
            <a:pPr marL="285750" indent="-285750" eaLnBrk="1" hangingPunct="1">
              <a:buFont typeface="Arial" panose="020B0604020202020204" pitchFamily="34" charset="0"/>
              <a:buChar char="•"/>
            </a:pPr>
            <a:r>
              <a:rPr lang="en-GB" b="1" dirty="0">
                <a:latin typeface="Calibri" pitchFamily="34" charset="0"/>
              </a:rPr>
              <a:t>High Th, La, Ce, P</a:t>
            </a:r>
          </a:p>
          <a:p>
            <a:pPr marL="285750" indent="-285750" eaLnBrk="1" hangingPunct="1">
              <a:buFont typeface="Arial" panose="020B0604020202020204" pitchFamily="34" charset="0"/>
              <a:buChar char="•"/>
            </a:pPr>
            <a:r>
              <a:rPr lang="en-GB" b="1" dirty="0">
                <a:latin typeface="Calibri" pitchFamily="34" charset="0"/>
              </a:rPr>
              <a:t>No Eu anomaly</a:t>
            </a:r>
          </a:p>
          <a:p>
            <a:pPr marL="285750" indent="-285750" eaLnBrk="1" hangingPunct="1">
              <a:buFont typeface="Arial" panose="020B0604020202020204" pitchFamily="34" charset="0"/>
              <a:buChar char="•"/>
            </a:pPr>
            <a:r>
              <a:rPr lang="en-GB" sz="2400" b="1" dirty="0">
                <a:solidFill>
                  <a:srgbClr val="FF0000"/>
                </a:solidFill>
                <a:latin typeface="Calibri" pitchFamily="34" charset="0"/>
              </a:rPr>
              <a:t>LOTS of </a:t>
            </a:r>
            <a:r>
              <a:rPr lang="en-GB" sz="2400" b="1" dirty="0" err="1">
                <a:solidFill>
                  <a:srgbClr val="FF0000"/>
                </a:solidFill>
                <a:latin typeface="Calibri" pitchFamily="34" charset="0"/>
              </a:rPr>
              <a:t>Sulfur</a:t>
            </a:r>
            <a:endParaRPr lang="en-GB" sz="2400" b="1" dirty="0">
              <a:solidFill>
                <a:srgbClr val="FF0000"/>
              </a:solidFill>
              <a:latin typeface="Calibri" pitchFamily="34" charset="0"/>
            </a:endParaRPr>
          </a:p>
        </p:txBody>
      </p:sp>
      <p:pic>
        <p:nvPicPr>
          <p:cNvPr id="5" name="Picture 4">
            <a:extLst>
              <a:ext uri="{FF2B5EF4-FFF2-40B4-BE49-F238E27FC236}">
                <a16:creationId xmlns:a16="http://schemas.microsoft.com/office/drawing/2014/main" id="{08FE5582-C83E-41B0-BEAC-B0AEC44F49B2}"/>
              </a:ext>
            </a:extLst>
          </p:cNvPr>
          <p:cNvPicPr>
            <a:picLocks noChangeAspect="1"/>
          </p:cNvPicPr>
          <p:nvPr/>
        </p:nvPicPr>
        <p:blipFill>
          <a:blip r:embed="rId4"/>
          <a:stretch>
            <a:fillRect/>
          </a:stretch>
        </p:blipFill>
        <p:spPr>
          <a:xfrm>
            <a:off x="407368" y="2661490"/>
            <a:ext cx="5580000" cy="3647830"/>
          </a:xfrm>
          <a:prstGeom prst="rect">
            <a:avLst/>
          </a:prstGeom>
        </p:spPr>
      </p:pic>
      <p:pic>
        <p:nvPicPr>
          <p:cNvPr id="9" name="Picture 8">
            <a:extLst>
              <a:ext uri="{FF2B5EF4-FFF2-40B4-BE49-F238E27FC236}">
                <a16:creationId xmlns:a16="http://schemas.microsoft.com/office/drawing/2014/main" id="{917F3B4E-5F63-4B8E-A8F9-8FF7A70711C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632504" y="702171"/>
            <a:ext cx="933450" cy="1214661"/>
          </a:xfrm>
          <a:prstGeom prst="rect">
            <a:avLst/>
          </a:prstGeom>
        </p:spPr>
      </p:pic>
      <p:sp>
        <p:nvSpPr>
          <p:cNvPr id="11" name="TextBox 10">
            <a:extLst>
              <a:ext uri="{FF2B5EF4-FFF2-40B4-BE49-F238E27FC236}">
                <a16:creationId xmlns:a16="http://schemas.microsoft.com/office/drawing/2014/main" id="{D925716A-845B-4634-96E6-9A9D166055A8}"/>
              </a:ext>
            </a:extLst>
          </p:cNvPr>
          <p:cNvSpPr txBox="1"/>
          <p:nvPr/>
        </p:nvSpPr>
        <p:spPr>
          <a:xfrm>
            <a:off x="5303912" y="6309320"/>
            <a:ext cx="6696744" cy="246221"/>
          </a:xfrm>
          <a:prstGeom prst="rect">
            <a:avLst/>
          </a:prstGeom>
          <a:noFill/>
        </p:spPr>
        <p:txBody>
          <a:bodyPr wrap="square" rtlCol="0">
            <a:spAutoFit/>
          </a:bodyPr>
          <a:lstStyle/>
          <a:p>
            <a:r>
              <a:rPr lang="en-US" sz="1000" dirty="0"/>
              <a:t>AMIRA P482 database.</a:t>
            </a:r>
            <a:endParaRPr lang="en-AU" sz="1000" dirty="0"/>
          </a:p>
        </p:txBody>
      </p:sp>
      <p:sp>
        <p:nvSpPr>
          <p:cNvPr id="12" name="Freeform: Shape 11">
            <a:extLst>
              <a:ext uri="{FF2B5EF4-FFF2-40B4-BE49-F238E27FC236}">
                <a16:creationId xmlns:a16="http://schemas.microsoft.com/office/drawing/2014/main" id="{3E892809-A6E5-4F54-9304-41426399CB32}"/>
              </a:ext>
            </a:extLst>
          </p:cNvPr>
          <p:cNvSpPr/>
          <p:nvPr/>
        </p:nvSpPr>
        <p:spPr>
          <a:xfrm>
            <a:off x="7467600" y="4267200"/>
            <a:ext cx="2650671" cy="1447800"/>
          </a:xfrm>
          <a:custGeom>
            <a:avLst/>
            <a:gdLst>
              <a:gd name="connsiteX0" fmla="*/ 0 w 2650671"/>
              <a:gd name="connsiteY0" fmla="*/ 0 h 1447800"/>
              <a:gd name="connsiteX1" fmla="*/ 185057 w 2650671"/>
              <a:gd name="connsiteY1" fmla="*/ 484414 h 1447800"/>
              <a:gd name="connsiteX2" fmla="*/ 446314 w 2650671"/>
              <a:gd name="connsiteY2" fmla="*/ 821871 h 1447800"/>
              <a:gd name="connsiteX3" fmla="*/ 778329 w 2650671"/>
              <a:gd name="connsiteY3" fmla="*/ 1083129 h 1447800"/>
              <a:gd name="connsiteX4" fmla="*/ 1306286 w 2650671"/>
              <a:gd name="connsiteY4" fmla="*/ 1295400 h 1447800"/>
              <a:gd name="connsiteX5" fmla="*/ 1915886 w 2650671"/>
              <a:gd name="connsiteY5" fmla="*/ 1382486 h 1447800"/>
              <a:gd name="connsiteX6" fmla="*/ 2650671 w 2650671"/>
              <a:gd name="connsiteY6"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0671" h="1447800">
                <a:moveTo>
                  <a:pt x="0" y="0"/>
                </a:moveTo>
                <a:cubicBezTo>
                  <a:pt x="55335" y="173718"/>
                  <a:pt x="110671" y="347436"/>
                  <a:pt x="185057" y="484414"/>
                </a:cubicBezTo>
                <a:cubicBezTo>
                  <a:pt x="259443" y="621393"/>
                  <a:pt x="347435" y="722085"/>
                  <a:pt x="446314" y="821871"/>
                </a:cubicBezTo>
                <a:cubicBezTo>
                  <a:pt x="545193" y="921657"/>
                  <a:pt x="635000" y="1004208"/>
                  <a:pt x="778329" y="1083129"/>
                </a:cubicBezTo>
                <a:cubicBezTo>
                  <a:pt x="921658" y="1162051"/>
                  <a:pt x="1116693" y="1245507"/>
                  <a:pt x="1306286" y="1295400"/>
                </a:cubicBezTo>
                <a:cubicBezTo>
                  <a:pt x="1495879" y="1345293"/>
                  <a:pt x="1691822" y="1357086"/>
                  <a:pt x="1915886" y="1382486"/>
                </a:cubicBezTo>
                <a:cubicBezTo>
                  <a:pt x="2139950" y="1407886"/>
                  <a:pt x="2395310" y="1427843"/>
                  <a:pt x="2650671" y="1447800"/>
                </a:cubicBezTo>
              </a:path>
            </a:pathLst>
          </a:custGeom>
          <a:noFill/>
          <a:ln w="2857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TextBox 18">
            <a:extLst>
              <a:ext uri="{FF2B5EF4-FFF2-40B4-BE49-F238E27FC236}">
                <a16:creationId xmlns:a16="http://schemas.microsoft.com/office/drawing/2014/main" id="{A80488DA-19F2-4EAF-AD83-6577622BC120}"/>
              </a:ext>
            </a:extLst>
          </p:cNvPr>
          <p:cNvSpPr txBox="1"/>
          <p:nvPr/>
        </p:nvSpPr>
        <p:spPr>
          <a:xfrm>
            <a:off x="7248128" y="3508375"/>
            <a:ext cx="3574111" cy="307777"/>
          </a:xfrm>
          <a:prstGeom prst="rect">
            <a:avLst/>
          </a:prstGeom>
          <a:noFill/>
        </p:spPr>
        <p:txBody>
          <a:bodyPr wrap="square" rtlCol="0">
            <a:spAutoFit/>
          </a:bodyPr>
          <a:lstStyle/>
          <a:p>
            <a:r>
              <a:rPr lang="en-AU" sz="1400" b="1" dirty="0"/>
              <a:t>High pressure melting of under-plated basalt </a:t>
            </a:r>
          </a:p>
        </p:txBody>
      </p:sp>
      <p:sp>
        <p:nvSpPr>
          <p:cNvPr id="21" name="TextBox 20">
            <a:extLst>
              <a:ext uri="{FF2B5EF4-FFF2-40B4-BE49-F238E27FC236}">
                <a16:creationId xmlns:a16="http://schemas.microsoft.com/office/drawing/2014/main" id="{1971B49E-24DF-4E09-8A8F-AB682CAEEC66}"/>
              </a:ext>
            </a:extLst>
          </p:cNvPr>
          <p:cNvSpPr txBox="1"/>
          <p:nvPr/>
        </p:nvSpPr>
        <p:spPr>
          <a:xfrm>
            <a:off x="9772600" y="5376445"/>
            <a:ext cx="1719808" cy="307777"/>
          </a:xfrm>
          <a:prstGeom prst="rect">
            <a:avLst/>
          </a:prstGeom>
          <a:noFill/>
        </p:spPr>
        <p:txBody>
          <a:bodyPr wrap="square" rtlCol="0">
            <a:spAutoFit/>
          </a:bodyPr>
          <a:lstStyle/>
          <a:p>
            <a:r>
              <a:rPr lang="en-AU" sz="1400" b="1" dirty="0"/>
              <a:t>Mid-crustal melting</a:t>
            </a:r>
          </a:p>
        </p:txBody>
      </p:sp>
      <p:sp>
        <p:nvSpPr>
          <p:cNvPr id="20" name="Freeform: Shape 19">
            <a:extLst>
              <a:ext uri="{FF2B5EF4-FFF2-40B4-BE49-F238E27FC236}">
                <a16:creationId xmlns:a16="http://schemas.microsoft.com/office/drawing/2014/main" id="{811AA2BE-3960-4D95-B02E-69B4A3C90932}"/>
              </a:ext>
            </a:extLst>
          </p:cNvPr>
          <p:cNvSpPr/>
          <p:nvPr/>
        </p:nvSpPr>
        <p:spPr>
          <a:xfrm>
            <a:off x="2786743" y="3913414"/>
            <a:ext cx="1719943" cy="552871"/>
          </a:xfrm>
          <a:custGeom>
            <a:avLst/>
            <a:gdLst>
              <a:gd name="connsiteX0" fmla="*/ 0 w 1719943"/>
              <a:gd name="connsiteY0" fmla="*/ 549729 h 552871"/>
              <a:gd name="connsiteX1" fmla="*/ 500743 w 1719943"/>
              <a:gd name="connsiteY1" fmla="*/ 549729 h 552871"/>
              <a:gd name="connsiteX2" fmla="*/ 941614 w 1719943"/>
              <a:gd name="connsiteY2" fmla="*/ 517072 h 552871"/>
              <a:gd name="connsiteX3" fmla="*/ 1262743 w 1719943"/>
              <a:gd name="connsiteY3" fmla="*/ 440872 h 552871"/>
              <a:gd name="connsiteX4" fmla="*/ 1502228 w 1719943"/>
              <a:gd name="connsiteY4" fmla="*/ 277586 h 552871"/>
              <a:gd name="connsiteX5" fmla="*/ 1719943 w 1719943"/>
              <a:gd name="connsiteY5" fmla="*/ 0 h 55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9943" h="552871">
                <a:moveTo>
                  <a:pt x="0" y="549729"/>
                </a:moveTo>
                <a:cubicBezTo>
                  <a:pt x="171903" y="552450"/>
                  <a:pt x="343807" y="555172"/>
                  <a:pt x="500743" y="549729"/>
                </a:cubicBezTo>
                <a:cubicBezTo>
                  <a:pt x="657679" y="544286"/>
                  <a:pt x="814614" y="535215"/>
                  <a:pt x="941614" y="517072"/>
                </a:cubicBezTo>
                <a:cubicBezTo>
                  <a:pt x="1068614" y="498929"/>
                  <a:pt x="1169307" y="480786"/>
                  <a:pt x="1262743" y="440872"/>
                </a:cubicBezTo>
                <a:cubicBezTo>
                  <a:pt x="1356179" y="400958"/>
                  <a:pt x="1426028" y="351065"/>
                  <a:pt x="1502228" y="277586"/>
                </a:cubicBezTo>
                <a:cubicBezTo>
                  <a:pt x="1578428" y="204107"/>
                  <a:pt x="1649185" y="102053"/>
                  <a:pt x="1719943"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74A1ED15-39A3-462D-91F5-AB7C24D809C6}"/>
              </a:ext>
            </a:extLst>
          </p:cNvPr>
          <p:cNvSpPr/>
          <p:nvPr/>
        </p:nvSpPr>
        <p:spPr>
          <a:xfrm>
            <a:off x="2797629" y="4561114"/>
            <a:ext cx="2209800" cy="1099457"/>
          </a:xfrm>
          <a:custGeom>
            <a:avLst/>
            <a:gdLst>
              <a:gd name="connsiteX0" fmla="*/ 0 w 2209800"/>
              <a:gd name="connsiteY0" fmla="*/ 0 h 1099457"/>
              <a:gd name="connsiteX1" fmla="*/ 598714 w 2209800"/>
              <a:gd name="connsiteY1" fmla="*/ 21772 h 1099457"/>
              <a:gd name="connsiteX2" fmla="*/ 1148442 w 2209800"/>
              <a:gd name="connsiteY2" fmla="*/ 48986 h 1099457"/>
              <a:gd name="connsiteX3" fmla="*/ 1676400 w 2209800"/>
              <a:gd name="connsiteY3" fmla="*/ 293915 h 1099457"/>
              <a:gd name="connsiteX4" fmla="*/ 2030185 w 2209800"/>
              <a:gd name="connsiteY4" fmla="*/ 702129 h 1099457"/>
              <a:gd name="connsiteX5" fmla="*/ 2209800 w 2209800"/>
              <a:gd name="connsiteY5" fmla="*/ 1099457 h 109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00" h="1099457">
                <a:moveTo>
                  <a:pt x="0" y="0"/>
                </a:moveTo>
                <a:lnTo>
                  <a:pt x="598714" y="21772"/>
                </a:lnTo>
                <a:lnTo>
                  <a:pt x="1148442" y="48986"/>
                </a:lnTo>
                <a:cubicBezTo>
                  <a:pt x="1328056" y="94343"/>
                  <a:pt x="1529443" y="185058"/>
                  <a:pt x="1676400" y="293915"/>
                </a:cubicBezTo>
                <a:cubicBezTo>
                  <a:pt x="1823357" y="402772"/>
                  <a:pt x="1941285" y="567872"/>
                  <a:pt x="2030185" y="702129"/>
                </a:cubicBezTo>
                <a:cubicBezTo>
                  <a:pt x="2119085" y="836386"/>
                  <a:pt x="2164442" y="967921"/>
                  <a:pt x="2209800" y="1099457"/>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A4716B5C-9736-44EF-8F03-E91D15417F94}"/>
              </a:ext>
            </a:extLst>
          </p:cNvPr>
          <p:cNvSpPr txBox="1"/>
          <p:nvPr/>
        </p:nvSpPr>
        <p:spPr>
          <a:xfrm>
            <a:off x="2630521" y="3558222"/>
            <a:ext cx="3574111" cy="307777"/>
          </a:xfrm>
          <a:prstGeom prst="rect">
            <a:avLst/>
          </a:prstGeom>
          <a:noFill/>
        </p:spPr>
        <p:txBody>
          <a:bodyPr wrap="square" rtlCol="0">
            <a:spAutoFit/>
          </a:bodyPr>
          <a:lstStyle/>
          <a:p>
            <a:r>
              <a:rPr lang="en-AU" sz="1400" b="1" dirty="0"/>
              <a:t>Fractional Crystallization of Fe-silicates</a:t>
            </a:r>
          </a:p>
        </p:txBody>
      </p:sp>
      <p:sp>
        <p:nvSpPr>
          <p:cNvPr id="26" name="TextBox 25">
            <a:extLst>
              <a:ext uri="{FF2B5EF4-FFF2-40B4-BE49-F238E27FC236}">
                <a16:creationId xmlns:a16="http://schemas.microsoft.com/office/drawing/2014/main" id="{82A7C313-836F-419E-A623-CE6993C627B0}"/>
              </a:ext>
            </a:extLst>
          </p:cNvPr>
          <p:cNvSpPr txBox="1"/>
          <p:nvPr/>
        </p:nvSpPr>
        <p:spPr>
          <a:xfrm>
            <a:off x="2207568" y="5629793"/>
            <a:ext cx="3574111" cy="307777"/>
          </a:xfrm>
          <a:prstGeom prst="rect">
            <a:avLst/>
          </a:prstGeom>
          <a:noFill/>
        </p:spPr>
        <p:txBody>
          <a:bodyPr wrap="square" rtlCol="0">
            <a:spAutoFit/>
          </a:bodyPr>
          <a:lstStyle/>
          <a:p>
            <a:r>
              <a:rPr lang="en-AU" sz="1400" b="1" dirty="0"/>
              <a:t>Fractional Crystallization of Magnetite</a:t>
            </a:r>
          </a:p>
        </p:txBody>
      </p:sp>
    </p:spTree>
    <p:extLst>
      <p:ext uri="{BB962C8B-B14F-4D97-AF65-F5344CB8AC3E}">
        <p14:creationId xmlns:p14="http://schemas.microsoft.com/office/powerpoint/2010/main" val="3607539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5560" y="532998"/>
            <a:ext cx="7920880" cy="4278094"/>
          </a:xfrm>
          <a:prstGeom prst="rect">
            <a:avLst/>
          </a:prstGeom>
          <a:noFill/>
        </p:spPr>
        <p:txBody>
          <a:bodyPr wrap="square" rtlCol="0">
            <a:spAutoFit/>
          </a:bodyPr>
          <a:lstStyle/>
          <a:p>
            <a:r>
              <a:rPr lang="en-US" sz="3200" b="1" dirty="0"/>
              <a:t>Significance of Enriched Diorites</a:t>
            </a:r>
          </a:p>
          <a:p>
            <a:endParaRPr lang="en-US" sz="2400" b="1" dirty="0"/>
          </a:p>
          <a:p>
            <a:pPr marL="285750" indent="-285750">
              <a:buFont typeface="Arial" panose="020B0604020202020204" pitchFamily="34" charset="0"/>
              <a:buChar char="•"/>
            </a:pPr>
            <a:r>
              <a:rPr lang="en-AU" sz="2000" dirty="0">
                <a:latin typeface="Calibri" pitchFamily="34" charset="0"/>
              </a:rPr>
              <a:t>Homogenously enriched in Au and </a:t>
            </a:r>
            <a:r>
              <a:rPr lang="en-AU" sz="2000" dirty="0" err="1">
                <a:latin typeface="Calibri" pitchFamily="34" charset="0"/>
              </a:rPr>
              <a:t>Sulfur</a:t>
            </a:r>
            <a:r>
              <a:rPr lang="en-AU" sz="2000" dirty="0">
                <a:latin typeface="Calibri" pitchFamily="34" charset="0"/>
              </a:rPr>
              <a:t>; these are low-grade Porphyry Gold systems</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Partial melts of under-plated enriched basalts (Paringa-type)?</a:t>
            </a:r>
          </a:p>
          <a:p>
            <a:pPr marL="285750" indent="-285750">
              <a:buFont typeface="Arial" panose="020B0604020202020204" pitchFamily="34" charset="0"/>
              <a:buChar char="•"/>
            </a:pPr>
            <a:endParaRPr lang="en-AU" sz="1600" dirty="0">
              <a:latin typeface="Calibri" pitchFamily="34" charset="0"/>
            </a:endParaRPr>
          </a:p>
          <a:p>
            <a:pPr marL="285750" indent="-285750">
              <a:buFont typeface="Arial" panose="020B0604020202020204" pitchFamily="34" charset="0"/>
              <a:buChar char="•"/>
            </a:pPr>
            <a:r>
              <a:rPr lang="en-AU" sz="2400" b="1" dirty="0">
                <a:latin typeface="Calibri" pitchFamily="34" charset="0"/>
              </a:rPr>
              <a:t>Generate alteration cells with physical dimensions similar to modern porphyry Cu systems.</a:t>
            </a:r>
          </a:p>
          <a:p>
            <a:pPr marL="285750" indent="-285750">
              <a:buFont typeface="Arial" panose="020B0604020202020204" pitchFamily="34" charset="0"/>
              <a:buChar char="•"/>
            </a:pPr>
            <a:endParaRPr lang="en-AU" sz="2400" b="1" dirty="0">
              <a:latin typeface="Calibri" pitchFamily="34" charset="0"/>
            </a:endParaRPr>
          </a:p>
          <a:p>
            <a:pPr marL="285750" indent="-285750">
              <a:buFont typeface="Arial" panose="020B0604020202020204" pitchFamily="34" charset="0"/>
              <a:buChar char="•"/>
            </a:pPr>
            <a:r>
              <a:rPr lang="en-AU" sz="2400" b="1" dirty="0">
                <a:latin typeface="Calibri" pitchFamily="34" charset="0"/>
              </a:rPr>
              <a:t>Create a shallow crustal volume of rock with significant enrichment of metals, </a:t>
            </a:r>
            <a:r>
              <a:rPr lang="en-AU" sz="2400" b="1" dirty="0" err="1">
                <a:latin typeface="Calibri" pitchFamily="34" charset="0"/>
              </a:rPr>
              <a:t>sulfur</a:t>
            </a:r>
            <a:r>
              <a:rPr lang="en-AU" sz="2400" b="1" dirty="0">
                <a:latin typeface="Calibri" pitchFamily="34" charset="0"/>
              </a:rPr>
              <a:t>, water and CO2.</a:t>
            </a:r>
          </a:p>
        </p:txBody>
      </p:sp>
    </p:spTree>
    <p:extLst>
      <p:ext uri="{BB962C8B-B14F-4D97-AF65-F5344CB8AC3E}">
        <p14:creationId xmlns:p14="http://schemas.microsoft.com/office/powerpoint/2010/main" val="898700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 Lithostrat Map with geochron [Converted1]_Page_1.jpg"/>
          <p:cNvPicPr>
            <a:picLocks noChangeAspect="1"/>
          </p:cNvPicPr>
          <p:nvPr/>
        </p:nvPicPr>
        <p:blipFill>
          <a:blip r:embed="rId3"/>
          <a:stretch>
            <a:fillRect/>
          </a:stretch>
        </p:blipFill>
        <p:spPr>
          <a:xfrm>
            <a:off x="5080020" y="836712"/>
            <a:ext cx="5336461" cy="5760000"/>
          </a:xfrm>
          <a:prstGeom prst="rect">
            <a:avLst/>
          </a:prstGeom>
        </p:spPr>
      </p:pic>
      <p:sp>
        <p:nvSpPr>
          <p:cNvPr id="3" name="Title 1"/>
          <p:cNvSpPr txBox="1">
            <a:spLocks/>
          </p:cNvSpPr>
          <p:nvPr/>
        </p:nvSpPr>
        <p:spPr>
          <a:xfrm>
            <a:off x="2061120" y="185665"/>
            <a:ext cx="8067328" cy="795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t>Preservation of </a:t>
            </a:r>
            <a:r>
              <a:rPr lang="en-US" sz="3200" b="1" dirty="0" err="1"/>
              <a:t>Epiclastic</a:t>
            </a:r>
            <a:r>
              <a:rPr lang="en-US" sz="3200" b="1" dirty="0"/>
              <a:t> Basins</a:t>
            </a:r>
          </a:p>
        </p:txBody>
      </p:sp>
      <p:sp>
        <p:nvSpPr>
          <p:cNvPr id="4" name="Content Placeholder 2"/>
          <p:cNvSpPr txBox="1">
            <a:spLocks/>
          </p:cNvSpPr>
          <p:nvPr/>
        </p:nvSpPr>
        <p:spPr>
          <a:xfrm>
            <a:off x="1596063" y="1696891"/>
            <a:ext cx="3203794" cy="416248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Early gold event synchronous with volcanism ~2660 Ma</a:t>
            </a:r>
          </a:p>
          <a:p>
            <a:r>
              <a:rPr lang="en-US" sz="2400" dirty="0"/>
              <a:t>Spatial association of unconformity potential indicator of </a:t>
            </a:r>
            <a:r>
              <a:rPr lang="en-US" sz="2400" dirty="0" err="1"/>
              <a:t>syn</a:t>
            </a:r>
            <a:r>
              <a:rPr lang="en-US" sz="2400" dirty="0"/>
              <a:t>-volcanic faults</a:t>
            </a:r>
          </a:p>
          <a:p>
            <a:r>
              <a:rPr lang="en-US" sz="2400" dirty="0"/>
              <a:t>Indicator of shallow crustal level</a:t>
            </a:r>
          </a:p>
        </p:txBody>
      </p:sp>
      <p:sp>
        <p:nvSpPr>
          <p:cNvPr id="5" name="TextBox 4"/>
          <p:cNvSpPr txBox="1"/>
          <p:nvPr/>
        </p:nvSpPr>
        <p:spPr>
          <a:xfrm>
            <a:off x="3404923" y="6340368"/>
            <a:ext cx="1394934" cy="246221"/>
          </a:xfrm>
          <a:prstGeom prst="rect">
            <a:avLst/>
          </a:prstGeom>
          <a:noFill/>
        </p:spPr>
        <p:txBody>
          <a:bodyPr wrap="none" rtlCol="0">
            <a:spAutoFit/>
          </a:bodyPr>
          <a:lstStyle/>
          <a:p>
            <a:r>
              <a:rPr lang="en-US" sz="1000" dirty="0"/>
              <a:t>Map from Gerard Tripp</a:t>
            </a:r>
          </a:p>
        </p:txBody>
      </p:sp>
    </p:spTree>
    <p:extLst>
      <p:ext uri="{BB962C8B-B14F-4D97-AF65-F5344CB8AC3E}">
        <p14:creationId xmlns:p14="http://schemas.microsoft.com/office/powerpoint/2010/main" val="3459815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descr="100_0884"/>
          <p:cNvPicPr>
            <a:picLocks noChangeAspect="1" noChangeArrowheads="1"/>
          </p:cNvPicPr>
          <p:nvPr/>
        </p:nvPicPr>
        <p:blipFill>
          <a:blip r:embed="rId3" cstate="print">
            <a:extLst>
              <a:ext uri="{28A0092B-C50C-407E-A947-70E740481C1C}">
                <a14:useLocalDpi xmlns:a14="http://schemas.microsoft.com/office/drawing/2010/main" val="0"/>
              </a:ext>
            </a:extLst>
          </a:blip>
          <a:srcRect b="15790"/>
          <a:stretch>
            <a:fillRect/>
          </a:stretch>
        </p:blipFill>
        <p:spPr bwMode="auto">
          <a:xfrm>
            <a:off x="2065983" y="857071"/>
            <a:ext cx="39592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3"/>
          <p:cNvSpPr txBox="1">
            <a:spLocks noChangeArrowheads="1"/>
          </p:cNvSpPr>
          <p:nvPr/>
        </p:nvSpPr>
        <p:spPr bwMode="auto">
          <a:xfrm>
            <a:off x="3330426" y="3467472"/>
            <a:ext cx="12588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1400" b="0" dirty="0"/>
              <a:t>Kirkland Lake</a:t>
            </a:r>
          </a:p>
        </p:txBody>
      </p:sp>
      <p:sp>
        <p:nvSpPr>
          <p:cNvPr id="27653" name="Text Box 4"/>
          <p:cNvSpPr txBox="1">
            <a:spLocks noChangeArrowheads="1"/>
          </p:cNvSpPr>
          <p:nvPr/>
        </p:nvSpPr>
        <p:spPr bwMode="auto">
          <a:xfrm>
            <a:off x="7812062" y="3421705"/>
            <a:ext cx="9731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1400" b="0" dirty="0" err="1"/>
              <a:t>Kalgoorlie</a:t>
            </a:r>
            <a:endParaRPr lang="en-US" sz="1400" b="0" dirty="0"/>
          </a:p>
        </p:txBody>
      </p:sp>
      <p:pic>
        <p:nvPicPr>
          <p:cNvPr id="27654" name="Picture 5" descr="100_0268"/>
          <p:cNvPicPr>
            <a:picLocks noChangeAspect="1" noChangeArrowheads="1"/>
          </p:cNvPicPr>
          <p:nvPr/>
        </p:nvPicPr>
        <p:blipFill>
          <a:blip r:embed="rId4" cstate="print">
            <a:extLst>
              <a:ext uri="{28A0092B-C50C-407E-A947-70E740481C1C}">
                <a14:useLocalDpi xmlns:a14="http://schemas.microsoft.com/office/drawing/2010/main" val="0"/>
              </a:ext>
            </a:extLst>
          </a:blip>
          <a:srcRect l="18367" t="13513" r="9184" b="14865"/>
          <a:stretch>
            <a:fillRect/>
          </a:stretch>
        </p:blipFill>
        <p:spPr bwMode="auto">
          <a:xfrm>
            <a:off x="6241232" y="822190"/>
            <a:ext cx="3959225"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100_1511"/>
          <p:cNvPicPr>
            <a:picLocks noChangeAspect="1" noChangeArrowheads="1"/>
          </p:cNvPicPr>
          <p:nvPr/>
        </p:nvPicPr>
        <p:blipFill>
          <a:blip r:embed="rId5">
            <a:extLst>
              <a:ext uri="{28A0092B-C50C-407E-A947-70E740481C1C}">
                <a14:useLocalDpi xmlns:a14="http://schemas.microsoft.com/office/drawing/2010/main" val="0"/>
              </a:ext>
            </a:extLst>
          </a:blip>
          <a:srcRect l="7001" t="7333" r="17999" b="15334"/>
          <a:stretch>
            <a:fillRect/>
          </a:stretch>
        </p:blipFill>
        <p:spPr bwMode="auto">
          <a:xfrm>
            <a:off x="2065983" y="3772272"/>
            <a:ext cx="395922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Text Box 7"/>
          <p:cNvSpPr txBox="1">
            <a:spLocks noChangeArrowheads="1"/>
          </p:cNvSpPr>
          <p:nvPr/>
        </p:nvSpPr>
        <p:spPr bwMode="auto">
          <a:xfrm>
            <a:off x="3447308" y="6436568"/>
            <a:ext cx="598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1400" b="0" dirty="0"/>
              <a:t>Kolar</a:t>
            </a:r>
          </a:p>
        </p:txBody>
      </p:sp>
      <p:pic>
        <p:nvPicPr>
          <p:cNvPr id="27657" name="Picture 8" descr="100_1917"/>
          <p:cNvPicPr>
            <a:picLocks noChangeAspect="1" noChangeArrowheads="1"/>
          </p:cNvPicPr>
          <p:nvPr/>
        </p:nvPicPr>
        <p:blipFill>
          <a:blip r:embed="rId6" cstate="print">
            <a:extLst>
              <a:ext uri="{28A0092B-C50C-407E-A947-70E740481C1C}">
                <a14:useLocalDpi xmlns:a14="http://schemas.microsoft.com/office/drawing/2010/main" val="0"/>
              </a:ext>
            </a:extLst>
          </a:blip>
          <a:srcRect l="11765" t="25974" r="13725" b="9091"/>
          <a:stretch>
            <a:fillRect/>
          </a:stretch>
        </p:blipFill>
        <p:spPr bwMode="auto">
          <a:xfrm>
            <a:off x="6241232" y="3737391"/>
            <a:ext cx="3959225"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9"/>
          <p:cNvSpPr txBox="1">
            <a:spLocks noChangeArrowheads="1"/>
          </p:cNvSpPr>
          <p:nvPr/>
        </p:nvSpPr>
        <p:spPr bwMode="auto">
          <a:xfrm>
            <a:off x="7812063" y="6401687"/>
            <a:ext cx="12096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sz="1400" b="0" dirty="0"/>
              <a:t>Lake Victoria</a:t>
            </a:r>
          </a:p>
        </p:txBody>
      </p:sp>
      <p:sp>
        <p:nvSpPr>
          <p:cNvPr id="12" name="Title 1"/>
          <p:cNvSpPr txBox="1">
            <a:spLocks/>
          </p:cNvSpPr>
          <p:nvPr/>
        </p:nvSpPr>
        <p:spPr>
          <a:xfrm>
            <a:off x="2061120" y="185665"/>
            <a:ext cx="8067328" cy="79506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t>Proximity to </a:t>
            </a:r>
            <a:r>
              <a:rPr lang="en-US" sz="3200" b="1" dirty="0" err="1"/>
              <a:t>Epiclastic</a:t>
            </a:r>
            <a:r>
              <a:rPr lang="en-US" sz="3200" b="1" dirty="0"/>
              <a:t> Basins</a:t>
            </a:r>
          </a:p>
        </p:txBody>
      </p:sp>
    </p:spTree>
    <p:extLst>
      <p:ext uri="{BB962C8B-B14F-4D97-AF65-F5344CB8AC3E}">
        <p14:creationId xmlns:p14="http://schemas.microsoft.com/office/powerpoint/2010/main" val="8809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rphyry section">
            <a:extLst>
              <a:ext uri="{FF2B5EF4-FFF2-40B4-BE49-F238E27FC236}">
                <a16:creationId xmlns:a16="http://schemas.microsoft.com/office/drawing/2014/main" id="{053A62A5-0A70-44BA-AEA7-E9B75EDF229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600" y="908720"/>
            <a:ext cx="3096344" cy="5692542"/>
          </a:xfrm>
          <a:prstGeom prst="rect">
            <a:avLst/>
          </a:prstGeom>
          <a:noFill/>
          <a:ln>
            <a:solidFill>
              <a:schemeClr val="tx1"/>
            </a:solidFill>
          </a:ln>
        </p:spPr>
      </p:pic>
      <p:pic>
        <p:nvPicPr>
          <p:cNvPr id="5" name="Picture 4">
            <a:extLst>
              <a:ext uri="{FF2B5EF4-FFF2-40B4-BE49-F238E27FC236}">
                <a16:creationId xmlns:a16="http://schemas.microsoft.com/office/drawing/2014/main" id="{B1335FF1-E7AE-480E-8C69-323DDCE80BF8}"/>
              </a:ext>
            </a:extLst>
          </p:cNvPr>
          <p:cNvPicPr/>
          <p:nvPr/>
        </p:nvPicPr>
        <p:blipFill>
          <a:blip r:embed="rId3">
            <a:extLst>
              <a:ext uri="{28A0092B-C50C-407E-A947-70E740481C1C}">
                <a14:useLocalDpi xmlns:a14="http://schemas.microsoft.com/office/drawing/2010/main" val="0"/>
              </a:ext>
            </a:extLst>
          </a:blip>
          <a:stretch>
            <a:fillRect/>
          </a:stretch>
        </p:blipFill>
        <p:spPr>
          <a:xfrm>
            <a:off x="6240016" y="908720"/>
            <a:ext cx="3619500" cy="4145280"/>
          </a:xfrm>
          <a:prstGeom prst="rect">
            <a:avLst/>
          </a:prstGeom>
        </p:spPr>
      </p:pic>
      <p:sp>
        <p:nvSpPr>
          <p:cNvPr id="6" name="TextBox 5">
            <a:extLst>
              <a:ext uri="{FF2B5EF4-FFF2-40B4-BE49-F238E27FC236}">
                <a16:creationId xmlns:a16="http://schemas.microsoft.com/office/drawing/2014/main" id="{78ABC097-8A7B-4F54-9D63-39B02DEE5E01}"/>
              </a:ext>
            </a:extLst>
          </p:cNvPr>
          <p:cNvSpPr txBox="1"/>
          <p:nvPr/>
        </p:nvSpPr>
        <p:spPr>
          <a:xfrm>
            <a:off x="1506580" y="138876"/>
            <a:ext cx="9161420" cy="461665"/>
          </a:xfrm>
          <a:prstGeom prst="rect">
            <a:avLst/>
          </a:prstGeom>
          <a:noFill/>
        </p:spPr>
        <p:txBody>
          <a:bodyPr wrap="square" rtlCol="0">
            <a:spAutoFit/>
          </a:bodyPr>
          <a:lstStyle/>
          <a:p>
            <a:pPr algn="ctr"/>
            <a:r>
              <a:rPr lang="en-US" sz="2400" b="1" dirty="0">
                <a:cs typeface="Times New Roman" panose="02020603050405020304" pitchFamily="18" charset="0"/>
              </a:rPr>
              <a:t>Pathfinder zoning patterns in hydrothermal systems</a:t>
            </a:r>
          </a:p>
        </p:txBody>
      </p:sp>
      <p:sp>
        <p:nvSpPr>
          <p:cNvPr id="7" name="TextBox 6">
            <a:extLst>
              <a:ext uri="{FF2B5EF4-FFF2-40B4-BE49-F238E27FC236}">
                <a16:creationId xmlns:a16="http://schemas.microsoft.com/office/drawing/2014/main" id="{0ED9703B-01B6-4DA0-ACA8-F5ECA484900A}"/>
              </a:ext>
            </a:extLst>
          </p:cNvPr>
          <p:cNvSpPr txBox="1"/>
          <p:nvPr/>
        </p:nvSpPr>
        <p:spPr>
          <a:xfrm>
            <a:off x="5951984" y="5229200"/>
            <a:ext cx="5832648" cy="1477328"/>
          </a:xfrm>
          <a:prstGeom prst="rect">
            <a:avLst/>
          </a:prstGeom>
          <a:noFill/>
        </p:spPr>
        <p:txBody>
          <a:bodyPr wrap="square" rtlCol="0">
            <a:spAutoFit/>
          </a:bodyPr>
          <a:lstStyle/>
          <a:p>
            <a:pPr algn="ctr"/>
            <a:r>
              <a:rPr lang="en-US" dirty="0">
                <a:cs typeface="Times New Roman" panose="02020603050405020304" pitchFamily="18" charset="0"/>
              </a:rPr>
              <a:t>Mo-Se-Sn-</a:t>
            </a:r>
            <a:r>
              <a:rPr lang="en-US" dirty="0" err="1">
                <a:cs typeface="Times New Roman" panose="02020603050405020304" pitchFamily="18" charset="0"/>
              </a:rPr>
              <a:t>Te</a:t>
            </a:r>
            <a:r>
              <a:rPr lang="en-US" dirty="0">
                <a:cs typeface="Times New Roman" panose="02020603050405020304" pitchFamily="18" charset="0"/>
              </a:rPr>
              <a:t>-Bi-As-Sb substitute into the lattice of pyrite and are precipitated in sulfidic alteration sequentially down-temperature in any kind of hydrothermal system, regardless of the type of system. The zoning pattern primarily reflects a temperature gradient.</a:t>
            </a:r>
          </a:p>
        </p:txBody>
      </p:sp>
    </p:spTree>
    <p:extLst>
      <p:ext uri="{BB962C8B-B14F-4D97-AF65-F5344CB8AC3E}">
        <p14:creationId xmlns:p14="http://schemas.microsoft.com/office/powerpoint/2010/main" val="2432252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35E833-5D4D-4F88-B5D3-E0A91AD26466}"/>
              </a:ext>
            </a:extLst>
          </p:cNvPr>
          <p:cNvPicPr>
            <a:picLocks noChangeAspect="1"/>
          </p:cNvPicPr>
          <p:nvPr/>
        </p:nvPicPr>
        <p:blipFill>
          <a:blip r:embed="rId3"/>
          <a:stretch>
            <a:fillRect/>
          </a:stretch>
        </p:blipFill>
        <p:spPr>
          <a:xfrm>
            <a:off x="1288040" y="249398"/>
            <a:ext cx="10452426" cy="2175840"/>
          </a:xfrm>
          <a:prstGeom prst="rect">
            <a:avLst/>
          </a:prstGeom>
        </p:spPr>
      </p:pic>
      <p:pic>
        <p:nvPicPr>
          <p:cNvPr id="3" name="Picture 2">
            <a:extLst>
              <a:ext uri="{FF2B5EF4-FFF2-40B4-BE49-F238E27FC236}">
                <a16:creationId xmlns:a16="http://schemas.microsoft.com/office/drawing/2014/main" id="{BD3BEE1B-97CA-4CC0-BB3B-2DE4D8B0887B}"/>
              </a:ext>
            </a:extLst>
          </p:cNvPr>
          <p:cNvPicPr>
            <a:picLocks noChangeAspect="1"/>
          </p:cNvPicPr>
          <p:nvPr/>
        </p:nvPicPr>
        <p:blipFill>
          <a:blip r:embed="rId4"/>
          <a:stretch>
            <a:fillRect/>
          </a:stretch>
        </p:blipFill>
        <p:spPr>
          <a:xfrm>
            <a:off x="4223792" y="2452763"/>
            <a:ext cx="6730208" cy="3960000"/>
          </a:xfrm>
          <a:prstGeom prst="rect">
            <a:avLst/>
          </a:prstGeom>
        </p:spPr>
      </p:pic>
      <p:sp>
        <p:nvSpPr>
          <p:cNvPr id="5" name="TextBox 4">
            <a:extLst>
              <a:ext uri="{FF2B5EF4-FFF2-40B4-BE49-F238E27FC236}">
                <a16:creationId xmlns:a16="http://schemas.microsoft.com/office/drawing/2014/main" id="{62914BE0-296B-4120-B2D9-FABA8DC1F59B}"/>
              </a:ext>
            </a:extLst>
          </p:cNvPr>
          <p:cNvSpPr txBox="1"/>
          <p:nvPr/>
        </p:nvSpPr>
        <p:spPr>
          <a:xfrm>
            <a:off x="-17984" y="6525344"/>
            <a:ext cx="12458860" cy="246221"/>
          </a:xfrm>
          <a:prstGeom prst="rect">
            <a:avLst/>
          </a:prstGeom>
          <a:noFill/>
        </p:spPr>
        <p:txBody>
          <a:bodyPr wrap="none" rtlCol="0">
            <a:spAutoFit/>
          </a:bodyPr>
          <a:lstStyle/>
          <a:p>
            <a:r>
              <a:rPr lang="en-AU" sz="1000" dirty="0" err="1"/>
              <a:t>Chambefort</a:t>
            </a:r>
            <a:r>
              <a:rPr lang="en-AU" sz="1000" dirty="0"/>
              <a:t>, I., Lewis, B., Simpson, M.P., </a:t>
            </a:r>
            <a:r>
              <a:rPr lang="en-AU" sz="1000" dirty="0" err="1"/>
              <a:t>Bignall</a:t>
            </a:r>
            <a:r>
              <a:rPr lang="en-AU" sz="1000" dirty="0"/>
              <a:t>, G., Rae, A.J. and </a:t>
            </a:r>
            <a:r>
              <a:rPr lang="en-AU" sz="1000" dirty="0" err="1"/>
              <a:t>Ganefanto</a:t>
            </a:r>
            <a:r>
              <a:rPr lang="en-AU" sz="1000" dirty="0"/>
              <a:t>, N., 2017. </a:t>
            </a:r>
            <a:r>
              <a:rPr lang="en-AU" sz="1000" dirty="0" err="1"/>
              <a:t>Ngatamariki</a:t>
            </a:r>
            <a:r>
              <a:rPr lang="en-AU" sz="1000" dirty="0"/>
              <a:t> geothermal system: Magmatic to epithermal transition in the Taupo volcanic zone, New Zealand. </a:t>
            </a:r>
            <a:r>
              <a:rPr lang="en-AU" sz="1000" i="1" dirty="0"/>
              <a:t>Economic Geology</a:t>
            </a:r>
            <a:r>
              <a:rPr lang="en-AU" sz="1000" dirty="0"/>
              <a:t>, </a:t>
            </a:r>
            <a:r>
              <a:rPr lang="en-AU" sz="1000" i="1" dirty="0"/>
              <a:t>112</a:t>
            </a:r>
            <a:r>
              <a:rPr lang="en-AU" sz="1000" dirty="0"/>
              <a:t>(2), pp.319-346.</a:t>
            </a:r>
          </a:p>
        </p:txBody>
      </p:sp>
      <p:sp>
        <p:nvSpPr>
          <p:cNvPr id="6" name="TextBox 5">
            <a:extLst>
              <a:ext uri="{FF2B5EF4-FFF2-40B4-BE49-F238E27FC236}">
                <a16:creationId xmlns:a16="http://schemas.microsoft.com/office/drawing/2014/main" id="{EC5FFF93-2DF3-4F7A-8295-938F6590FB45}"/>
              </a:ext>
            </a:extLst>
          </p:cNvPr>
          <p:cNvSpPr txBox="1"/>
          <p:nvPr/>
        </p:nvSpPr>
        <p:spPr>
          <a:xfrm>
            <a:off x="9624392" y="5805264"/>
            <a:ext cx="1162819" cy="307777"/>
          </a:xfrm>
          <a:prstGeom prst="rect">
            <a:avLst/>
          </a:prstGeom>
          <a:noFill/>
        </p:spPr>
        <p:txBody>
          <a:bodyPr wrap="none" rtlCol="0">
            <a:spAutoFit/>
          </a:bodyPr>
          <a:lstStyle/>
          <a:p>
            <a:r>
              <a:rPr lang="en-AU" sz="1400" b="1" dirty="0"/>
              <a:t>Epidote Zone</a:t>
            </a:r>
          </a:p>
        </p:txBody>
      </p:sp>
      <p:sp>
        <p:nvSpPr>
          <p:cNvPr id="7" name="TextBox 6">
            <a:extLst>
              <a:ext uri="{FF2B5EF4-FFF2-40B4-BE49-F238E27FC236}">
                <a16:creationId xmlns:a16="http://schemas.microsoft.com/office/drawing/2014/main" id="{883CA405-9AAD-41E7-BDCA-6E93A58876B7}"/>
              </a:ext>
            </a:extLst>
          </p:cNvPr>
          <p:cNvSpPr txBox="1"/>
          <p:nvPr/>
        </p:nvSpPr>
        <p:spPr>
          <a:xfrm>
            <a:off x="9863240" y="4509120"/>
            <a:ext cx="923971" cy="307777"/>
          </a:xfrm>
          <a:prstGeom prst="rect">
            <a:avLst/>
          </a:prstGeom>
          <a:noFill/>
        </p:spPr>
        <p:txBody>
          <a:bodyPr wrap="none" rtlCol="0">
            <a:spAutoFit/>
          </a:bodyPr>
          <a:lstStyle/>
          <a:p>
            <a:r>
              <a:rPr lang="en-AU" sz="1400" b="1" dirty="0"/>
              <a:t>Illite Zone</a:t>
            </a:r>
          </a:p>
        </p:txBody>
      </p:sp>
      <p:sp>
        <p:nvSpPr>
          <p:cNvPr id="8" name="TextBox 7">
            <a:extLst>
              <a:ext uri="{FF2B5EF4-FFF2-40B4-BE49-F238E27FC236}">
                <a16:creationId xmlns:a16="http://schemas.microsoft.com/office/drawing/2014/main" id="{09A74F64-EE43-44A9-BBE9-6419546CDD28}"/>
              </a:ext>
            </a:extLst>
          </p:cNvPr>
          <p:cNvSpPr txBox="1"/>
          <p:nvPr/>
        </p:nvSpPr>
        <p:spPr>
          <a:xfrm>
            <a:off x="9734197" y="3901621"/>
            <a:ext cx="1182055" cy="307777"/>
          </a:xfrm>
          <a:prstGeom prst="rect">
            <a:avLst/>
          </a:prstGeom>
          <a:noFill/>
        </p:spPr>
        <p:txBody>
          <a:bodyPr wrap="none" rtlCol="0">
            <a:spAutoFit/>
          </a:bodyPr>
          <a:lstStyle/>
          <a:p>
            <a:r>
              <a:rPr lang="en-AU" sz="1400" b="1" dirty="0"/>
              <a:t>Chlorite Zone</a:t>
            </a:r>
          </a:p>
        </p:txBody>
      </p:sp>
      <p:sp>
        <p:nvSpPr>
          <p:cNvPr id="9" name="TextBox 8">
            <a:extLst>
              <a:ext uri="{FF2B5EF4-FFF2-40B4-BE49-F238E27FC236}">
                <a16:creationId xmlns:a16="http://schemas.microsoft.com/office/drawing/2014/main" id="{7465CA07-1D3D-42A0-B669-639CF07BF93C}"/>
              </a:ext>
            </a:extLst>
          </p:cNvPr>
          <p:cNvSpPr txBox="1"/>
          <p:nvPr/>
        </p:nvSpPr>
        <p:spPr>
          <a:xfrm>
            <a:off x="9480376" y="3073948"/>
            <a:ext cx="1244571" cy="307777"/>
          </a:xfrm>
          <a:prstGeom prst="rect">
            <a:avLst/>
          </a:prstGeom>
          <a:noFill/>
        </p:spPr>
        <p:txBody>
          <a:bodyPr wrap="none" rtlCol="0">
            <a:spAutoFit/>
          </a:bodyPr>
          <a:lstStyle/>
          <a:p>
            <a:r>
              <a:rPr lang="en-AU" sz="1400" b="1" dirty="0"/>
              <a:t>Smectite Zone</a:t>
            </a:r>
          </a:p>
        </p:txBody>
      </p:sp>
      <p:sp>
        <p:nvSpPr>
          <p:cNvPr id="10" name="TextBox 9">
            <a:extLst>
              <a:ext uri="{FF2B5EF4-FFF2-40B4-BE49-F238E27FC236}">
                <a16:creationId xmlns:a16="http://schemas.microsoft.com/office/drawing/2014/main" id="{19325588-BF29-4F44-B285-C78A9B073E14}"/>
              </a:ext>
            </a:extLst>
          </p:cNvPr>
          <p:cNvSpPr txBox="1"/>
          <p:nvPr/>
        </p:nvSpPr>
        <p:spPr>
          <a:xfrm>
            <a:off x="6312024" y="2996952"/>
            <a:ext cx="845424" cy="307777"/>
          </a:xfrm>
          <a:prstGeom prst="rect">
            <a:avLst/>
          </a:prstGeom>
          <a:noFill/>
        </p:spPr>
        <p:txBody>
          <a:bodyPr wrap="none" rtlCol="0">
            <a:spAutoFit/>
          </a:bodyPr>
          <a:lstStyle/>
          <a:p>
            <a:r>
              <a:rPr lang="en-AU" sz="1400" b="1" dirty="0"/>
              <a:t>Kaolinite</a:t>
            </a:r>
          </a:p>
        </p:txBody>
      </p:sp>
      <p:sp>
        <p:nvSpPr>
          <p:cNvPr id="11" name="TextBox 10">
            <a:extLst>
              <a:ext uri="{FF2B5EF4-FFF2-40B4-BE49-F238E27FC236}">
                <a16:creationId xmlns:a16="http://schemas.microsoft.com/office/drawing/2014/main" id="{E3F800CF-2CB1-4215-A551-02DBACF5E886}"/>
              </a:ext>
            </a:extLst>
          </p:cNvPr>
          <p:cNvSpPr txBox="1"/>
          <p:nvPr/>
        </p:nvSpPr>
        <p:spPr>
          <a:xfrm>
            <a:off x="5119639" y="4209398"/>
            <a:ext cx="960135" cy="307777"/>
          </a:xfrm>
          <a:prstGeom prst="rect">
            <a:avLst/>
          </a:prstGeom>
          <a:noFill/>
        </p:spPr>
        <p:txBody>
          <a:bodyPr wrap="none" rtlCol="0">
            <a:spAutoFit/>
          </a:bodyPr>
          <a:lstStyle/>
          <a:p>
            <a:r>
              <a:rPr lang="en-AU" sz="1400" b="1" dirty="0"/>
              <a:t>Muscovite</a:t>
            </a:r>
          </a:p>
        </p:txBody>
      </p:sp>
      <p:sp>
        <p:nvSpPr>
          <p:cNvPr id="12" name="TextBox 11">
            <a:extLst>
              <a:ext uri="{FF2B5EF4-FFF2-40B4-BE49-F238E27FC236}">
                <a16:creationId xmlns:a16="http://schemas.microsoft.com/office/drawing/2014/main" id="{28680A41-7679-4A90-9DCE-3EE530449739}"/>
              </a:ext>
            </a:extLst>
          </p:cNvPr>
          <p:cNvSpPr txBox="1"/>
          <p:nvPr/>
        </p:nvSpPr>
        <p:spPr>
          <a:xfrm>
            <a:off x="427240" y="2932124"/>
            <a:ext cx="3586409" cy="2246769"/>
          </a:xfrm>
          <a:prstGeom prst="rect">
            <a:avLst/>
          </a:prstGeom>
          <a:noFill/>
        </p:spPr>
        <p:txBody>
          <a:bodyPr wrap="square" rtlCol="0">
            <a:spAutoFit/>
          </a:bodyPr>
          <a:lstStyle/>
          <a:p>
            <a:r>
              <a:rPr lang="en-US" sz="2000" b="1" dirty="0"/>
              <a:t>Modern Geothermal system</a:t>
            </a:r>
          </a:p>
          <a:p>
            <a:endParaRPr lang="en-US" sz="2000" b="1" dirty="0"/>
          </a:p>
          <a:p>
            <a:r>
              <a:rPr lang="en-US" sz="2000" b="1" dirty="0"/>
              <a:t>Elevated Sb-Hg-Cs-Li occur at shallow levels in association with pervasive smectite alteration</a:t>
            </a:r>
          </a:p>
          <a:p>
            <a:endParaRPr lang="en-US" sz="2000" b="1" dirty="0"/>
          </a:p>
        </p:txBody>
      </p:sp>
    </p:spTree>
    <p:extLst>
      <p:ext uri="{BB962C8B-B14F-4D97-AF65-F5344CB8AC3E}">
        <p14:creationId xmlns:p14="http://schemas.microsoft.com/office/powerpoint/2010/main" val="1821617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931118"/>
            <a:ext cx="80676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3255964" y="1264493"/>
            <a:ext cx="6442075" cy="4795838"/>
            <a:chOff x="1732093" y="857232"/>
            <a:chExt cx="6441380" cy="4795538"/>
          </a:xfrm>
        </p:grpSpPr>
        <p:sp>
          <p:nvSpPr>
            <p:cNvPr id="16387" name="TextBox 2"/>
            <p:cNvSpPr txBox="1">
              <a:spLocks noChangeArrowheads="1"/>
            </p:cNvSpPr>
            <p:nvPr/>
          </p:nvSpPr>
          <p:spPr bwMode="auto">
            <a:xfrm>
              <a:off x="7143296" y="2214460"/>
              <a:ext cx="1030177" cy="369864"/>
            </a:xfrm>
            <a:prstGeom prst="rect">
              <a:avLst/>
            </a:prstGeom>
            <a:noFill/>
            <a:ln w="9525">
              <a:noFill/>
              <a:miter lim="800000"/>
              <a:headEnd/>
              <a:tailEnd/>
            </a:ln>
          </p:spPr>
          <p:txBody>
            <a:bodyPr wrap="none">
              <a:spAutoFit/>
            </a:bodyPr>
            <a:lstStyle/>
            <a:p>
              <a:pPr>
                <a:defRPr/>
              </a:pPr>
              <a:r>
                <a:rPr lang="en-US" dirty="0">
                  <a:effectLst>
                    <a:outerShdw blurRad="38100" dist="38100" dir="2700000" algn="tl">
                      <a:srgbClr val="000000">
                        <a:alpha val="43137"/>
                      </a:srgbClr>
                    </a:outerShdw>
                  </a:effectLst>
                  <a:latin typeface="Calibri" pitchFamily="34" charset="0"/>
                </a:rPr>
                <a:t>Porphyry</a:t>
              </a:r>
            </a:p>
          </p:txBody>
        </p:sp>
        <p:cxnSp>
          <p:nvCxnSpPr>
            <p:cNvPr id="5" name="Straight Arrow Connector 4"/>
            <p:cNvCxnSpPr/>
            <p:nvPr/>
          </p:nvCxnSpPr>
          <p:spPr>
            <a:xfrm rot="10800000" flipV="1">
              <a:off x="6857577" y="2643058"/>
              <a:ext cx="571438" cy="57146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2"/>
            <p:cNvSpPr txBox="1">
              <a:spLocks noChangeArrowheads="1"/>
            </p:cNvSpPr>
            <p:nvPr/>
          </p:nvSpPr>
          <p:spPr bwMode="auto">
            <a:xfrm>
              <a:off x="6286139" y="857232"/>
              <a:ext cx="1088908" cy="369865"/>
            </a:xfrm>
            <a:prstGeom prst="rect">
              <a:avLst/>
            </a:prstGeom>
            <a:noFill/>
            <a:ln w="9525">
              <a:noFill/>
              <a:miter lim="800000"/>
              <a:headEnd/>
              <a:tailEnd/>
            </a:ln>
          </p:spPr>
          <p:txBody>
            <a:bodyPr wrap="none">
              <a:spAutoFit/>
            </a:bodyPr>
            <a:lstStyle/>
            <a:p>
              <a:pPr>
                <a:defRPr/>
              </a:pPr>
              <a:r>
                <a:rPr lang="en-US" dirty="0">
                  <a:effectLst>
                    <a:outerShdw blurRad="38100" dist="38100" dir="2700000" algn="tl">
                      <a:srgbClr val="000000">
                        <a:alpha val="43137"/>
                      </a:srgbClr>
                    </a:outerShdw>
                  </a:effectLst>
                  <a:latin typeface="Calibri" pitchFamily="34" charset="0"/>
                </a:rPr>
                <a:t>Komatiite</a:t>
              </a:r>
            </a:p>
          </p:txBody>
        </p:sp>
        <p:sp>
          <p:nvSpPr>
            <p:cNvPr id="20487" name="TextBox 2"/>
            <p:cNvSpPr txBox="1">
              <a:spLocks noChangeArrowheads="1"/>
            </p:cNvSpPr>
            <p:nvPr/>
          </p:nvSpPr>
          <p:spPr bwMode="auto">
            <a:xfrm rot="2590183">
              <a:off x="3909201" y="1214483"/>
              <a:ext cx="160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latin typeface="Calibri" pitchFamily="34" charset="0"/>
                </a:rPr>
                <a:t>High-Mg Basalt</a:t>
              </a:r>
            </a:p>
          </p:txBody>
        </p:sp>
        <p:sp>
          <p:nvSpPr>
            <p:cNvPr id="10" name="TextBox 2"/>
            <p:cNvSpPr txBox="1">
              <a:spLocks noChangeArrowheads="1"/>
            </p:cNvSpPr>
            <p:nvPr/>
          </p:nvSpPr>
          <p:spPr bwMode="auto">
            <a:xfrm rot="2264619">
              <a:off x="3449583" y="1366788"/>
              <a:ext cx="1955589" cy="369864"/>
            </a:xfrm>
            <a:prstGeom prst="rect">
              <a:avLst/>
            </a:prstGeom>
            <a:noFill/>
            <a:ln w="9525">
              <a:noFill/>
              <a:miter lim="800000"/>
              <a:headEnd/>
              <a:tailEnd/>
            </a:ln>
          </p:spPr>
          <p:txBody>
            <a:bodyPr wrap="none">
              <a:spAutoFit/>
            </a:bodyPr>
            <a:lstStyle/>
            <a:p>
              <a:pPr>
                <a:defRPr/>
              </a:pPr>
              <a:r>
                <a:rPr lang="en-US" dirty="0">
                  <a:effectLst>
                    <a:outerShdw blurRad="38100" dist="38100" dir="2700000" algn="tl">
                      <a:srgbClr val="000000">
                        <a:alpha val="43137"/>
                      </a:srgbClr>
                    </a:outerShdw>
                  </a:effectLst>
                  <a:latin typeface="Calibri" pitchFamily="34" charset="0"/>
                </a:rPr>
                <a:t>Enterprise Dolerite</a:t>
              </a:r>
            </a:p>
          </p:txBody>
        </p:sp>
        <p:sp>
          <p:nvSpPr>
            <p:cNvPr id="11" name="TextBox 2"/>
            <p:cNvSpPr txBox="1">
              <a:spLocks noChangeArrowheads="1"/>
            </p:cNvSpPr>
            <p:nvPr/>
          </p:nvSpPr>
          <p:spPr bwMode="auto">
            <a:xfrm rot="2437253">
              <a:off x="3400375" y="2143027"/>
              <a:ext cx="2114322" cy="368277"/>
            </a:xfrm>
            <a:prstGeom prst="rect">
              <a:avLst/>
            </a:prstGeom>
            <a:noFill/>
            <a:ln w="9525">
              <a:noFill/>
              <a:miter lim="800000"/>
              <a:headEnd/>
              <a:tailEnd/>
            </a:ln>
          </p:spPr>
          <p:txBody>
            <a:bodyPr wrap="none">
              <a:spAutoFit/>
            </a:bodyPr>
            <a:lstStyle/>
            <a:p>
              <a:pPr>
                <a:defRPr/>
              </a:pPr>
              <a:r>
                <a:rPr lang="en-US" dirty="0">
                  <a:effectLst>
                    <a:outerShdw blurRad="38100" dist="38100" dir="2700000" algn="tl">
                      <a:srgbClr val="000000">
                        <a:alpha val="43137"/>
                      </a:srgbClr>
                    </a:outerShdw>
                  </a:effectLst>
                  <a:latin typeface="Calibri" pitchFamily="34" charset="0"/>
                </a:rPr>
                <a:t>Mt Pleasant Dolerite</a:t>
              </a:r>
            </a:p>
          </p:txBody>
        </p:sp>
        <p:sp>
          <p:nvSpPr>
            <p:cNvPr id="12" name="TextBox 2"/>
            <p:cNvSpPr txBox="1">
              <a:spLocks noChangeArrowheads="1"/>
            </p:cNvSpPr>
            <p:nvPr/>
          </p:nvSpPr>
          <p:spPr bwMode="auto">
            <a:xfrm rot="1851576">
              <a:off x="2438454" y="2516066"/>
              <a:ext cx="1700030" cy="369864"/>
            </a:xfrm>
            <a:prstGeom prst="rect">
              <a:avLst/>
            </a:prstGeom>
            <a:noFill/>
            <a:ln w="9525">
              <a:noFill/>
              <a:miter lim="800000"/>
              <a:headEnd/>
              <a:tailEnd/>
            </a:ln>
          </p:spPr>
          <p:txBody>
            <a:bodyPr wrap="none">
              <a:spAutoFit/>
            </a:bodyPr>
            <a:lstStyle/>
            <a:p>
              <a:pPr>
                <a:defRPr/>
              </a:pPr>
              <a:r>
                <a:rPr lang="en-US" dirty="0">
                  <a:effectLst>
                    <a:outerShdw blurRad="38100" dist="38100" dir="2700000" algn="tl">
                      <a:srgbClr val="000000">
                        <a:alpha val="43137"/>
                      </a:srgbClr>
                    </a:outerShdw>
                  </a:effectLst>
                  <a:latin typeface="Calibri" pitchFamily="34" charset="0"/>
                </a:rPr>
                <a:t>Bent Tree Basalt</a:t>
              </a:r>
            </a:p>
          </p:txBody>
        </p:sp>
        <p:sp>
          <p:nvSpPr>
            <p:cNvPr id="13" name="TextBox 2"/>
            <p:cNvSpPr txBox="1">
              <a:spLocks noChangeArrowheads="1"/>
            </p:cNvSpPr>
            <p:nvPr/>
          </p:nvSpPr>
          <p:spPr bwMode="auto">
            <a:xfrm rot="1851576">
              <a:off x="2735285" y="3552638"/>
              <a:ext cx="1749236" cy="369865"/>
            </a:xfrm>
            <a:prstGeom prst="rect">
              <a:avLst/>
            </a:prstGeom>
            <a:noFill/>
            <a:ln w="9525">
              <a:noFill/>
              <a:miter lim="800000"/>
              <a:headEnd/>
              <a:tailEnd/>
            </a:ln>
          </p:spPr>
          <p:txBody>
            <a:bodyPr wrap="none">
              <a:spAutoFit/>
            </a:bodyPr>
            <a:lstStyle/>
            <a:p>
              <a:pPr>
                <a:defRPr/>
              </a:pPr>
              <a:r>
                <a:rPr lang="en-US" dirty="0">
                  <a:effectLst>
                    <a:outerShdw blurRad="38100" dist="38100" dir="2700000" algn="tl">
                      <a:srgbClr val="000000">
                        <a:alpha val="43137"/>
                      </a:srgbClr>
                    </a:outerShdw>
                  </a:effectLst>
                  <a:latin typeface="Calibri" pitchFamily="34" charset="0"/>
                </a:rPr>
                <a:t>Victorious Basalt</a:t>
              </a:r>
            </a:p>
          </p:txBody>
        </p:sp>
        <p:sp>
          <p:nvSpPr>
            <p:cNvPr id="14" name="TextBox 2"/>
            <p:cNvSpPr txBox="1">
              <a:spLocks noChangeArrowheads="1"/>
            </p:cNvSpPr>
            <p:nvPr/>
          </p:nvSpPr>
          <p:spPr bwMode="auto">
            <a:xfrm rot="1851576">
              <a:off x="3082909" y="4838433"/>
              <a:ext cx="1482565" cy="369865"/>
            </a:xfrm>
            <a:prstGeom prst="rect">
              <a:avLst/>
            </a:prstGeom>
            <a:noFill/>
            <a:ln w="9525">
              <a:noFill/>
              <a:miter lim="800000"/>
              <a:headEnd/>
              <a:tailEnd/>
            </a:ln>
          </p:spPr>
          <p:txBody>
            <a:bodyPr wrap="none">
              <a:spAutoFit/>
            </a:bodyPr>
            <a:lstStyle/>
            <a:p>
              <a:pPr>
                <a:defRPr/>
              </a:pPr>
              <a:r>
                <a:rPr lang="en-US" dirty="0" err="1">
                  <a:effectLst>
                    <a:outerShdw blurRad="38100" dist="38100" dir="2700000" algn="tl">
                      <a:srgbClr val="000000">
                        <a:alpha val="43137"/>
                      </a:srgbClr>
                    </a:outerShdw>
                  </a:effectLst>
                  <a:latin typeface="Calibri" pitchFamily="34" charset="0"/>
                </a:rPr>
                <a:t>Ora</a:t>
              </a:r>
              <a:r>
                <a:rPr lang="en-US" dirty="0">
                  <a:effectLst>
                    <a:outerShdw blurRad="38100" dist="38100" dir="2700000" algn="tl">
                      <a:srgbClr val="000000">
                        <a:alpha val="43137"/>
                      </a:srgbClr>
                    </a:outerShdw>
                  </a:effectLst>
                  <a:latin typeface="Calibri" pitchFamily="34" charset="0"/>
                </a:rPr>
                <a:t> Banda Sill</a:t>
              </a:r>
            </a:p>
          </p:txBody>
        </p:sp>
        <p:sp>
          <p:nvSpPr>
            <p:cNvPr id="15" name="TextBox 2"/>
            <p:cNvSpPr txBox="1">
              <a:spLocks noChangeArrowheads="1"/>
            </p:cNvSpPr>
            <p:nvPr/>
          </p:nvSpPr>
          <p:spPr bwMode="auto">
            <a:xfrm rot="1851576">
              <a:off x="1732093" y="5282905"/>
              <a:ext cx="1141289" cy="369865"/>
            </a:xfrm>
            <a:prstGeom prst="rect">
              <a:avLst/>
            </a:prstGeom>
            <a:noFill/>
            <a:ln w="9525">
              <a:noFill/>
              <a:miter lim="800000"/>
              <a:headEnd/>
              <a:tailEnd/>
            </a:ln>
          </p:spPr>
          <p:txBody>
            <a:bodyPr wrap="none">
              <a:spAutoFit/>
            </a:bodyPr>
            <a:lstStyle/>
            <a:p>
              <a:pPr>
                <a:defRPr/>
              </a:pPr>
              <a:r>
                <a:rPr lang="en-US" dirty="0">
                  <a:effectLst>
                    <a:outerShdw blurRad="38100" dist="38100" dir="2700000" algn="tl">
                      <a:srgbClr val="000000">
                        <a:alpha val="43137"/>
                      </a:srgbClr>
                    </a:outerShdw>
                  </a:effectLst>
                  <a:latin typeface="Calibri" pitchFamily="34" charset="0"/>
                </a:rPr>
                <a:t>Orinda Sill</a:t>
              </a:r>
            </a:p>
          </p:txBody>
        </p:sp>
      </p:grpSp>
      <p:sp>
        <p:nvSpPr>
          <p:cNvPr id="18" name="TextBox 17"/>
          <p:cNvSpPr txBox="1"/>
          <p:nvPr/>
        </p:nvSpPr>
        <p:spPr>
          <a:xfrm>
            <a:off x="1515995" y="1"/>
            <a:ext cx="9152005" cy="584775"/>
          </a:xfrm>
          <a:prstGeom prst="rect">
            <a:avLst/>
          </a:prstGeom>
          <a:noFill/>
        </p:spPr>
        <p:txBody>
          <a:bodyPr wrap="square" rtlCol="0">
            <a:spAutoFit/>
          </a:bodyPr>
          <a:lstStyle/>
          <a:p>
            <a:pPr algn="ctr"/>
            <a:r>
              <a:rPr lang="en-US" sz="3200" b="1" dirty="0">
                <a:cs typeface="Times New Roman" panose="02020603050405020304" pitchFamily="18" charset="0"/>
              </a:rPr>
              <a:t>Ora Banda Geology</a:t>
            </a:r>
          </a:p>
        </p:txBody>
      </p:sp>
      <p:sp>
        <p:nvSpPr>
          <p:cNvPr id="19" name="Oval 18"/>
          <p:cNvSpPr/>
          <p:nvPr/>
        </p:nvSpPr>
        <p:spPr>
          <a:xfrm>
            <a:off x="8256240" y="4571836"/>
            <a:ext cx="792088"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rot="20692453">
            <a:off x="6790630" y="5328802"/>
            <a:ext cx="792088"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8382001" y="4715852"/>
            <a:ext cx="1160767" cy="369332"/>
          </a:xfrm>
          <a:prstGeom prst="rect">
            <a:avLst/>
          </a:prstGeom>
          <a:noFill/>
        </p:spPr>
        <p:txBody>
          <a:bodyPr wrap="none" rtlCol="0">
            <a:spAutoFit/>
          </a:bodyPr>
          <a:lstStyle/>
          <a:p>
            <a:r>
              <a:rPr lang="en-US" b="1" dirty="0"/>
              <a:t>Enterprise</a:t>
            </a:r>
          </a:p>
        </p:txBody>
      </p:sp>
      <p:sp>
        <p:nvSpPr>
          <p:cNvPr id="22" name="TextBox 21"/>
          <p:cNvSpPr txBox="1"/>
          <p:nvPr/>
        </p:nvSpPr>
        <p:spPr>
          <a:xfrm>
            <a:off x="7034050" y="5579655"/>
            <a:ext cx="1438214" cy="369332"/>
          </a:xfrm>
          <a:prstGeom prst="rect">
            <a:avLst/>
          </a:prstGeom>
          <a:noFill/>
        </p:spPr>
        <p:txBody>
          <a:bodyPr wrap="none" rtlCol="0">
            <a:spAutoFit/>
          </a:bodyPr>
          <a:lstStyle/>
          <a:p>
            <a:r>
              <a:rPr lang="en-US" b="1" dirty="0"/>
              <a:t>Gimlet South</a:t>
            </a:r>
          </a:p>
        </p:txBody>
      </p:sp>
    </p:spTree>
    <p:extLst>
      <p:ext uri="{BB962C8B-B14F-4D97-AF65-F5344CB8AC3E}">
        <p14:creationId xmlns:p14="http://schemas.microsoft.com/office/powerpoint/2010/main" val="3769669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931118"/>
            <a:ext cx="80676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8256240" y="4571836"/>
            <a:ext cx="792088"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0692453">
            <a:off x="6790630" y="5328802"/>
            <a:ext cx="792088"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82001" y="4715852"/>
            <a:ext cx="1160767" cy="369332"/>
          </a:xfrm>
          <a:prstGeom prst="rect">
            <a:avLst/>
          </a:prstGeom>
          <a:noFill/>
        </p:spPr>
        <p:txBody>
          <a:bodyPr wrap="none" rtlCol="0">
            <a:spAutoFit/>
          </a:bodyPr>
          <a:lstStyle/>
          <a:p>
            <a:r>
              <a:rPr lang="en-US" b="1" dirty="0"/>
              <a:t>Enterprise</a:t>
            </a:r>
          </a:p>
        </p:txBody>
      </p:sp>
      <p:sp>
        <p:nvSpPr>
          <p:cNvPr id="10" name="TextBox 9"/>
          <p:cNvSpPr txBox="1"/>
          <p:nvPr/>
        </p:nvSpPr>
        <p:spPr>
          <a:xfrm>
            <a:off x="7034050" y="5579655"/>
            <a:ext cx="1438214" cy="369332"/>
          </a:xfrm>
          <a:prstGeom prst="rect">
            <a:avLst/>
          </a:prstGeom>
          <a:noFill/>
        </p:spPr>
        <p:txBody>
          <a:bodyPr wrap="none" rtlCol="0">
            <a:spAutoFit/>
          </a:bodyPr>
          <a:lstStyle/>
          <a:p>
            <a:r>
              <a:rPr lang="en-US" b="1" dirty="0"/>
              <a:t>Gimlet South</a:t>
            </a:r>
          </a:p>
        </p:txBody>
      </p:sp>
      <p:sp>
        <p:nvSpPr>
          <p:cNvPr id="11" name="TextBox 10"/>
          <p:cNvSpPr txBox="1"/>
          <p:nvPr/>
        </p:nvSpPr>
        <p:spPr>
          <a:xfrm>
            <a:off x="1515995" y="1"/>
            <a:ext cx="9152005" cy="584775"/>
          </a:xfrm>
          <a:prstGeom prst="rect">
            <a:avLst/>
          </a:prstGeom>
          <a:noFill/>
        </p:spPr>
        <p:txBody>
          <a:bodyPr wrap="square" rtlCol="0">
            <a:spAutoFit/>
          </a:bodyPr>
          <a:lstStyle/>
          <a:p>
            <a:pPr algn="ctr"/>
            <a:r>
              <a:rPr lang="en-US" sz="3200" b="1" dirty="0">
                <a:cs typeface="Times New Roman" panose="02020603050405020304" pitchFamily="18" charset="0"/>
              </a:rPr>
              <a:t>Ora Banda RTP_1VD</a:t>
            </a:r>
          </a:p>
        </p:txBody>
      </p:sp>
    </p:spTree>
    <p:extLst>
      <p:ext uri="{BB962C8B-B14F-4D97-AF65-F5344CB8AC3E}">
        <p14:creationId xmlns:p14="http://schemas.microsoft.com/office/powerpoint/2010/main" val="17155253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09F1AA0A-7FF6-43A7-A0A9-9B50F4B221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019"/>
            <a:ext cx="6924265" cy="4896544"/>
          </a:xfrm>
          <a:prstGeom prst="rect">
            <a:avLst/>
          </a:prstGeom>
        </p:spPr>
      </p:pic>
      <p:sp>
        <p:nvSpPr>
          <p:cNvPr id="2" name="TextBox 1"/>
          <p:cNvSpPr txBox="1"/>
          <p:nvPr/>
        </p:nvSpPr>
        <p:spPr>
          <a:xfrm>
            <a:off x="7032104" y="120402"/>
            <a:ext cx="4968552" cy="6617196"/>
          </a:xfrm>
          <a:prstGeom prst="rect">
            <a:avLst/>
          </a:prstGeom>
          <a:noFill/>
        </p:spPr>
        <p:txBody>
          <a:bodyPr wrap="square" rtlCol="0">
            <a:spAutoFit/>
          </a:bodyPr>
          <a:lstStyle/>
          <a:p>
            <a:r>
              <a:rPr lang="en-US" sz="3600" b="1" dirty="0"/>
              <a:t>Acknowledgements</a:t>
            </a:r>
          </a:p>
          <a:p>
            <a:endParaRPr lang="en-US" sz="2400" b="1" dirty="0"/>
          </a:p>
          <a:p>
            <a:r>
              <a:rPr lang="en-US" sz="2400" b="1" dirty="0"/>
              <a:t>Thanks to </a:t>
            </a:r>
          </a:p>
          <a:p>
            <a:pPr marL="342900" indent="-342900">
              <a:buFont typeface="Arial" panose="020B0604020202020204" pitchFamily="34" charset="0"/>
              <a:buChar char="•"/>
            </a:pPr>
            <a:r>
              <a:rPr lang="en-US" sz="2000" dirty="0"/>
              <a:t>Alicia for organizing the event.</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AU" sz="2000" dirty="0">
                <a:latin typeface="Calibri" pitchFamily="34" charset="0"/>
              </a:rPr>
              <a:t>Goldfields/</a:t>
            </a:r>
            <a:r>
              <a:rPr lang="en-AU" sz="2000" dirty="0" err="1">
                <a:latin typeface="Calibri" pitchFamily="34" charset="0"/>
              </a:rPr>
              <a:t>PlacerDome</a:t>
            </a:r>
            <a:r>
              <a:rPr lang="en-AU" sz="2000" dirty="0">
                <a:latin typeface="Calibri" pitchFamily="34" charset="0"/>
              </a:rPr>
              <a:t>/Barrick for permission to use their ME geochem and SWIR data.</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Gold Fields for permission to show the St Ives pathfinder maps.</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KCGM for permission to show the GMD geochem and SWIR maps.</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MANY geologists from Goldfields, </a:t>
            </a:r>
            <a:r>
              <a:rPr lang="en-AU" sz="2000" dirty="0" err="1">
                <a:latin typeface="Calibri" pitchFamily="34" charset="0"/>
              </a:rPr>
              <a:t>PlacerDome</a:t>
            </a:r>
            <a:r>
              <a:rPr lang="en-AU" sz="2000" dirty="0">
                <a:latin typeface="Calibri" pitchFamily="34" charset="0"/>
              </a:rPr>
              <a:t>, Barrick, Northern Star, Evolution, Gold Fields, KCGM,……. For sharing their knowledge and observations and asking questions. </a:t>
            </a:r>
          </a:p>
        </p:txBody>
      </p:sp>
    </p:spTree>
    <p:extLst>
      <p:ext uri="{BB962C8B-B14F-4D97-AF65-F5344CB8AC3E}">
        <p14:creationId xmlns:p14="http://schemas.microsoft.com/office/powerpoint/2010/main" val="3709991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931118"/>
            <a:ext cx="80676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8256240" y="4571836"/>
            <a:ext cx="792088"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20692453">
            <a:off x="6790630" y="5328802"/>
            <a:ext cx="792088"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82001" y="4715852"/>
            <a:ext cx="1160767" cy="369332"/>
          </a:xfrm>
          <a:prstGeom prst="rect">
            <a:avLst/>
          </a:prstGeom>
          <a:noFill/>
        </p:spPr>
        <p:txBody>
          <a:bodyPr wrap="none" rtlCol="0">
            <a:spAutoFit/>
          </a:bodyPr>
          <a:lstStyle/>
          <a:p>
            <a:r>
              <a:rPr lang="en-US" b="1" dirty="0"/>
              <a:t>Enterprise</a:t>
            </a:r>
          </a:p>
        </p:txBody>
      </p:sp>
      <p:sp>
        <p:nvSpPr>
          <p:cNvPr id="10" name="TextBox 9"/>
          <p:cNvSpPr txBox="1"/>
          <p:nvPr/>
        </p:nvSpPr>
        <p:spPr>
          <a:xfrm>
            <a:off x="7034050" y="5579655"/>
            <a:ext cx="1438214" cy="369332"/>
          </a:xfrm>
          <a:prstGeom prst="rect">
            <a:avLst/>
          </a:prstGeom>
          <a:noFill/>
        </p:spPr>
        <p:txBody>
          <a:bodyPr wrap="none" rtlCol="0">
            <a:spAutoFit/>
          </a:bodyPr>
          <a:lstStyle/>
          <a:p>
            <a:r>
              <a:rPr lang="en-US" b="1" dirty="0"/>
              <a:t>Gimlet South</a:t>
            </a:r>
          </a:p>
        </p:txBody>
      </p:sp>
      <p:sp>
        <p:nvSpPr>
          <p:cNvPr id="11" name="TextBox 10"/>
          <p:cNvSpPr txBox="1"/>
          <p:nvPr/>
        </p:nvSpPr>
        <p:spPr>
          <a:xfrm>
            <a:off x="1515995" y="1"/>
            <a:ext cx="9152005" cy="584775"/>
          </a:xfrm>
          <a:prstGeom prst="rect">
            <a:avLst/>
          </a:prstGeom>
          <a:noFill/>
        </p:spPr>
        <p:txBody>
          <a:bodyPr wrap="square" rtlCol="0">
            <a:spAutoFit/>
          </a:bodyPr>
          <a:lstStyle/>
          <a:p>
            <a:pPr algn="ctr"/>
            <a:r>
              <a:rPr lang="en-US" sz="3200" b="1" dirty="0">
                <a:cs typeface="Times New Roman" panose="02020603050405020304" pitchFamily="18" charset="0"/>
              </a:rPr>
              <a:t>Ora Banda Gravity</a:t>
            </a:r>
          </a:p>
        </p:txBody>
      </p:sp>
    </p:spTree>
    <p:extLst>
      <p:ext uri="{BB962C8B-B14F-4D97-AF65-F5344CB8AC3E}">
        <p14:creationId xmlns:p14="http://schemas.microsoft.com/office/powerpoint/2010/main" val="4787519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931118"/>
            <a:ext cx="80676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8256240" y="4571836"/>
            <a:ext cx="792088"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rot="20692453">
            <a:off x="6790630" y="5328802"/>
            <a:ext cx="792088"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1" y="4715852"/>
            <a:ext cx="1160767" cy="369332"/>
          </a:xfrm>
          <a:prstGeom prst="rect">
            <a:avLst/>
          </a:prstGeom>
          <a:noFill/>
        </p:spPr>
        <p:txBody>
          <a:bodyPr wrap="none" rtlCol="0">
            <a:spAutoFit/>
          </a:bodyPr>
          <a:lstStyle/>
          <a:p>
            <a:r>
              <a:rPr lang="en-US" b="1" dirty="0"/>
              <a:t>Enterprise</a:t>
            </a:r>
          </a:p>
        </p:txBody>
      </p:sp>
      <p:sp>
        <p:nvSpPr>
          <p:cNvPr id="6" name="TextBox 5"/>
          <p:cNvSpPr txBox="1"/>
          <p:nvPr/>
        </p:nvSpPr>
        <p:spPr>
          <a:xfrm>
            <a:off x="7034050" y="5579655"/>
            <a:ext cx="1438214" cy="369332"/>
          </a:xfrm>
          <a:prstGeom prst="rect">
            <a:avLst/>
          </a:prstGeom>
          <a:noFill/>
        </p:spPr>
        <p:txBody>
          <a:bodyPr wrap="none" rtlCol="0">
            <a:spAutoFit/>
          </a:bodyPr>
          <a:lstStyle/>
          <a:p>
            <a:r>
              <a:rPr lang="en-US" b="1" dirty="0"/>
              <a:t>Gimlet South</a:t>
            </a:r>
          </a:p>
        </p:txBody>
      </p:sp>
      <p:sp>
        <p:nvSpPr>
          <p:cNvPr id="7" name="TextBox 6"/>
          <p:cNvSpPr txBox="1"/>
          <p:nvPr/>
        </p:nvSpPr>
        <p:spPr>
          <a:xfrm>
            <a:off x="1515995" y="0"/>
            <a:ext cx="9152005" cy="523220"/>
          </a:xfrm>
          <a:prstGeom prst="rect">
            <a:avLst/>
          </a:prstGeom>
          <a:noFill/>
        </p:spPr>
        <p:txBody>
          <a:bodyPr wrap="square" rtlCol="0">
            <a:spAutoFit/>
          </a:bodyPr>
          <a:lstStyle/>
          <a:p>
            <a:pPr algn="ctr"/>
            <a:r>
              <a:rPr lang="en-US" sz="2800" b="1" dirty="0">
                <a:cs typeface="Times New Roman" panose="02020603050405020304" pitchFamily="18" charset="0"/>
              </a:rPr>
              <a:t>Ora Banda Gridded Au assays from all de-surveyed points</a:t>
            </a:r>
          </a:p>
        </p:txBody>
      </p:sp>
    </p:spTree>
    <p:extLst>
      <p:ext uri="{BB962C8B-B14F-4D97-AF65-F5344CB8AC3E}">
        <p14:creationId xmlns:p14="http://schemas.microsoft.com/office/powerpoint/2010/main" val="361633850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931118"/>
            <a:ext cx="80676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9" y="1080914"/>
            <a:ext cx="24669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rot="10800000" flipV="1">
            <a:off x="6310314" y="3796458"/>
            <a:ext cx="1857375" cy="928687"/>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sp>
        <p:nvSpPr>
          <p:cNvPr id="17413" name="TextBox 5"/>
          <p:cNvSpPr txBox="1">
            <a:spLocks noChangeArrowheads="1"/>
          </p:cNvSpPr>
          <p:nvPr/>
        </p:nvSpPr>
        <p:spPr bwMode="auto">
          <a:xfrm>
            <a:off x="5810251" y="1186906"/>
            <a:ext cx="4159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Bi</a:t>
            </a:r>
          </a:p>
        </p:txBody>
      </p:sp>
      <p:sp>
        <p:nvSpPr>
          <p:cNvPr id="6" name="Oval 5"/>
          <p:cNvSpPr/>
          <p:nvPr/>
        </p:nvSpPr>
        <p:spPr>
          <a:xfrm>
            <a:off x="8697905" y="4571836"/>
            <a:ext cx="792088"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0193565">
            <a:off x="7232295" y="5328802"/>
            <a:ext cx="792088" cy="2160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23666" y="4715852"/>
            <a:ext cx="1160767" cy="369332"/>
          </a:xfrm>
          <a:prstGeom prst="rect">
            <a:avLst/>
          </a:prstGeom>
          <a:noFill/>
        </p:spPr>
        <p:txBody>
          <a:bodyPr wrap="none" rtlCol="0">
            <a:spAutoFit/>
          </a:bodyPr>
          <a:lstStyle/>
          <a:p>
            <a:r>
              <a:rPr lang="en-US" b="1" dirty="0"/>
              <a:t>Enterprise</a:t>
            </a:r>
          </a:p>
        </p:txBody>
      </p:sp>
      <p:sp>
        <p:nvSpPr>
          <p:cNvPr id="9" name="TextBox 8"/>
          <p:cNvSpPr txBox="1"/>
          <p:nvPr/>
        </p:nvSpPr>
        <p:spPr>
          <a:xfrm>
            <a:off x="7475715" y="5579655"/>
            <a:ext cx="1438214" cy="369332"/>
          </a:xfrm>
          <a:prstGeom prst="rect">
            <a:avLst/>
          </a:prstGeom>
          <a:noFill/>
        </p:spPr>
        <p:txBody>
          <a:bodyPr wrap="none" rtlCol="0">
            <a:spAutoFit/>
          </a:bodyPr>
          <a:lstStyle/>
          <a:p>
            <a:r>
              <a:rPr lang="en-US" b="1" dirty="0"/>
              <a:t>Gimlet South</a:t>
            </a:r>
          </a:p>
        </p:txBody>
      </p:sp>
      <p:sp>
        <p:nvSpPr>
          <p:cNvPr id="10" name="TextBox 9"/>
          <p:cNvSpPr txBox="1"/>
          <p:nvPr/>
        </p:nvSpPr>
        <p:spPr>
          <a:xfrm>
            <a:off x="1515995" y="179930"/>
            <a:ext cx="9152005" cy="584775"/>
          </a:xfrm>
          <a:prstGeom prst="rect">
            <a:avLst/>
          </a:prstGeom>
          <a:noFill/>
        </p:spPr>
        <p:txBody>
          <a:bodyPr wrap="square" rtlCol="0">
            <a:spAutoFit/>
          </a:bodyPr>
          <a:lstStyle/>
          <a:p>
            <a:pPr algn="ctr"/>
            <a:r>
              <a:rPr lang="en-US" sz="3200" b="1" dirty="0">
                <a:cs typeface="Times New Roman" panose="02020603050405020304" pitchFamily="18" charset="0"/>
              </a:rPr>
              <a:t>Ora Banda Bismuth assays</a:t>
            </a:r>
          </a:p>
        </p:txBody>
      </p:sp>
    </p:spTree>
    <p:extLst>
      <p:ext uri="{BB962C8B-B14F-4D97-AF65-F5344CB8AC3E}">
        <p14:creationId xmlns:p14="http://schemas.microsoft.com/office/powerpoint/2010/main" val="126618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931118"/>
            <a:ext cx="80676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9" y="1029098"/>
            <a:ext cx="24669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rot="10800000" flipV="1">
            <a:off x="6310314" y="3796458"/>
            <a:ext cx="1857375" cy="928687"/>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sp>
        <p:nvSpPr>
          <p:cNvPr id="18437" name="TextBox 9"/>
          <p:cNvSpPr txBox="1">
            <a:spLocks noChangeArrowheads="1"/>
          </p:cNvSpPr>
          <p:nvPr/>
        </p:nvSpPr>
        <p:spPr bwMode="auto">
          <a:xfrm>
            <a:off x="5810251" y="1243411"/>
            <a:ext cx="4032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W</a:t>
            </a:r>
          </a:p>
        </p:txBody>
      </p:sp>
      <p:sp>
        <p:nvSpPr>
          <p:cNvPr id="6" name="TextBox 5"/>
          <p:cNvSpPr txBox="1"/>
          <p:nvPr/>
        </p:nvSpPr>
        <p:spPr>
          <a:xfrm>
            <a:off x="8823666" y="4715852"/>
            <a:ext cx="1160767" cy="369332"/>
          </a:xfrm>
          <a:prstGeom prst="rect">
            <a:avLst/>
          </a:prstGeom>
          <a:noFill/>
        </p:spPr>
        <p:txBody>
          <a:bodyPr wrap="none" rtlCol="0">
            <a:spAutoFit/>
          </a:bodyPr>
          <a:lstStyle/>
          <a:p>
            <a:r>
              <a:rPr lang="en-US" b="1" dirty="0"/>
              <a:t>Enterprise</a:t>
            </a:r>
          </a:p>
        </p:txBody>
      </p:sp>
      <p:sp>
        <p:nvSpPr>
          <p:cNvPr id="7" name="TextBox 6"/>
          <p:cNvSpPr txBox="1"/>
          <p:nvPr/>
        </p:nvSpPr>
        <p:spPr>
          <a:xfrm>
            <a:off x="7475715" y="5579655"/>
            <a:ext cx="1438214" cy="369332"/>
          </a:xfrm>
          <a:prstGeom prst="rect">
            <a:avLst/>
          </a:prstGeom>
          <a:noFill/>
        </p:spPr>
        <p:txBody>
          <a:bodyPr wrap="none" rtlCol="0">
            <a:spAutoFit/>
          </a:bodyPr>
          <a:lstStyle/>
          <a:p>
            <a:r>
              <a:rPr lang="en-US" b="1" dirty="0"/>
              <a:t>Gimlet South</a:t>
            </a:r>
          </a:p>
        </p:txBody>
      </p:sp>
      <p:sp>
        <p:nvSpPr>
          <p:cNvPr id="10" name="TextBox 9"/>
          <p:cNvSpPr txBox="1"/>
          <p:nvPr/>
        </p:nvSpPr>
        <p:spPr>
          <a:xfrm>
            <a:off x="1515995" y="179930"/>
            <a:ext cx="9152005" cy="584775"/>
          </a:xfrm>
          <a:prstGeom prst="rect">
            <a:avLst/>
          </a:prstGeom>
          <a:noFill/>
        </p:spPr>
        <p:txBody>
          <a:bodyPr wrap="square" rtlCol="0">
            <a:spAutoFit/>
          </a:bodyPr>
          <a:lstStyle/>
          <a:p>
            <a:pPr algn="ctr"/>
            <a:r>
              <a:rPr lang="en-US" sz="3200" b="1" dirty="0">
                <a:cs typeface="Times New Roman" panose="02020603050405020304" pitchFamily="18" charset="0"/>
              </a:rPr>
              <a:t>Ora Banda Tungsten assays</a:t>
            </a:r>
          </a:p>
        </p:txBody>
      </p:sp>
    </p:spTree>
    <p:extLst>
      <p:ext uri="{BB962C8B-B14F-4D97-AF65-F5344CB8AC3E}">
        <p14:creationId xmlns:p14="http://schemas.microsoft.com/office/powerpoint/2010/main" val="351396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931118"/>
            <a:ext cx="80676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9" y="1080914"/>
            <a:ext cx="24669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a:xfrm rot="10800000" flipV="1">
            <a:off x="6310314" y="3796458"/>
            <a:ext cx="1857375" cy="928687"/>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sp>
        <p:nvSpPr>
          <p:cNvPr id="19461" name="TextBox 4"/>
          <p:cNvSpPr txBox="1">
            <a:spLocks noChangeArrowheads="1"/>
          </p:cNvSpPr>
          <p:nvPr/>
        </p:nvSpPr>
        <p:spPr bwMode="auto">
          <a:xfrm>
            <a:off x="5810251" y="1223790"/>
            <a:ext cx="4794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As</a:t>
            </a:r>
          </a:p>
        </p:txBody>
      </p:sp>
      <p:sp>
        <p:nvSpPr>
          <p:cNvPr id="6" name="TextBox 5"/>
          <p:cNvSpPr txBox="1"/>
          <p:nvPr/>
        </p:nvSpPr>
        <p:spPr>
          <a:xfrm>
            <a:off x="8823666" y="4715852"/>
            <a:ext cx="1160767" cy="369332"/>
          </a:xfrm>
          <a:prstGeom prst="rect">
            <a:avLst/>
          </a:prstGeom>
          <a:noFill/>
        </p:spPr>
        <p:txBody>
          <a:bodyPr wrap="none" rtlCol="0">
            <a:spAutoFit/>
          </a:bodyPr>
          <a:lstStyle/>
          <a:p>
            <a:r>
              <a:rPr lang="en-US" b="1" dirty="0"/>
              <a:t>Enterprise</a:t>
            </a:r>
          </a:p>
        </p:txBody>
      </p:sp>
      <p:sp>
        <p:nvSpPr>
          <p:cNvPr id="7" name="TextBox 6"/>
          <p:cNvSpPr txBox="1"/>
          <p:nvPr/>
        </p:nvSpPr>
        <p:spPr>
          <a:xfrm>
            <a:off x="7475715" y="5579655"/>
            <a:ext cx="1438214" cy="369332"/>
          </a:xfrm>
          <a:prstGeom prst="rect">
            <a:avLst/>
          </a:prstGeom>
          <a:noFill/>
        </p:spPr>
        <p:txBody>
          <a:bodyPr wrap="none" rtlCol="0">
            <a:spAutoFit/>
          </a:bodyPr>
          <a:lstStyle/>
          <a:p>
            <a:r>
              <a:rPr lang="en-US" b="1" dirty="0"/>
              <a:t>Gimlet South</a:t>
            </a:r>
          </a:p>
        </p:txBody>
      </p:sp>
      <p:sp>
        <p:nvSpPr>
          <p:cNvPr id="9" name="TextBox 8"/>
          <p:cNvSpPr txBox="1"/>
          <p:nvPr/>
        </p:nvSpPr>
        <p:spPr>
          <a:xfrm>
            <a:off x="1515995" y="179930"/>
            <a:ext cx="9152005" cy="584775"/>
          </a:xfrm>
          <a:prstGeom prst="rect">
            <a:avLst/>
          </a:prstGeom>
          <a:noFill/>
        </p:spPr>
        <p:txBody>
          <a:bodyPr wrap="square" rtlCol="0">
            <a:spAutoFit/>
          </a:bodyPr>
          <a:lstStyle/>
          <a:p>
            <a:pPr algn="ctr"/>
            <a:r>
              <a:rPr lang="en-US" sz="3200" b="1" dirty="0">
                <a:cs typeface="Times New Roman" panose="02020603050405020304" pitchFamily="18" charset="0"/>
              </a:rPr>
              <a:t>Ora Banda Arsenic assays</a:t>
            </a:r>
          </a:p>
        </p:txBody>
      </p:sp>
    </p:spTree>
    <p:extLst>
      <p:ext uri="{BB962C8B-B14F-4D97-AF65-F5344CB8AC3E}">
        <p14:creationId xmlns:p14="http://schemas.microsoft.com/office/powerpoint/2010/main" val="4264453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164" y="931118"/>
            <a:ext cx="80676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rot="10800000" flipV="1">
            <a:off x="6310314" y="3764807"/>
            <a:ext cx="1857375" cy="928687"/>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sp>
        <p:nvSpPr>
          <p:cNvPr id="20484" name="TextBox 3"/>
          <p:cNvSpPr txBox="1">
            <a:spLocks noChangeArrowheads="1"/>
          </p:cNvSpPr>
          <p:nvPr/>
        </p:nvSpPr>
        <p:spPr bwMode="auto">
          <a:xfrm>
            <a:off x="5810251" y="1193057"/>
            <a:ext cx="4794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Sb</a:t>
            </a:r>
          </a:p>
        </p:txBody>
      </p:sp>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9" y="978743"/>
            <a:ext cx="24669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823666" y="4715852"/>
            <a:ext cx="1160767" cy="369332"/>
          </a:xfrm>
          <a:prstGeom prst="rect">
            <a:avLst/>
          </a:prstGeom>
          <a:noFill/>
        </p:spPr>
        <p:txBody>
          <a:bodyPr wrap="none" rtlCol="0">
            <a:spAutoFit/>
          </a:bodyPr>
          <a:lstStyle/>
          <a:p>
            <a:r>
              <a:rPr lang="en-US" b="1" dirty="0"/>
              <a:t>Enterprise</a:t>
            </a:r>
          </a:p>
        </p:txBody>
      </p:sp>
      <p:sp>
        <p:nvSpPr>
          <p:cNvPr id="7" name="TextBox 6"/>
          <p:cNvSpPr txBox="1"/>
          <p:nvPr/>
        </p:nvSpPr>
        <p:spPr>
          <a:xfrm>
            <a:off x="7475715" y="5579655"/>
            <a:ext cx="1438214" cy="369332"/>
          </a:xfrm>
          <a:prstGeom prst="rect">
            <a:avLst/>
          </a:prstGeom>
          <a:noFill/>
        </p:spPr>
        <p:txBody>
          <a:bodyPr wrap="none" rtlCol="0">
            <a:spAutoFit/>
          </a:bodyPr>
          <a:lstStyle/>
          <a:p>
            <a:r>
              <a:rPr lang="en-US" b="1" dirty="0"/>
              <a:t>Gimlet South</a:t>
            </a:r>
          </a:p>
        </p:txBody>
      </p:sp>
      <p:sp>
        <p:nvSpPr>
          <p:cNvPr id="9" name="TextBox 8"/>
          <p:cNvSpPr txBox="1"/>
          <p:nvPr/>
        </p:nvSpPr>
        <p:spPr>
          <a:xfrm>
            <a:off x="1515995" y="179930"/>
            <a:ext cx="9152005" cy="584775"/>
          </a:xfrm>
          <a:prstGeom prst="rect">
            <a:avLst/>
          </a:prstGeom>
          <a:noFill/>
        </p:spPr>
        <p:txBody>
          <a:bodyPr wrap="square" rtlCol="0">
            <a:spAutoFit/>
          </a:bodyPr>
          <a:lstStyle/>
          <a:p>
            <a:pPr algn="ctr"/>
            <a:r>
              <a:rPr lang="en-US" sz="3200" b="1" dirty="0">
                <a:cs typeface="Times New Roman" panose="02020603050405020304" pitchFamily="18" charset="0"/>
              </a:rPr>
              <a:t>Ora Banda Antimony assays</a:t>
            </a:r>
          </a:p>
        </p:txBody>
      </p:sp>
    </p:spTree>
    <p:extLst>
      <p:ext uri="{BB962C8B-B14F-4D97-AF65-F5344CB8AC3E}">
        <p14:creationId xmlns:p14="http://schemas.microsoft.com/office/powerpoint/2010/main" val="2016495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5" name="Text Box 7"/>
          <p:cNvSpPr txBox="1">
            <a:spLocks noChangeArrowheads="1"/>
          </p:cNvSpPr>
          <p:nvPr/>
        </p:nvSpPr>
        <p:spPr bwMode="auto">
          <a:xfrm>
            <a:off x="3200400" y="2438400"/>
            <a:ext cx="1430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a:t>Gimlet South Mine</a:t>
            </a:r>
          </a:p>
          <a:p>
            <a:r>
              <a:rPr lang="en-AU" altLang="en-US" sz="1200" b="1"/>
              <a:t>~ 1Mozs</a:t>
            </a:r>
          </a:p>
        </p:txBody>
      </p:sp>
      <p:sp>
        <p:nvSpPr>
          <p:cNvPr id="278536" name="Text Box 8"/>
          <p:cNvSpPr txBox="1">
            <a:spLocks noChangeArrowheads="1"/>
          </p:cNvSpPr>
          <p:nvPr/>
        </p:nvSpPr>
        <p:spPr bwMode="auto">
          <a:xfrm>
            <a:off x="8763000" y="2362201"/>
            <a:ext cx="12073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a:t>Enterprise Mine</a:t>
            </a:r>
          </a:p>
          <a:p>
            <a:r>
              <a:rPr lang="en-AU" altLang="en-US" sz="1200" b="1"/>
              <a:t>~ 1.3Mozs</a:t>
            </a:r>
          </a:p>
        </p:txBody>
      </p:sp>
      <p:sp>
        <p:nvSpPr>
          <p:cNvPr id="278537" name="Text Box 9"/>
          <p:cNvSpPr txBox="1">
            <a:spLocks noChangeArrowheads="1"/>
          </p:cNvSpPr>
          <p:nvPr/>
        </p:nvSpPr>
        <p:spPr bwMode="auto">
          <a:xfrm>
            <a:off x="7086600" y="2209800"/>
            <a:ext cx="1085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a:t>Anomaly One</a:t>
            </a:r>
          </a:p>
          <a:p>
            <a:r>
              <a:rPr lang="en-AU" altLang="en-US" sz="1200" b="1"/>
              <a:t>Laterite Pit</a:t>
            </a:r>
          </a:p>
        </p:txBody>
      </p:sp>
      <p:sp>
        <p:nvSpPr>
          <p:cNvPr id="278541" name="Text Box 13"/>
          <p:cNvSpPr txBox="1">
            <a:spLocks noChangeArrowheads="1"/>
          </p:cNvSpPr>
          <p:nvPr/>
        </p:nvSpPr>
        <p:spPr bwMode="auto">
          <a:xfrm>
            <a:off x="8915401" y="4038600"/>
            <a:ext cx="1101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AU" altLang="en-US" sz="1200" b="1" i="1"/>
              <a:t>Looking NNW</a:t>
            </a:r>
          </a:p>
        </p:txBody>
      </p:sp>
      <p:sp>
        <p:nvSpPr>
          <p:cNvPr id="278547" name="Freeform 19"/>
          <p:cNvSpPr>
            <a:spLocks/>
          </p:cNvSpPr>
          <p:nvPr/>
        </p:nvSpPr>
        <p:spPr bwMode="auto">
          <a:xfrm>
            <a:off x="6972301" y="2905126"/>
            <a:ext cx="3476625" cy="2193925"/>
          </a:xfrm>
          <a:custGeom>
            <a:avLst/>
            <a:gdLst>
              <a:gd name="T0" fmla="*/ 2190 w 2190"/>
              <a:gd name="T1" fmla="*/ 0 h 1382"/>
              <a:gd name="T2" fmla="*/ 2188 w 2190"/>
              <a:gd name="T3" fmla="*/ 1382 h 1382"/>
              <a:gd name="T4" fmla="*/ 0 w 2190"/>
              <a:gd name="T5" fmla="*/ 1382 h 1382"/>
              <a:gd name="T6" fmla="*/ 1146 w 2190"/>
              <a:gd name="T7" fmla="*/ 738 h 1382"/>
              <a:gd name="T8" fmla="*/ 1170 w 2190"/>
              <a:gd name="T9" fmla="*/ 720 h 1382"/>
              <a:gd name="T10" fmla="*/ 1182 w 2190"/>
              <a:gd name="T11" fmla="*/ 708 h 1382"/>
              <a:gd name="T12" fmla="*/ 1200 w 2190"/>
              <a:gd name="T13" fmla="*/ 696 h 1382"/>
              <a:gd name="T14" fmla="*/ 1218 w 2190"/>
              <a:gd name="T15" fmla="*/ 678 h 1382"/>
              <a:gd name="T16" fmla="*/ 1242 w 2190"/>
              <a:gd name="T17" fmla="*/ 666 h 1382"/>
              <a:gd name="T18" fmla="*/ 1254 w 2190"/>
              <a:gd name="T19" fmla="*/ 660 h 1382"/>
              <a:gd name="T20" fmla="*/ 1284 w 2190"/>
              <a:gd name="T21" fmla="*/ 642 h 1382"/>
              <a:gd name="T22" fmla="*/ 1308 w 2190"/>
              <a:gd name="T23" fmla="*/ 624 h 1382"/>
              <a:gd name="T24" fmla="*/ 1326 w 2190"/>
              <a:gd name="T25" fmla="*/ 612 h 1382"/>
              <a:gd name="T26" fmla="*/ 1356 w 2190"/>
              <a:gd name="T27" fmla="*/ 594 h 1382"/>
              <a:gd name="T28" fmla="*/ 1374 w 2190"/>
              <a:gd name="T29" fmla="*/ 582 h 1382"/>
              <a:gd name="T30" fmla="*/ 1392 w 2190"/>
              <a:gd name="T31" fmla="*/ 570 h 1382"/>
              <a:gd name="T32" fmla="*/ 1416 w 2190"/>
              <a:gd name="T33" fmla="*/ 552 h 1382"/>
              <a:gd name="T34" fmla="*/ 1440 w 2190"/>
              <a:gd name="T35" fmla="*/ 534 h 1382"/>
              <a:gd name="T36" fmla="*/ 1464 w 2190"/>
              <a:gd name="T37" fmla="*/ 516 h 1382"/>
              <a:gd name="T38" fmla="*/ 1494 w 2190"/>
              <a:gd name="T39" fmla="*/ 498 h 1382"/>
              <a:gd name="T40" fmla="*/ 1512 w 2190"/>
              <a:gd name="T41" fmla="*/ 480 h 1382"/>
              <a:gd name="T42" fmla="*/ 1536 w 2190"/>
              <a:gd name="T43" fmla="*/ 468 h 1382"/>
              <a:gd name="T44" fmla="*/ 1560 w 2190"/>
              <a:gd name="T45" fmla="*/ 456 h 1382"/>
              <a:gd name="T46" fmla="*/ 1578 w 2190"/>
              <a:gd name="T47" fmla="*/ 438 h 1382"/>
              <a:gd name="T48" fmla="*/ 1602 w 2190"/>
              <a:gd name="T49" fmla="*/ 426 h 1382"/>
              <a:gd name="T50" fmla="*/ 1626 w 2190"/>
              <a:gd name="T51" fmla="*/ 408 h 1382"/>
              <a:gd name="T52" fmla="*/ 1650 w 2190"/>
              <a:gd name="T53" fmla="*/ 384 h 1382"/>
              <a:gd name="T54" fmla="*/ 1680 w 2190"/>
              <a:gd name="T55" fmla="*/ 366 h 1382"/>
              <a:gd name="T56" fmla="*/ 1704 w 2190"/>
              <a:gd name="T57" fmla="*/ 348 h 1382"/>
              <a:gd name="T58" fmla="*/ 1734 w 2190"/>
              <a:gd name="T59" fmla="*/ 330 h 1382"/>
              <a:gd name="T60" fmla="*/ 1764 w 2190"/>
              <a:gd name="T61" fmla="*/ 306 h 1382"/>
              <a:gd name="T62" fmla="*/ 1788 w 2190"/>
              <a:gd name="T63" fmla="*/ 294 h 1382"/>
              <a:gd name="T64" fmla="*/ 1812 w 2190"/>
              <a:gd name="T65" fmla="*/ 276 h 1382"/>
              <a:gd name="T66" fmla="*/ 1836 w 2190"/>
              <a:gd name="T67" fmla="*/ 258 h 1382"/>
              <a:gd name="T68" fmla="*/ 1878 w 2190"/>
              <a:gd name="T69" fmla="*/ 234 h 1382"/>
              <a:gd name="T70" fmla="*/ 1896 w 2190"/>
              <a:gd name="T71" fmla="*/ 216 h 1382"/>
              <a:gd name="T72" fmla="*/ 1920 w 2190"/>
              <a:gd name="T73" fmla="*/ 204 h 1382"/>
              <a:gd name="T74" fmla="*/ 1932 w 2190"/>
              <a:gd name="T75" fmla="*/ 192 h 1382"/>
              <a:gd name="T76" fmla="*/ 1956 w 2190"/>
              <a:gd name="T77" fmla="*/ 174 h 1382"/>
              <a:gd name="T78" fmla="*/ 1974 w 2190"/>
              <a:gd name="T79" fmla="*/ 162 h 1382"/>
              <a:gd name="T80" fmla="*/ 1992 w 2190"/>
              <a:gd name="T81" fmla="*/ 150 h 1382"/>
              <a:gd name="T82" fmla="*/ 2016 w 2190"/>
              <a:gd name="T83" fmla="*/ 138 h 1382"/>
              <a:gd name="T84" fmla="*/ 2040 w 2190"/>
              <a:gd name="T85" fmla="*/ 120 h 1382"/>
              <a:gd name="T86" fmla="*/ 2058 w 2190"/>
              <a:gd name="T87" fmla="*/ 108 h 1382"/>
              <a:gd name="T88" fmla="*/ 2076 w 2190"/>
              <a:gd name="T89" fmla="*/ 90 h 1382"/>
              <a:gd name="T90" fmla="*/ 2094 w 2190"/>
              <a:gd name="T91" fmla="*/ 78 h 1382"/>
              <a:gd name="T92" fmla="*/ 2112 w 2190"/>
              <a:gd name="T93" fmla="*/ 66 h 1382"/>
              <a:gd name="T94" fmla="*/ 2142 w 2190"/>
              <a:gd name="T95" fmla="*/ 42 h 1382"/>
              <a:gd name="T96" fmla="*/ 2160 w 2190"/>
              <a:gd name="T97" fmla="*/ 24 h 1382"/>
              <a:gd name="T98" fmla="*/ 2190 w 2190"/>
              <a:gd name="T99" fmla="*/ 0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90" h="1382">
                <a:moveTo>
                  <a:pt x="2190" y="0"/>
                </a:moveTo>
                <a:lnTo>
                  <a:pt x="2188" y="1382"/>
                </a:lnTo>
                <a:lnTo>
                  <a:pt x="0" y="1382"/>
                </a:lnTo>
                <a:lnTo>
                  <a:pt x="1146" y="738"/>
                </a:lnTo>
                <a:lnTo>
                  <a:pt x="1170" y="720"/>
                </a:lnTo>
                <a:lnTo>
                  <a:pt x="1182" y="708"/>
                </a:lnTo>
                <a:lnTo>
                  <a:pt x="1200" y="696"/>
                </a:lnTo>
                <a:lnTo>
                  <a:pt x="1218" y="678"/>
                </a:lnTo>
                <a:lnTo>
                  <a:pt x="1242" y="666"/>
                </a:lnTo>
                <a:lnTo>
                  <a:pt x="1254" y="660"/>
                </a:lnTo>
                <a:lnTo>
                  <a:pt x="1284" y="642"/>
                </a:lnTo>
                <a:lnTo>
                  <a:pt x="1308" y="624"/>
                </a:lnTo>
                <a:lnTo>
                  <a:pt x="1326" y="612"/>
                </a:lnTo>
                <a:lnTo>
                  <a:pt x="1356" y="594"/>
                </a:lnTo>
                <a:lnTo>
                  <a:pt x="1374" y="582"/>
                </a:lnTo>
                <a:lnTo>
                  <a:pt x="1392" y="570"/>
                </a:lnTo>
                <a:lnTo>
                  <a:pt x="1416" y="552"/>
                </a:lnTo>
                <a:lnTo>
                  <a:pt x="1440" y="534"/>
                </a:lnTo>
                <a:lnTo>
                  <a:pt x="1464" y="516"/>
                </a:lnTo>
                <a:lnTo>
                  <a:pt x="1494" y="498"/>
                </a:lnTo>
                <a:lnTo>
                  <a:pt x="1512" y="480"/>
                </a:lnTo>
                <a:lnTo>
                  <a:pt x="1536" y="468"/>
                </a:lnTo>
                <a:lnTo>
                  <a:pt x="1560" y="456"/>
                </a:lnTo>
                <a:lnTo>
                  <a:pt x="1578" y="438"/>
                </a:lnTo>
                <a:lnTo>
                  <a:pt x="1602" y="426"/>
                </a:lnTo>
                <a:lnTo>
                  <a:pt x="1626" y="408"/>
                </a:lnTo>
                <a:lnTo>
                  <a:pt x="1650" y="384"/>
                </a:lnTo>
                <a:lnTo>
                  <a:pt x="1680" y="366"/>
                </a:lnTo>
                <a:lnTo>
                  <a:pt x="1704" y="348"/>
                </a:lnTo>
                <a:lnTo>
                  <a:pt x="1734" y="330"/>
                </a:lnTo>
                <a:lnTo>
                  <a:pt x="1764" y="306"/>
                </a:lnTo>
                <a:lnTo>
                  <a:pt x="1788" y="294"/>
                </a:lnTo>
                <a:lnTo>
                  <a:pt x="1812" y="276"/>
                </a:lnTo>
                <a:lnTo>
                  <a:pt x="1836" y="258"/>
                </a:lnTo>
                <a:lnTo>
                  <a:pt x="1878" y="234"/>
                </a:lnTo>
                <a:lnTo>
                  <a:pt x="1896" y="216"/>
                </a:lnTo>
                <a:lnTo>
                  <a:pt x="1920" y="204"/>
                </a:lnTo>
                <a:lnTo>
                  <a:pt x="1932" y="192"/>
                </a:lnTo>
                <a:lnTo>
                  <a:pt x="1956" y="174"/>
                </a:lnTo>
                <a:lnTo>
                  <a:pt x="1974" y="162"/>
                </a:lnTo>
                <a:lnTo>
                  <a:pt x="1992" y="150"/>
                </a:lnTo>
                <a:lnTo>
                  <a:pt x="2016" y="138"/>
                </a:lnTo>
                <a:lnTo>
                  <a:pt x="2040" y="120"/>
                </a:lnTo>
                <a:lnTo>
                  <a:pt x="2058" y="108"/>
                </a:lnTo>
                <a:lnTo>
                  <a:pt x="2076" y="90"/>
                </a:lnTo>
                <a:lnTo>
                  <a:pt x="2094" y="78"/>
                </a:lnTo>
                <a:lnTo>
                  <a:pt x="2112" y="66"/>
                </a:lnTo>
                <a:lnTo>
                  <a:pt x="2142" y="42"/>
                </a:lnTo>
                <a:lnTo>
                  <a:pt x="2160" y="24"/>
                </a:lnTo>
                <a:lnTo>
                  <a:pt x="2190" y="0"/>
                </a:lnTo>
                <a:close/>
              </a:path>
            </a:pathLst>
          </a:custGeom>
          <a:solidFill>
            <a:srgbClr val="CC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50" name="Freeform 22"/>
          <p:cNvSpPr>
            <a:spLocks/>
          </p:cNvSpPr>
          <p:nvPr/>
        </p:nvSpPr>
        <p:spPr bwMode="auto">
          <a:xfrm>
            <a:off x="7705725" y="2886076"/>
            <a:ext cx="1943100" cy="1076325"/>
          </a:xfrm>
          <a:custGeom>
            <a:avLst/>
            <a:gdLst>
              <a:gd name="T0" fmla="*/ 1176 w 1224"/>
              <a:gd name="T1" fmla="*/ 0 h 678"/>
              <a:gd name="T2" fmla="*/ 1200 w 1224"/>
              <a:gd name="T3" fmla="*/ 0 h 678"/>
              <a:gd name="T4" fmla="*/ 1218 w 1224"/>
              <a:gd name="T5" fmla="*/ 6 h 678"/>
              <a:gd name="T6" fmla="*/ 1224 w 1224"/>
              <a:gd name="T7" fmla="*/ 42 h 678"/>
              <a:gd name="T8" fmla="*/ 1200 w 1224"/>
              <a:gd name="T9" fmla="*/ 66 h 678"/>
              <a:gd name="T10" fmla="*/ 1170 w 1224"/>
              <a:gd name="T11" fmla="*/ 90 h 678"/>
              <a:gd name="T12" fmla="*/ 1146 w 1224"/>
              <a:gd name="T13" fmla="*/ 108 h 678"/>
              <a:gd name="T14" fmla="*/ 1122 w 1224"/>
              <a:gd name="T15" fmla="*/ 120 h 678"/>
              <a:gd name="T16" fmla="*/ 1098 w 1224"/>
              <a:gd name="T17" fmla="*/ 126 h 678"/>
              <a:gd name="T18" fmla="*/ 1074 w 1224"/>
              <a:gd name="T19" fmla="*/ 126 h 678"/>
              <a:gd name="T20" fmla="*/ 1014 w 1224"/>
              <a:gd name="T21" fmla="*/ 162 h 678"/>
              <a:gd name="T22" fmla="*/ 942 w 1224"/>
              <a:gd name="T23" fmla="*/ 204 h 678"/>
              <a:gd name="T24" fmla="*/ 858 w 1224"/>
              <a:gd name="T25" fmla="*/ 252 h 678"/>
              <a:gd name="T26" fmla="*/ 774 w 1224"/>
              <a:gd name="T27" fmla="*/ 300 h 678"/>
              <a:gd name="T28" fmla="*/ 708 w 1224"/>
              <a:gd name="T29" fmla="*/ 330 h 678"/>
              <a:gd name="T30" fmla="*/ 648 w 1224"/>
              <a:gd name="T31" fmla="*/ 366 h 678"/>
              <a:gd name="T32" fmla="*/ 576 w 1224"/>
              <a:gd name="T33" fmla="*/ 402 h 678"/>
              <a:gd name="T34" fmla="*/ 504 w 1224"/>
              <a:gd name="T35" fmla="*/ 444 h 678"/>
              <a:gd name="T36" fmla="*/ 432 w 1224"/>
              <a:gd name="T37" fmla="*/ 486 h 678"/>
              <a:gd name="T38" fmla="*/ 354 w 1224"/>
              <a:gd name="T39" fmla="*/ 528 h 678"/>
              <a:gd name="T40" fmla="*/ 276 w 1224"/>
              <a:gd name="T41" fmla="*/ 564 h 678"/>
              <a:gd name="T42" fmla="*/ 198 w 1224"/>
              <a:gd name="T43" fmla="*/ 600 h 678"/>
              <a:gd name="T44" fmla="*/ 114 w 1224"/>
              <a:gd name="T45" fmla="*/ 642 h 678"/>
              <a:gd name="T46" fmla="*/ 42 w 1224"/>
              <a:gd name="T47" fmla="*/ 678 h 678"/>
              <a:gd name="T48" fmla="*/ 30 w 1224"/>
              <a:gd name="T49" fmla="*/ 606 h 678"/>
              <a:gd name="T50" fmla="*/ 108 w 1224"/>
              <a:gd name="T51" fmla="*/ 564 h 678"/>
              <a:gd name="T52" fmla="*/ 186 w 1224"/>
              <a:gd name="T53" fmla="*/ 516 h 678"/>
              <a:gd name="T54" fmla="*/ 270 w 1224"/>
              <a:gd name="T55" fmla="*/ 468 h 678"/>
              <a:gd name="T56" fmla="*/ 348 w 1224"/>
              <a:gd name="T57" fmla="*/ 426 h 678"/>
              <a:gd name="T58" fmla="*/ 426 w 1224"/>
              <a:gd name="T59" fmla="*/ 378 h 678"/>
              <a:gd name="T60" fmla="*/ 492 w 1224"/>
              <a:gd name="T61" fmla="*/ 342 h 678"/>
              <a:gd name="T62" fmla="*/ 570 w 1224"/>
              <a:gd name="T63" fmla="*/ 288 h 678"/>
              <a:gd name="T64" fmla="*/ 624 w 1224"/>
              <a:gd name="T65" fmla="*/ 258 h 678"/>
              <a:gd name="T66" fmla="*/ 666 w 1224"/>
              <a:gd name="T67" fmla="*/ 228 h 678"/>
              <a:gd name="T68" fmla="*/ 714 w 1224"/>
              <a:gd name="T69" fmla="*/ 192 h 678"/>
              <a:gd name="T70" fmla="*/ 750 w 1224"/>
              <a:gd name="T71" fmla="*/ 174 h 678"/>
              <a:gd name="T72" fmla="*/ 780 w 1224"/>
              <a:gd name="T73" fmla="*/ 150 h 678"/>
              <a:gd name="T74" fmla="*/ 816 w 1224"/>
              <a:gd name="T75" fmla="*/ 126 h 678"/>
              <a:gd name="T76" fmla="*/ 852 w 1224"/>
              <a:gd name="T77" fmla="*/ 108 h 678"/>
              <a:gd name="T78" fmla="*/ 888 w 1224"/>
              <a:gd name="T79" fmla="*/ 78 h 678"/>
              <a:gd name="T80" fmla="*/ 912 w 1224"/>
              <a:gd name="T81" fmla="*/ 66 h 678"/>
              <a:gd name="T82" fmla="*/ 930 w 1224"/>
              <a:gd name="T83" fmla="*/ 66 h 678"/>
              <a:gd name="T84" fmla="*/ 936 w 1224"/>
              <a:gd name="T85" fmla="*/ 78 h 678"/>
              <a:gd name="T86" fmla="*/ 954 w 1224"/>
              <a:gd name="T87" fmla="*/ 102 h 678"/>
              <a:gd name="T88" fmla="*/ 966 w 1224"/>
              <a:gd name="T89" fmla="*/ 114 h 678"/>
              <a:gd name="T90" fmla="*/ 984 w 1224"/>
              <a:gd name="T91" fmla="*/ 114 h 678"/>
              <a:gd name="T92" fmla="*/ 1020 w 1224"/>
              <a:gd name="T93" fmla="*/ 120 h 678"/>
              <a:gd name="T94" fmla="*/ 1044 w 1224"/>
              <a:gd name="T95" fmla="*/ 114 h 678"/>
              <a:gd name="T96" fmla="*/ 1074 w 1224"/>
              <a:gd name="T97" fmla="*/ 78 h 678"/>
              <a:gd name="T98" fmla="*/ 1092 w 1224"/>
              <a:gd name="T99" fmla="*/ 78 h 678"/>
              <a:gd name="T100" fmla="*/ 1122 w 1224"/>
              <a:gd name="T101" fmla="*/ 36 h 678"/>
              <a:gd name="T102" fmla="*/ 1140 w 1224"/>
              <a:gd name="T103" fmla="*/ 12 h 678"/>
              <a:gd name="T104" fmla="*/ 1158 w 1224"/>
              <a:gd name="T10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4" h="678">
                <a:moveTo>
                  <a:pt x="1164" y="0"/>
                </a:moveTo>
                <a:lnTo>
                  <a:pt x="1176" y="0"/>
                </a:lnTo>
                <a:lnTo>
                  <a:pt x="1188" y="0"/>
                </a:lnTo>
                <a:lnTo>
                  <a:pt x="1200" y="0"/>
                </a:lnTo>
                <a:lnTo>
                  <a:pt x="1212" y="6"/>
                </a:lnTo>
                <a:lnTo>
                  <a:pt x="1218" y="6"/>
                </a:lnTo>
                <a:lnTo>
                  <a:pt x="1224" y="30"/>
                </a:lnTo>
                <a:lnTo>
                  <a:pt x="1224" y="42"/>
                </a:lnTo>
                <a:lnTo>
                  <a:pt x="1212" y="60"/>
                </a:lnTo>
                <a:lnTo>
                  <a:pt x="1200" y="66"/>
                </a:lnTo>
                <a:lnTo>
                  <a:pt x="1182" y="78"/>
                </a:lnTo>
                <a:lnTo>
                  <a:pt x="1170" y="90"/>
                </a:lnTo>
                <a:lnTo>
                  <a:pt x="1164" y="96"/>
                </a:lnTo>
                <a:lnTo>
                  <a:pt x="1146" y="108"/>
                </a:lnTo>
                <a:lnTo>
                  <a:pt x="1134" y="114"/>
                </a:lnTo>
                <a:lnTo>
                  <a:pt x="1122" y="120"/>
                </a:lnTo>
                <a:lnTo>
                  <a:pt x="1104" y="120"/>
                </a:lnTo>
                <a:lnTo>
                  <a:pt x="1098" y="126"/>
                </a:lnTo>
                <a:lnTo>
                  <a:pt x="1080" y="126"/>
                </a:lnTo>
                <a:lnTo>
                  <a:pt x="1074" y="126"/>
                </a:lnTo>
                <a:lnTo>
                  <a:pt x="1056" y="132"/>
                </a:lnTo>
                <a:lnTo>
                  <a:pt x="1014" y="162"/>
                </a:lnTo>
                <a:lnTo>
                  <a:pt x="978" y="180"/>
                </a:lnTo>
                <a:lnTo>
                  <a:pt x="942" y="204"/>
                </a:lnTo>
                <a:lnTo>
                  <a:pt x="894" y="228"/>
                </a:lnTo>
                <a:lnTo>
                  <a:pt x="858" y="252"/>
                </a:lnTo>
                <a:lnTo>
                  <a:pt x="816" y="270"/>
                </a:lnTo>
                <a:lnTo>
                  <a:pt x="774" y="300"/>
                </a:lnTo>
                <a:lnTo>
                  <a:pt x="738" y="318"/>
                </a:lnTo>
                <a:lnTo>
                  <a:pt x="708" y="330"/>
                </a:lnTo>
                <a:lnTo>
                  <a:pt x="678" y="348"/>
                </a:lnTo>
                <a:lnTo>
                  <a:pt x="648" y="366"/>
                </a:lnTo>
                <a:lnTo>
                  <a:pt x="612" y="384"/>
                </a:lnTo>
                <a:lnTo>
                  <a:pt x="576" y="402"/>
                </a:lnTo>
                <a:lnTo>
                  <a:pt x="540" y="420"/>
                </a:lnTo>
                <a:lnTo>
                  <a:pt x="504" y="444"/>
                </a:lnTo>
                <a:lnTo>
                  <a:pt x="462" y="468"/>
                </a:lnTo>
                <a:lnTo>
                  <a:pt x="432" y="486"/>
                </a:lnTo>
                <a:lnTo>
                  <a:pt x="402" y="504"/>
                </a:lnTo>
                <a:lnTo>
                  <a:pt x="354" y="528"/>
                </a:lnTo>
                <a:lnTo>
                  <a:pt x="324" y="546"/>
                </a:lnTo>
                <a:lnTo>
                  <a:pt x="276" y="564"/>
                </a:lnTo>
                <a:lnTo>
                  <a:pt x="234" y="582"/>
                </a:lnTo>
                <a:lnTo>
                  <a:pt x="198" y="600"/>
                </a:lnTo>
                <a:lnTo>
                  <a:pt x="162" y="618"/>
                </a:lnTo>
                <a:lnTo>
                  <a:pt x="114" y="642"/>
                </a:lnTo>
                <a:lnTo>
                  <a:pt x="78" y="660"/>
                </a:lnTo>
                <a:lnTo>
                  <a:pt x="42" y="678"/>
                </a:lnTo>
                <a:lnTo>
                  <a:pt x="0" y="624"/>
                </a:lnTo>
                <a:lnTo>
                  <a:pt x="30" y="606"/>
                </a:lnTo>
                <a:lnTo>
                  <a:pt x="66" y="588"/>
                </a:lnTo>
                <a:lnTo>
                  <a:pt x="108" y="564"/>
                </a:lnTo>
                <a:lnTo>
                  <a:pt x="150" y="540"/>
                </a:lnTo>
                <a:lnTo>
                  <a:pt x="186" y="516"/>
                </a:lnTo>
                <a:lnTo>
                  <a:pt x="222" y="498"/>
                </a:lnTo>
                <a:lnTo>
                  <a:pt x="270" y="468"/>
                </a:lnTo>
                <a:lnTo>
                  <a:pt x="300" y="450"/>
                </a:lnTo>
                <a:lnTo>
                  <a:pt x="348" y="426"/>
                </a:lnTo>
                <a:lnTo>
                  <a:pt x="384" y="402"/>
                </a:lnTo>
                <a:lnTo>
                  <a:pt x="426" y="378"/>
                </a:lnTo>
                <a:lnTo>
                  <a:pt x="462" y="360"/>
                </a:lnTo>
                <a:lnTo>
                  <a:pt x="492" y="342"/>
                </a:lnTo>
                <a:lnTo>
                  <a:pt x="534" y="312"/>
                </a:lnTo>
                <a:lnTo>
                  <a:pt x="570" y="288"/>
                </a:lnTo>
                <a:lnTo>
                  <a:pt x="600" y="276"/>
                </a:lnTo>
                <a:lnTo>
                  <a:pt x="624" y="258"/>
                </a:lnTo>
                <a:lnTo>
                  <a:pt x="654" y="234"/>
                </a:lnTo>
                <a:lnTo>
                  <a:pt x="666" y="228"/>
                </a:lnTo>
                <a:lnTo>
                  <a:pt x="696" y="210"/>
                </a:lnTo>
                <a:lnTo>
                  <a:pt x="714" y="192"/>
                </a:lnTo>
                <a:lnTo>
                  <a:pt x="732" y="186"/>
                </a:lnTo>
                <a:lnTo>
                  <a:pt x="750" y="174"/>
                </a:lnTo>
                <a:lnTo>
                  <a:pt x="762" y="162"/>
                </a:lnTo>
                <a:lnTo>
                  <a:pt x="780" y="150"/>
                </a:lnTo>
                <a:lnTo>
                  <a:pt x="798" y="138"/>
                </a:lnTo>
                <a:lnTo>
                  <a:pt x="816" y="126"/>
                </a:lnTo>
                <a:lnTo>
                  <a:pt x="834" y="114"/>
                </a:lnTo>
                <a:lnTo>
                  <a:pt x="852" y="108"/>
                </a:lnTo>
                <a:lnTo>
                  <a:pt x="876" y="90"/>
                </a:lnTo>
                <a:lnTo>
                  <a:pt x="888" y="78"/>
                </a:lnTo>
                <a:lnTo>
                  <a:pt x="906" y="66"/>
                </a:lnTo>
                <a:lnTo>
                  <a:pt x="912" y="66"/>
                </a:lnTo>
                <a:lnTo>
                  <a:pt x="924" y="66"/>
                </a:lnTo>
                <a:lnTo>
                  <a:pt x="930" y="66"/>
                </a:lnTo>
                <a:lnTo>
                  <a:pt x="930" y="72"/>
                </a:lnTo>
                <a:lnTo>
                  <a:pt x="936" y="78"/>
                </a:lnTo>
                <a:lnTo>
                  <a:pt x="942" y="78"/>
                </a:lnTo>
                <a:lnTo>
                  <a:pt x="954" y="102"/>
                </a:lnTo>
                <a:lnTo>
                  <a:pt x="960" y="102"/>
                </a:lnTo>
                <a:lnTo>
                  <a:pt x="966" y="114"/>
                </a:lnTo>
                <a:lnTo>
                  <a:pt x="978" y="108"/>
                </a:lnTo>
                <a:lnTo>
                  <a:pt x="984" y="114"/>
                </a:lnTo>
                <a:lnTo>
                  <a:pt x="996" y="120"/>
                </a:lnTo>
                <a:lnTo>
                  <a:pt x="1020" y="120"/>
                </a:lnTo>
                <a:lnTo>
                  <a:pt x="1044" y="120"/>
                </a:lnTo>
                <a:lnTo>
                  <a:pt x="1044" y="114"/>
                </a:lnTo>
                <a:lnTo>
                  <a:pt x="1050" y="114"/>
                </a:lnTo>
                <a:lnTo>
                  <a:pt x="1074" y="78"/>
                </a:lnTo>
                <a:lnTo>
                  <a:pt x="1080" y="78"/>
                </a:lnTo>
                <a:lnTo>
                  <a:pt x="1092" y="78"/>
                </a:lnTo>
                <a:lnTo>
                  <a:pt x="1104" y="60"/>
                </a:lnTo>
                <a:lnTo>
                  <a:pt x="1122" y="36"/>
                </a:lnTo>
                <a:lnTo>
                  <a:pt x="1128" y="36"/>
                </a:lnTo>
                <a:lnTo>
                  <a:pt x="1140" y="12"/>
                </a:lnTo>
                <a:lnTo>
                  <a:pt x="1146" y="12"/>
                </a:lnTo>
                <a:lnTo>
                  <a:pt x="1158" y="0"/>
                </a:lnTo>
                <a:lnTo>
                  <a:pt x="1164" y="0"/>
                </a:lnTo>
                <a:close/>
              </a:path>
            </a:pathLst>
          </a:custGeom>
          <a:solidFill>
            <a:srgbClr val="FE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51" name="Freeform 23"/>
          <p:cNvSpPr>
            <a:spLocks/>
          </p:cNvSpPr>
          <p:nvPr/>
        </p:nvSpPr>
        <p:spPr bwMode="auto">
          <a:xfrm>
            <a:off x="5822951" y="2895600"/>
            <a:ext cx="3959225" cy="2216150"/>
          </a:xfrm>
          <a:custGeom>
            <a:avLst/>
            <a:gdLst>
              <a:gd name="T0" fmla="*/ 1228 w 2494"/>
              <a:gd name="T1" fmla="*/ 672 h 1396"/>
              <a:gd name="T2" fmla="*/ 1300 w 2494"/>
              <a:gd name="T3" fmla="*/ 636 h 1396"/>
              <a:gd name="T4" fmla="*/ 1384 w 2494"/>
              <a:gd name="T5" fmla="*/ 594 h 1396"/>
              <a:gd name="T6" fmla="*/ 1462 w 2494"/>
              <a:gd name="T7" fmla="*/ 558 h 1396"/>
              <a:gd name="T8" fmla="*/ 1540 w 2494"/>
              <a:gd name="T9" fmla="*/ 522 h 1396"/>
              <a:gd name="T10" fmla="*/ 1618 w 2494"/>
              <a:gd name="T11" fmla="*/ 480 h 1396"/>
              <a:gd name="T12" fmla="*/ 1690 w 2494"/>
              <a:gd name="T13" fmla="*/ 438 h 1396"/>
              <a:gd name="T14" fmla="*/ 1762 w 2494"/>
              <a:gd name="T15" fmla="*/ 396 h 1396"/>
              <a:gd name="T16" fmla="*/ 1834 w 2494"/>
              <a:gd name="T17" fmla="*/ 360 h 1396"/>
              <a:gd name="T18" fmla="*/ 1894 w 2494"/>
              <a:gd name="T19" fmla="*/ 324 h 1396"/>
              <a:gd name="T20" fmla="*/ 1960 w 2494"/>
              <a:gd name="T21" fmla="*/ 294 h 1396"/>
              <a:gd name="T22" fmla="*/ 2044 w 2494"/>
              <a:gd name="T23" fmla="*/ 246 h 1396"/>
              <a:gd name="T24" fmla="*/ 2128 w 2494"/>
              <a:gd name="T25" fmla="*/ 198 h 1396"/>
              <a:gd name="T26" fmla="*/ 2200 w 2494"/>
              <a:gd name="T27" fmla="*/ 156 h 1396"/>
              <a:gd name="T28" fmla="*/ 2260 w 2494"/>
              <a:gd name="T29" fmla="*/ 120 h 1396"/>
              <a:gd name="T30" fmla="*/ 2284 w 2494"/>
              <a:gd name="T31" fmla="*/ 120 h 1396"/>
              <a:gd name="T32" fmla="*/ 2308 w 2494"/>
              <a:gd name="T33" fmla="*/ 114 h 1396"/>
              <a:gd name="T34" fmla="*/ 2332 w 2494"/>
              <a:gd name="T35" fmla="*/ 102 h 1396"/>
              <a:gd name="T36" fmla="*/ 2356 w 2494"/>
              <a:gd name="T37" fmla="*/ 84 h 1396"/>
              <a:gd name="T38" fmla="*/ 2386 w 2494"/>
              <a:gd name="T39" fmla="*/ 60 h 1396"/>
              <a:gd name="T40" fmla="*/ 2410 w 2494"/>
              <a:gd name="T41" fmla="*/ 36 h 1396"/>
              <a:gd name="T42" fmla="*/ 2404 w 2494"/>
              <a:gd name="T43" fmla="*/ 0 h 1396"/>
              <a:gd name="T44" fmla="*/ 2422 w 2494"/>
              <a:gd name="T45" fmla="*/ 0 h 1396"/>
              <a:gd name="T46" fmla="*/ 2452 w 2494"/>
              <a:gd name="T47" fmla="*/ 6 h 1396"/>
              <a:gd name="T48" fmla="*/ 2494 w 2494"/>
              <a:gd name="T49" fmla="*/ 6 h 1396"/>
              <a:gd name="T50" fmla="*/ 2452 w 2494"/>
              <a:gd name="T51" fmla="*/ 48 h 1396"/>
              <a:gd name="T52" fmla="*/ 2410 w 2494"/>
              <a:gd name="T53" fmla="*/ 90 h 1396"/>
              <a:gd name="T54" fmla="*/ 2362 w 2494"/>
              <a:gd name="T55" fmla="*/ 126 h 1396"/>
              <a:gd name="T56" fmla="*/ 2308 w 2494"/>
              <a:gd name="T57" fmla="*/ 162 h 1396"/>
              <a:gd name="T58" fmla="*/ 2260 w 2494"/>
              <a:gd name="T59" fmla="*/ 186 h 1396"/>
              <a:gd name="T60" fmla="*/ 2188 w 2494"/>
              <a:gd name="T61" fmla="*/ 234 h 1396"/>
              <a:gd name="T62" fmla="*/ 2128 w 2494"/>
              <a:gd name="T63" fmla="*/ 270 h 1396"/>
              <a:gd name="T64" fmla="*/ 2044 w 2494"/>
              <a:gd name="T65" fmla="*/ 318 h 1396"/>
              <a:gd name="T66" fmla="*/ 1984 w 2494"/>
              <a:gd name="T67" fmla="*/ 348 h 1396"/>
              <a:gd name="T68" fmla="*/ 1858 w 2494"/>
              <a:gd name="T69" fmla="*/ 420 h 1396"/>
              <a:gd name="T70" fmla="*/ 1768 w 2494"/>
              <a:gd name="T71" fmla="*/ 468 h 1396"/>
              <a:gd name="T72" fmla="*/ 1654 w 2494"/>
              <a:gd name="T73" fmla="*/ 534 h 1396"/>
              <a:gd name="T74" fmla="*/ 1576 w 2494"/>
              <a:gd name="T75" fmla="*/ 588 h 1396"/>
              <a:gd name="T76" fmla="*/ 1498 w 2494"/>
              <a:gd name="T77" fmla="*/ 636 h 1396"/>
              <a:gd name="T78" fmla="*/ 1426 w 2494"/>
              <a:gd name="T79" fmla="*/ 678 h 1396"/>
              <a:gd name="T80" fmla="*/ 1336 w 2494"/>
              <a:gd name="T81" fmla="*/ 732 h 1396"/>
              <a:gd name="T82" fmla="*/ 248 w 2494"/>
              <a:gd name="T83" fmla="*/ 1392 h 1396"/>
              <a:gd name="T84" fmla="*/ 1006 w 2494"/>
              <a:gd name="T85" fmla="*/ 744 h 1396"/>
              <a:gd name="T86" fmla="*/ 1048 w 2494"/>
              <a:gd name="T87" fmla="*/ 720 h 1396"/>
              <a:gd name="T88" fmla="*/ 1090 w 2494"/>
              <a:gd name="T89" fmla="*/ 684 h 1396"/>
              <a:gd name="T90" fmla="*/ 1132 w 2494"/>
              <a:gd name="T91" fmla="*/ 654 h 1396"/>
              <a:gd name="T92" fmla="*/ 1180 w 2494"/>
              <a:gd name="T93" fmla="*/ 624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94" h="1396">
                <a:moveTo>
                  <a:pt x="1186" y="618"/>
                </a:moveTo>
                <a:lnTo>
                  <a:pt x="1228" y="672"/>
                </a:lnTo>
                <a:lnTo>
                  <a:pt x="1264" y="654"/>
                </a:lnTo>
                <a:lnTo>
                  <a:pt x="1300" y="636"/>
                </a:lnTo>
                <a:lnTo>
                  <a:pt x="1348" y="612"/>
                </a:lnTo>
                <a:lnTo>
                  <a:pt x="1384" y="594"/>
                </a:lnTo>
                <a:lnTo>
                  <a:pt x="1420" y="576"/>
                </a:lnTo>
                <a:lnTo>
                  <a:pt x="1462" y="558"/>
                </a:lnTo>
                <a:lnTo>
                  <a:pt x="1510" y="540"/>
                </a:lnTo>
                <a:lnTo>
                  <a:pt x="1540" y="522"/>
                </a:lnTo>
                <a:lnTo>
                  <a:pt x="1588" y="498"/>
                </a:lnTo>
                <a:lnTo>
                  <a:pt x="1618" y="480"/>
                </a:lnTo>
                <a:lnTo>
                  <a:pt x="1648" y="462"/>
                </a:lnTo>
                <a:lnTo>
                  <a:pt x="1690" y="438"/>
                </a:lnTo>
                <a:lnTo>
                  <a:pt x="1726" y="414"/>
                </a:lnTo>
                <a:lnTo>
                  <a:pt x="1762" y="396"/>
                </a:lnTo>
                <a:lnTo>
                  <a:pt x="1798" y="378"/>
                </a:lnTo>
                <a:lnTo>
                  <a:pt x="1834" y="360"/>
                </a:lnTo>
                <a:lnTo>
                  <a:pt x="1864" y="342"/>
                </a:lnTo>
                <a:lnTo>
                  <a:pt x="1894" y="324"/>
                </a:lnTo>
                <a:lnTo>
                  <a:pt x="1924" y="312"/>
                </a:lnTo>
                <a:lnTo>
                  <a:pt x="1960" y="294"/>
                </a:lnTo>
                <a:lnTo>
                  <a:pt x="2002" y="264"/>
                </a:lnTo>
                <a:lnTo>
                  <a:pt x="2044" y="246"/>
                </a:lnTo>
                <a:lnTo>
                  <a:pt x="2080" y="222"/>
                </a:lnTo>
                <a:lnTo>
                  <a:pt x="2128" y="198"/>
                </a:lnTo>
                <a:lnTo>
                  <a:pt x="2164" y="174"/>
                </a:lnTo>
                <a:lnTo>
                  <a:pt x="2200" y="156"/>
                </a:lnTo>
                <a:lnTo>
                  <a:pt x="2242" y="126"/>
                </a:lnTo>
                <a:lnTo>
                  <a:pt x="2260" y="120"/>
                </a:lnTo>
                <a:lnTo>
                  <a:pt x="2266" y="120"/>
                </a:lnTo>
                <a:lnTo>
                  <a:pt x="2284" y="120"/>
                </a:lnTo>
                <a:lnTo>
                  <a:pt x="2290" y="114"/>
                </a:lnTo>
                <a:lnTo>
                  <a:pt x="2308" y="114"/>
                </a:lnTo>
                <a:lnTo>
                  <a:pt x="2320" y="108"/>
                </a:lnTo>
                <a:lnTo>
                  <a:pt x="2332" y="102"/>
                </a:lnTo>
                <a:lnTo>
                  <a:pt x="2350" y="90"/>
                </a:lnTo>
                <a:lnTo>
                  <a:pt x="2356" y="84"/>
                </a:lnTo>
                <a:lnTo>
                  <a:pt x="2368" y="72"/>
                </a:lnTo>
                <a:lnTo>
                  <a:pt x="2386" y="60"/>
                </a:lnTo>
                <a:lnTo>
                  <a:pt x="2398" y="54"/>
                </a:lnTo>
                <a:lnTo>
                  <a:pt x="2410" y="36"/>
                </a:lnTo>
                <a:lnTo>
                  <a:pt x="2410" y="24"/>
                </a:lnTo>
                <a:lnTo>
                  <a:pt x="2404" y="0"/>
                </a:lnTo>
                <a:lnTo>
                  <a:pt x="2410" y="0"/>
                </a:lnTo>
                <a:lnTo>
                  <a:pt x="2422" y="0"/>
                </a:lnTo>
                <a:lnTo>
                  <a:pt x="2434" y="6"/>
                </a:lnTo>
                <a:lnTo>
                  <a:pt x="2452" y="6"/>
                </a:lnTo>
                <a:lnTo>
                  <a:pt x="2482" y="6"/>
                </a:lnTo>
                <a:lnTo>
                  <a:pt x="2494" y="6"/>
                </a:lnTo>
                <a:lnTo>
                  <a:pt x="2470" y="24"/>
                </a:lnTo>
                <a:lnTo>
                  <a:pt x="2452" y="48"/>
                </a:lnTo>
                <a:lnTo>
                  <a:pt x="2422" y="78"/>
                </a:lnTo>
                <a:lnTo>
                  <a:pt x="2410" y="90"/>
                </a:lnTo>
                <a:lnTo>
                  <a:pt x="2380" y="114"/>
                </a:lnTo>
                <a:lnTo>
                  <a:pt x="2362" y="126"/>
                </a:lnTo>
                <a:lnTo>
                  <a:pt x="2332" y="144"/>
                </a:lnTo>
                <a:lnTo>
                  <a:pt x="2308" y="162"/>
                </a:lnTo>
                <a:lnTo>
                  <a:pt x="2284" y="174"/>
                </a:lnTo>
                <a:lnTo>
                  <a:pt x="2260" y="186"/>
                </a:lnTo>
                <a:lnTo>
                  <a:pt x="2224" y="210"/>
                </a:lnTo>
                <a:lnTo>
                  <a:pt x="2188" y="234"/>
                </a:lnTo>
                <a:lnTo>
                  <a:pt x="2158" y="252"/>
                </a:lnTo>
                <a:lnTo>
                  <a:pt x="2128" y="270"/>
                </a:lnTo>
                <a:lnTo>
                  <a:pt x="2092" y="294"/>
                </a:lnTo>
                <a:lnTo>
                  <a:pt x="2044" y="318"/>
                </a:lnTo>
                <a:lnTo>
                  <a:pt x="2014" y="336"/>
                </a:lnTo>
                <a:lnTo>
                  <a:pt x="1984" y="348"/>
                </a:lnTo>
                <a:lnTo>
                  <a:pt x="1912" y="390"/>
                </a:lnTo>
                <a:lnTo>
                  <a:pt x="1858" y="420"/>
                </a:lnTo>
                <a:lnTo>
                  <a:pt x="1810" y="450"/>
                </a:lnTo>
                <a:lnTo>
                  <a:pt x="1768" y="468"/>
                </a:lnTo>
                <a:lnTo>
                  <a:pt x="1696" y="504"/>
                </a:lnTo>
                <a:lnTo>
                  <a:pt x="1654" y="534"/>
                </a:lnTo>
                <a:lnTo>
                  <a:pt x="1612" y="564"/>
                </a:lnTo>
                <a:lnTo>
                  <a:pt x="1576" y="588"/>
                </a:lnTo>
                <a:lnTo>
                  <a:pt x="1546" y="612"/>
                </a:lnTo>
                <a:lnTo>
                  <a:pt x="1498" y="636"/>
                </a:lnTo>
                <a:lnTo>
                  <a:pt x="1468" y="648"/>
                </a:lnTo>
                <a:lnTo>
                  <a:pt x="1426" y="678"/>
                </a:lnTo>
                <a:lnTo>
                  <a:pt x="1390" y="702"/>
                </a:lnTo>
                <a:lnTo>
                  <a:pt x="1336" y="732"/>
                </a:lnTo>
                <a:lnTo>
                  <a:pt x="1306" y="744"/>
                </a:lnTo>
                <a:lnTo>
                  <a:pt x="248" y="1392"/>
                </a:lnTo>
                <a:lnTo>
                  <a:pt x="0" y="1396"/>
                </a:lnTo>
                <a:lnTo>
                  <a:pt x="1006" y="744"/>
                </a:lnTo>
                <a:lnTo>
                  <a:pt x="1030" y="732"/>
                </a:lnTo>
                <a:lnTo>
                  <a:pt x="1048" y="720"/>
                </a:lnTo>
                <a:lnTo>
                  <a:pt x="1072" y="696"/>
                </a:lnTo>
                <a:lnTo>
                  <a:pt x="1090" y="684"/>
                </a:lnTo>
                <a:lnTo>
                  <a:pt x="1108" y="672"/>
                </a:lnTo>
                <a:lnTo>
                  <a:pt x="1132" y="654"/>
                </a:lnTo>
                <a:lnTo>
                  <a:pt x="1162" y="636"/>
                </a:lnTo>
                <a:lnTo>
                  <a:pt x="1180" y="624"/>
                </a:lnTo>
                <a:lnTo>
                  <a:pt x="1186" y="618"/>
                </a:lnTo>
                <a:close/>
              </a:path>
            </a:pathLst>
          </a:custGeom>
          <a:solidFill>
            <a:srgbClr val="A6F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52" name="Freeform 24"/>
          <p:cNvSpPr>
            <a:spLocks/>
          </p:cNvSpPr>
          <p:nvPr/>
        </p:nvSpPr>
        <p:spPr bwMode="auto">
          <a:xfrm>
            <a:off x="6210300" y="2905126"/>
            <a:ext cx="4222750" cy="2200275"/>
          </a:xfrm>
          <a:custGeom>
            <a:avLst/>
            <a:gdLst>
              <a:gd name="T0" fmla="*/ 2250 w 2660"/>
              <a:gd name="T1" fmla="*/ 0 h 1386"/>
              <a:gd name="T2" fmla="*/ 2256 w 2660"/>
              <a:gd name="T3" fmla="*/ 0 h 1386"/>
              <a:gd name="T4" fmla="*/ 2286 w 2660"/>
              <a:gd name="T5" fmla="*/ 6 h 1386"/>
              <a:gd name="T6" fmla="*/ 2310 w 2660"/>
              <a:gd name="T7" fmla="*/ 6 h 1386"/>
              <a:gd name="T8" fmla="*/ 2340 w 2660"/>
              <a:gd name="T9" fmla="*/ 6 h 1386"/>
              <a:gd name="T10" fmla="*/ 2382 w 2660"/>
              <a:gd name="T11" fmla="*/ 6 h 1386"/>
              <a:gd name="T12" fmla="*/ 2424 w 2660"/>
              <a:gd name="T13" fmla="*/ 6 h 1386"/>
              <a:gd name="T14" fmla="*/ 2472 w 2660"/>
              <a:gd name="T15" fmla="*/ 12 h 1386"/>
              <a:gd name="T16" fmla="*/ 2496 w 2660"/>
              <a:gd name="T17" fmla="*/ 12 h 1386"/>
              <a:gd name="T18" fmla="*/ 2660 w 2660"/>
              <a:gd name="T19" fmla="*/ 6 h 1386"/>
              <a:gd name="T20" fmla="*/ 2580 w 2660"/>
              <a:gd name="T21" fmla="*/ 82 h 1386"/>
              <a:gd name="T22" fmla="*/ 2516 w 2660"/>
              <a:gd name="T23" fmla="*/ 134 h 1386"/>
              <a:gd name="T24" fmla="*/ 2440 w 2660"/>
              <a:gd name="T25" fmla="*/ 170 h 1386"/>
              <a:gd name="T26" fmla="*/ 2392 w 2660"/>
              <a:gd name="T27" fmla="*/ 218 h 1386"/>
              <a:gd name="T28" fmla="*/ 2360 w 2660"/>
              <a:gd name="T29" fmla="*/ 242 h 1386"/>
              <a:gd name="T30" fmla="*/ 2280 w 2660"/>
              <a:gd name="T31" fmla="*/ 282 h 1386"/>
              <a:gd name="T32" fmla="*/ 2192 w 2660"/>
              <a:gd name="T33" fmla="*/ 350 h 1386"/>
              <a:gd name="T34" fmla="*/ 2064 w 2660"/>
              <a:gd name="T35" fmla="*/ 450 h 1386"/>
              <a:gd name="T36" fmla="*/ 1964 w 2660"/>
              <a:gd name="T37" fmla="*/ 502 h 1386"/>
              <a:gd name="T38" fmla="*/ 1864 w 2660"/>
              <a:gd name="T39" fmla="*/ 578 h 1386"/>
              <a:gd name="T40" fmla="*/ 1764 w 2660"/>
              <a:gd name="T41" fmla="*/ 642 h 1386"/>
              <a:gd name="T42" fmla="*/ 1684 w 2660"/>
              <a:gd name="T43" fmla="*/ 698 h 1386"/>
              <a:gd name="T44" fmla="*/ 1604 w 2660"/>
              <a:gd name="T45" fmla="*/ 754 h 1386"/>
              <a:gd name="T46" fmla="*/ 1532 w 2660"/>
              <a:gd name="T47" fmla="*/ 790 h 1386"/>
              <a:gd name="T48" fmla="*/ 496 w 2660"/>
              <a:gd name="T49" fmla="*/ 1382 h 1386"/>
              <a:gd name="T50" fmla="*/ 0 w 2660"/>
              <a:gd name="T51" fmla="*/ 1386 h 1386"/>
              <a:gd name="T52" fmla="*/ 1062 w 2660"/>
              <a:gd name="T53" fmla="*/ 738 h 1386"/>
              <a:gd name="T54" fmla="*/ 1092 w 2660"/>
              <a:gd name="T55" fmla="*/ 726 h 1386"/>
              <a:gd name="T56" fmla="*/ 1146 w 2660"/>
              <a:gd name="T57" fmla="*/ 696 h 1386"/>
              <a:gd name="T58" fmla="*/ 1182 w 2660"/>
              <a:gd name="T59" fmla="*/ 672 h 1386"/>
              <a:gd name="T60" fmla="*/ 1224 w 2660"/>
              <a:gd name="T61" fmla="*/ 642 h 1386"/>
              <a:gd name="T62" fmla="*/ 1254 w 2660"/>
              <a:gd name="T63" fmla="*/ 630 h 1386"/>
              <a:gd name="T64" fmla="*/ 1302 w 2660"/>
              <a:gd name="T65" fmla="*/ 606 h 1386"/>
              <a:gd name="T66" fmla="*/ 1332 w 2660"/>
              <a:gd name="T67" fmla="*/ 582 h 1386"/>
              <a:gd name="T68" fmla="*/ 1368 w 2660"/>
              <a:gd name="T69" fmla="*/ 558 h 1386"/>
              <a:gd name="T70" fmla="*/ 1410 w 2660"/>
              <a:gd name="T71" fmla="*/ 528 h 1386"/>
              <a:gd name="T72" fmla="*/ 1452 w 2660"/>
              <a:gd name="T73" fmla="*/ 498 h 1386"/>
              <a:gd name="T74" fmla="*/ 1524 w 2660"/>
              <a:gd name="T75" fmla="*/ 462 h 1386"/>
              <a:gd name="T76" fmla="*/ 1566 w 2660"/>
              <a:gd name="T77" fmla="*/ 444 h 1386"/>
              <a:gd name="T78" fmla="*/ 1614 w 2660"/>
              <a:gd name="T79" fmla="*/ 414 h 1386"/>
              <a:gd name="T80" fmla="*/ 1668 w 2660"/>
              <a:gd name="T81" fmla="*/ 384 h 1386"/>
              <a:gd name="T82" fmla="*/ 1740 w 2660"/>
              <a:gd name="T83" fmla="*/ 342 h 1386"/>
              <a:gd name="T84" fmla="*/ 1770 w 2660"/>
              <a:gd name="T85" fmla="*/ 330 h 1386"/>
              <a:gd name="T86" fmla="*/ 1800 w 2660"/>
              <a:gd name="T87" fmla="*/ 312 h 1386"/>
              <a:gd name="T88" fmla="*/ 1848 w 2660"/>
              <a:gd name="T89" fmla="*/ 288 h 1386"/>
              <a:gd name="T90" fmla="*/ 1884 w 2660"/>
              <a:gd name="T91" fmla="*/ 264 h 1386"/>
              <a:gd name="T92" fmla="*/ 1914 w 2660"/>
              <a:gd name="T93" fmla="*/ 246 h 1386"/>
              <a:gd name="T94" fmla="*/ 1944 w 2660"/>
              <a:gd name="T95" fmla="*/ 228 h 1386"/>
              <a:gd name="T96" fmla="*/ 1980 w 2660"/>
              <a:gd name="T97" fmla="*/ 204 h 1386"/>
              <a:gd name="T98" fmla="*/ 2016 w 2660"/>
              <a:gd name="T99" fmla="*/ 180 h 1386"/>
              <a:gd name="T100" fmla="*/ 2040 w 2660"/>
              <a:gd name="T101" fmla="*/ 168 h 1386"/>
              <a:gd name="T102" fmla="*/ 2064 w 2660"/>
              <a:gd name="T103" fmla="*/ 156 h 1386"/>
              <a:gd name="T104" fmla="*/ 2088 w 2660"/>
              <a:gd name="T105" fmla="*/ 138 h 1386"/>
              <a:gd name="T106" fmla="*/ 2118 w 2660"/>
              <a:gd name="T107" fmla="*/ 120 h 1386"/>
              <a:gd name="T108" fmla="*/ 2136 w 2660"/>
              <a:gd name="T109" fmla="*/ 108 h 1386"/>
              <a:gd name="T110" fmla="*/ 2166 w 2660"/>
              <a:gd name="T111" fmla="*/ 84 h 1386"/>
              <a:gd name="T112" fmla="*/ 2178 w 2660"/>
              <a:gd name="T113" fmla="*/ 72 h 1386"/>
              <a:gd name="T114" fmla="*/ 2208 w 2660"/>
              <a:gd name="T115" fmla="*/ 42 h 1386"/>
              <a:gd name="T116" fmla="*/ 2226 w 2660"/>
              <a:gd name="T117" fmla="*/ 18 h 1386"/>
              <a:gd name="T118" fmla="*/ 2250 w 2660"/>
              <a:gd name="T119"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60" h="1386">
                <a:moveTo>
                  <a:pt x="2250" y="0"/>
                </a:moveTo>
                <a:lnTo>
                  <a:pt x="2256" y="0"/>
                </a:lnTo>
                <a:lnTo>
                  <a:pt x="2286" y="6"/>
                </a:lnTo>
                <a:lnTo>
                  <a:pt x="2310" y="6"/>
                </a:lnTo>
                <a:lnTo>
                  <a:pt x="2340" y="6"/>
                </a:lnTo>
                <a:lnTo>
                  <a:pt x="2382" y="6"/>
                </a:lnTo>
                <a:lnTo>
                  <a:pt x="2424" y="6"/>
                </a:lnTo>
                <a:lnTo>
                  <a:pt x="2472" y="12"/>
                </a:lnTo>
                <a:lnTo>
                  <a:pt x="2496" y="12"/>
                </a:lnTo>
                <a:lnTo>
                  <a:pt x="2660" y="6"/>
                </a:lnTo>
                <a:lnTo>
                  <a:pt x="2580" y="82"/>
                </a:lnTo>
                <a:lnTo>
                  <a:pt x="2516" y="134"/>
                </a:lnTo>
                <a:lnTo>
                  <a:pt x="2440" y="170"/>
                </a:lnTo>
                <a:lnTo>
                  <a:pt x="2392" y="218"/>
                </a:lnTo>
                <a:lnTo>
                  <a:pt x="2360" y="242"/>
                </a:lnTo>
                <a:lnTo>
                  <a:pt x="2280" y="282"/>
                </a:lnTo>
                <a:lnTo>
                  <a:pt x="2192" y="350"/>
                </a:lnTo>
                <a:lnTo>
                  <a:pt x="2064" y="450"/>
                </a:lnTo>
                <a:lnTo>
                  <a:pt x="1964" y="502"/>
                </a:lnTo>
                <a:lnTo>
                  <a:pt x="1864" y="578"/>
                </a:lnTo>
                <a:lnTo>
                  <a:pt x="1764" y="642"/>
                </a:lnTo>
                <a:lnTo>
                  <a:pt x="1684" y="698"/>
                </a:lnTo>
                <a:lnTo>
                  <a:pt x="1604" y="754"/>
                </a:lnTo>
                <a:lnTo>
                  <a:pt x="1532" y="790"/>
                </a:lnTo>
                <a:lnTo>
                  <a:pt x="496" y="1382"/>
                </a:lnTo>
                <a:lnTo>
                  <a:pt x="0" y="1386"/>
                </a:lnTo>
                <a:lnTo>
                  <a:pt x="1062" y="738"/>
                </a:lnTo>
                <a:lnTo>
                  <a:pt x="1092" y="726"/>
                </a:lnTo>
                <a:lnTo>
                  <a:pt x="1146" y="696"/>
                </a:lnTo>
                <a:lnTo>
                  <a:pt x="1182" y="672"/>
                </a:lnTo>
                <a:lnTo>
                  <a:pt x="1224" y="642"/>
                </a:lnTo>
                <a:lnTo>
                  <a:pt x="1254" y="630"/>
                </a:lnTo>
                <a:lnTo>
                  <a:pt x="1302" y="606"/>
                </a:lnTo>
                <a:lnTo>
                  <a:pt x="1332" y="582"/>
                </a:lnTo>
                <a:lnTo>
                  <a:pt x="1368" y="558"/>
                </a:lnTo>
                <a:lnTo>
                  <a:pt x="1410" y="528"/>
                </a:lnTo>
                <a:lnTo>
                  <a:pt x="1452" y="498"/>
                </a:lnTo>
                <a:lnTo>
                  <a:pt x="1524" y="462"/>
                </a:lnTo>
                <a:lnTo>
                  <a:pt x="1566" y="444"/>
                </a:lnTo>
                <a:lnTo>
                  <a:pt x="1614" y="414"/>
                </a:lnTo>
                <a:lnTo>
                  <a:pt x="1668" y="384"/>
                </a:lnTo>
                <a:lnTo>
                  <a:pt x="1740" y="342"/>
                </a:lnTo>
                <a:lnTo>
                  <a:pt x="1770" y="330"/>
                </a:lnTo>
                <a:lnTo>
                  <a:pt x="1800" y="312"/>
                </a:lnTo>
                <a:lnTo>
                  <a:pt x="1848" y="288"/>
                </a:lnTo>
                <a:lnTo>
                  <a:pt x="1884" y="264"/>
                </a:lnTo>
                <a:lnTo>
                  <a:pt x="1914" y="246"/>
                </a:lnTo>
                <a:lnTo>
                  <a:pt x="1944" y="228"/>
                </a:lnTo>
                <a:lnTo>
                  <a:pt x="1980" y="204"/>
                </a:lnTo>
                <a:lnTo>
                  <a:pt x="2016" y="180"/>
                </a:lnTo>
                <a:lnTo>
                  <a:pt x="2040" y="168"/>
                </a:lnTo>
                <a:lnTo>
                  <a:pt x="2064" y="156"/>
                </a:lnTo>
                <a:lnTo>
                  <a:pt x="2088" y="138"/>
                </a:lnTo>
                <a:lnTo>
                  <a:pt x="2118" y="120"/>
                </a:lnTo>
                <a:lnTo>
                  <a:pt x="2136" y="108"/>
                </a:lnTo>
                <a:lnTo>
                  <a:pt x="2166" y="84"/>
                </a:lnTo>
                <a:lnTo>
                  <a:pt x="2178" y="72"/>
                </a:lnTo>
                <a:lnTo>
                  <a:pt x="2208" y="42"/>
                </a:lnTo>
                <a:lnTo>
                  <a:pt x="2226" y="18"/>
                </a:lnTo>
                <a:lnTo>
                  <a:pt x="2250" y="0"/>
                </a:lnTo>
                <a:close/>
              </a:path>
            </a:pathLst>
          </a:custGeom>
          <a:solidFill>
            <a:srgbClr val="00C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53" name="Freeform 25"/>
          <p:cNvSpPr>
            <a:spLocks/>
          </p:cNvSpPr>
          <p:nvPr/>
        </p:nvSpPr>
        <p:spPr bwMode="auto">
          <a:xfrm>
            <a:off x="3667125" y="2924175"/>
            <a:ext cx="2286000" cy="1104900"/>
          </a:xfrm>
          <a:custGeom>
            <a:avLst/>
            <a:gdLst>
              <a:gd name="T0" fmla="*/ 1380 w 1440"/>
              <a:gd name="T1" fmla="*/ 60 h 696"/>
              <a:gd name="T2" fmla="*/ 1296 w 1440"/>
              <a:gd name="T3" fmla="*/ 126 h 696"/>
              <a:gd name="T4" fmla="*/ 1224 w 1440"/>
              <a:gd name="T5" fmla="*/ 186 h 696"/>
              <a:gd name="T6" fmla="*/ 1164 w 1440"/>
              <a:gd name="T7" fmla="*/ 246 h 696"/>
              <a:gd name="T8" fmla="*/ 1164 w 1440"/>
              <a:gd name="T9" fmla="*/ 312 h 696"/>
              <a:gd name="T10" fmla="*/ 1128 w 1440"/>
              <a:gd name="T11" fmla="*/ 348 h 696"/>
              <a:gd name="T12" fmla="*/ 1104 w 1440"/>
              <a:gd name="T13" fmla="*/ 384 h 696"/>
              <a:gd name="T14" fmla="*/ 1050 w 1440"/>
              <a:gd name="T15" fmla="*/ 396 h 696"/>
              <a:gd name="T16" fmla="*/ 1050 w 1440"/>
              <a:gd name="T17" fmla="*/ 456 h 696"/>
              <a:gd name="T18" fmla="*/ 1020 w 1440"/>
              <a:gd name="T19" fmla="*/ 498 h 696"/>
              <a:gd name="T20" fmla="*/ 972 w 1440"/>
              <a:gd name="T21" fmla="*/ 546 h 696"/>
              <a:gd name="T22" fmla="*/ 942 w 1440"/>
              <a:gd name="T23" fmla="*/ 564 h 696"/>
              <a:gd name="T24" fmla="*/ 924 w 1440"/>
              <a:gd name="T25" fmla="*/ 546 h 696"/>
              <a:gd name="T26" fmla="*/ 888 w 1440"/>
              <a:gd name="T27" fmla="*/ 480 h 696"/>
              <a:gd name="T28" fmla="*/ 834 w 1440"/>
              <a:gd name="T29" fmla="*/ 504 h 696"/>
              <a:gd name="T30" fmla="*/ 726 w 1440"/>
              <a:gd name="T31" fmla="*/ 600 h 696"/>
              <a:gd name="T32" fmla="*/ 618 w 1440"/>
              <a:gd name="T33" fmla="*/ 678 h 696"/>
              <a:gd name="T34" fmla="*/ 486 w 1440"/>
              <a:gd name="T35" fmla="*/ 618 h 696"/>
              <a:gd name="T36" fmla="*/ 516 w 1440"/>
              <a:gd name="T37" fmla="*/ 558 h 696"/>
              <a:gd name="T38" fmla="*/ 444 w 1440"/>
              <a:gd name="T39" fmla="*/ 570 h 696"/>
              <a:gd name="T40" fmla="*/ 378 w 1440"/>
              <a:gd name="T41" fmla="*/ 594 h 696"/>
              <a:gd name="T42" fmla="*/ 372 w 1440"/>
              <a:gd name="T43" fmla="*/ 570 h 696"/>
              <a:gd name="T44" fmla="*/ 420 w 1440"/>
              <a:gd name="T45" fmla="*/ 474 h 696"/>
              <a:gd name="T46" fmla="*/ 348 w 1440"/>
              <a:gd name="T47" fmla="*/ 528 h 696"/>
              <a:gd name="T48" fmla="*/ 264 w 1440"/>
              <a:gd name="T49" fmla="*/ 594 h 696"/>
              <a:gd name="T50" fmla="*/ 216 w 1440"/>
              <a:gd name="T51" fmla="*/ 660 h 696"/>
              <a:gd name="T52" fmla="*/ 156 w 1440"/>
              <a:gd name="T53" fmla="*/ 666 h 696"/>
              <a:gd name="T54" fmla="*/ 90 w 1440"/>
              <a:gd name="T55" fmla="*/ 660 h 696"/>
              <a:gd name="T56" fmla="*/ 96 w 1440"/>
              <a:gd name="T57" fmla="*/ 630 h 696"/>
              <a:gd name="T58" fmla="*/ 174 w 1440"/>
              <a:gd name="T59" fmla="*/ 570 h 696"/>
              <a:gd name="T60" fmla="*/ 264 w 1440"/>
              <a:gd name="T61" fmla="*/ 510 h 696"/>
              <a:gd name="T62" fmla="*/ 216 w 1440"/>
              <a:gd name="T63" fmla="*/ 492 h 696"/>
              <a:gd name="T64" fmla="*/ 126 w 1440"/>
              <a:gd name="T65" fmla="*/ 552 h 696"/>
              <a:gd name="T66" fmla="*/ 30 w 1440"/>
              <a:gd name="T67" fmla="*/ 624 h 696"/>
              <a:gd name="T68" fmla="*/ 12 w 1440"/>
              <a:gd name="T69" fmla="*/ 618 h 696"/>
              <a:gd name="T70" fmla="*/ 78 w 1440"/>
              <a:gd name="T71" fmla="*/ 570 h 696"/>
              <a:gd name="T72" fmla="*/ 150 w 1440"/>
              <a:gd name="T73" fmla="*/ 522 h 696"/>
              <a:gd name="T74" fmla="*/ 222 w 1440"/>
              <a:gd name="T75" fmla="*/ 468 h 696"/>
              <a:gd name="T76" fmla="*/ 306 w 1440"/>
              <a:gd name="T77" fmla="*/ 414 h 696"/>
              <a:gd name="T78" fmla="*/ 378 w 1440"/>
              <a:gd name="T79" fmla="*/ 366 h 696"/>
              <a:gd name="T80" fmla="*/ 438 w 1440"/>
              <a:gd name="T81" fmla="*/ 324 h 696"/>
              <a:gd name="T82" fmla="*/ 498 w 1440"/>
              <a:gd name="T83" fmla="*/ 288 h 696"/>
              <a:gd name="T84" fmla="*/ 546 w 1440"/>
              <a:gd name="T85" fmla="*/ 252 h 696"/>
              <a:gd name="T86" fmla="*/ 600 w 1440"/>
              <a:gd name="T87" fmla="*/ 216 h 696"/>
              <a:gd name="T88" fmla="*/ 648 w 1440"/>
              <a:gd name="T89" fmla="*/ 180 h 696"/>
              <a:gd name="T90" fmla="*/ 696 w 1440"/>
              <a:gd name="T91" fmla="*/ 144 h 696"/>
              <a:gd name="T92" fmla="*/ 738 w 1440"/>
              <a:gd name="T93" fmla="*/ 114 h 696"/>
              <a:gd name="T94" fmla="*/ 780 w 1440"/>
              <a:gd name="T95" fmla="*/ 84 h 696"/>
              <a:gd name="T96" fmla="*/ 900 w 1440"/>
              <a:gd name="T97" fmla="*/ 96 h 696"/>
              <a:gd name="T98" fmla="*/ 972 w 1440"/>
              <a:gd name="T99" fmla="*/ 72 h 696"/>
              <a:gd name="T100" fmla="*/ 1134 w 1440"/>
              <a:gd name="T101" fmla="*/ 6 h 696"/>
              <a:gd name="T102" fmla="*/ 1272 w 1440"/>
              <a:gd name="T103" fmla="*/ 12 h 696"/>
              <a:gd name="T104" fmla="*/ 1386 w 1440"/>
              <a:gd name="T105" fmla="*/ 6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0" h="696">
                <a:moveTo>
                  <a:pt x="1440" y="6"/>
                </a:moveTo>
                <a:lnTo>
                  <a:pt x="1416" y="24"/>
                </a:lnTo>
                <a:lnTo>
                  <a:pt x="1398" y="42"/>
                </a:lnTo>
                <a:lnTo>
                  <a:pt x="1380" y="60"/>
                </a:lnTo>
                <a:lnTo>
                  <a:pt x="1350" y="78"/>
                </a:lnTo>
                <a:lnTo>
                  <a:pt x="1332" y="96"/>
                </a:lnTo>
                <a:lnTo>
                  <a:pt x="1314" y="108"/>
                </a:lnTo>
                <a:lnTo>
                  <a:pt x="1296" y="126"/>
                </a:lnTo>
                <a:lnTo>
                  <a:pt x="1278" y="144"/>
                </a:lnTo>
                <a:lnTo>
                  <a:pt x="1260" y="162"/>
                </a:lnTo>
                <a:lnTo>
                  <a:pt x="1242" y="174"/>
                </a:lnTo>
                <a:lnTo>
                  <a:pt x="1224" y="186"/>
                </a:lnTo>
                <a:lnTo>
                  <a:pt x="1206" y="204"/>
                </a:lnTo>
                <a:lnTo>
                  <a:pt x="1194" y="216"/>
                </a:lnTo>
                <a:lnTo>
                  <a:pt x="1176" y="228"/>
                </a:lnTo>
                <a:lnTo>
                  <a:pt x="1164" y="246"/>
                </a:lnTo>
                <a:lnTo>
                  <a:pt x="1164" y="264"/>
                </a:lnTo>
                <a:lnTo>
                  <a:pt x="1164" y="276"/>
                </a:lnTo>
                <a:lnTo>
                  <a:pt x="1164" y="300"/>
                </a:lnTo>
                <a:lnTo>
                  <a:pt x="1164" y="312"/>
                </a:lnTo>
                <a:lnTo>
                  <a:pt x="1164" y="330"/>
                </a:lnTo>
                <a:lnTo>
                  <a:pt x="1152" y="342"/>
                </a:lnTo>
                <a:lnTo>
                  <a:pt x="1140" y="348"/>
                </a:lnTo>
                <a:lnTo>
                  <a:pt x="1128" y="348"/>
                </a:lnTo>
                <a:lnTo>
                  <a:pt x="1116" y="348"/>
                </a:lnTo>
                <a:lnTo>
                  <a:pt x="1110" y="354"/>
                </a:lnTo>
                <a:lnTo>
                  <a:pt x="1110" y="372"/>
                </a:lnTo>
                <a:lnTo>
                  <a:pt x="1104" y="384"/>
                </a:lnTo>
                <a:lnTo>
                  <a:pt x="1098" y="390"/>
                </a:lnTo>
                <a:lnTo>
                  <a:pt x="1074" y="390"/>
                </a:lnTo>
                <a:lnTo>
                  <a:pt x="1062" y="390"/>
                </a:lnTo>
                <a:lnTo>
                  <a:pt x="1050" y="396"/>
                </a:lnTo>
                <a:lnTo>
                  <a:pt x="1044" y="408"/>
                </a:lnTo>
                <a:lnTo>
                  <a:pt x="1044" y="426"/>
                </a:lnTo>
                <a:lnTo>
                  <a:pt x="1044" y="438"/>
                </a:lnTo>
                <a:lnTo>
                  <a:pt x="1050" y="456"/>
                </a:lnTo>
                <a:lnTo>
                  <a:pt x="1050" y="468"/>
                </a:lnTo>
                <a:lnTo>
                  <a:pt x="1050" y="486"/>
                </a:lnTo>
                <a:lnTo>
                  <a:pt x="1044" y="498"/>
                </a:lnTo>
                <a:lnTo>
                  <a:pt x="1020" y="498"/>
                </a:lnTo>
                <a:lnTo>
                  <a:pt x="1014" y="498"/>
                </a:lnTo>
                <a:lnTo>
                  <a:pt x="996" y="510"/>
                </a:lnTo>
                <a:lnTo>
                  <a:pt x="984" y="528"/>
                </a:lnTo>
                <a:lnTo>
                  <a:pt x="972" y="546"/>
                </a:lnTo>
                <a:lnTo>
                  <a:pt x="960" y="558"/>
                </a:lnTo>
                <a:lnTo>
                  <a:pt x="954" y="558"/>
                </a:lnTo>
                <a:lnTo>
                  <a:pt x="948" y="564"/>
                </a:lnTo>
                <a:lnTo>
                  <a:pt x="942" y="564"/>
                </a:lnTo>
                <a:lnTo>
                  <a:pt x="942" y="558"/>
                </a:lnTo>
                <a:lnTo>
                  <a:pt x="936" y="552"/>
                </a:lnTo>
                <a:lnTo>
                  <a:pt x="930" y="552"/>
                </a:lnTo>
                <a:lnTo>
                  <a:pt x="924" y="546"/>
                </a:lnTo>
                <a:lnTo>
                  <a:pt x="924" y="540"/>
                </a:lnTo>
                <a:lnTo>
                  <a:pt x="912" y="510"/>
                </a:lnTo>
                <a:lnTo>
                  <a:pt x="894" y="492"/>
                </a:lnTo>
                <a:lnTo>
                  <a:pt x="888" y="480"/>
                </a:lnTo>
                <a:lnTo>
                  <a:pt x="876" y="474"/>
                </a:lnTo>
                <a:lnTo>
                  <a:pt x="864" y="480"/>
                </a:lnTo>
                <a:lnTo>
                  <a:pt x="858" y="480"/>
                </a:lnTo>
                <a:lnTo>
                  <a:pt x="834" y="504"/>
                </a:lnTo>
                <a:lnTo>
                  <a:pt x="810" y="528"/>
                </a:lnTo>
                <a:lnTo>
                  <a:pt x="774" y="558"/>
                </a:lnTo>
                <a:lnTo>
                  <a:pt x="756" y="576"/>
                </a:lnTo>
                <a:lnTo>
                  <a:pt x="726" y="600"/>
                </a:lnTo>
                <a:lnTo>
                  <a:pt x="696" y="624"/>
                </a:lnTo>
                <a:lnTo>
                  <a:pt x="666" y="648"/>
                </a:lnTo>
                <a:lnTo>
                  <a:pt x="642" y="666"/>
                </a:lnTo>
                <a:lnTo>
                  <a:pt x="618" y="678"/>
                </a:lnTo>
                <a:lnTo>
                  <a:pt x="594" y="690"/>
                </a:lnTo>
                <a:lnTo>
                  <a:pt x="588" y="696"/>
                </a:lnTo>
                <a:lnTo>
                  <a:pt x="468" y="636"/>
                </a:lnTo>
                <a:lnTo>
                  <a:pt x="486" y="618"/>
                </a:lnTo>
                <a:lnTo>
                  <a:pt x="498" y="600"/>
                </a:lnTo>
                <a:lnTo>
                  <a:pt x="516" y="582"/>
                </a:lnTo>
                <a:lnTo>
                  <a:pt x="534" y="564"/>
                </a:lnTo>
                <a:lnTo>
                  <a:pt x="516" y="558"/>
                </a:lnTo>
                <a:lnTo>
                  <a:pt x="498" y="558"/>
                </a:lnTo>
                <a:lnTo>
                  <a:pt x="480" y="558"/>
                </a:lnTo>
                <a:lnTo>
                  <a:pt x="462" y="558"/>
                </a:lnTo>
                <a:lnTo>
                  <a:pt x="444" y="570"/>
                </a:lnTo>
                <a:lnTo>
                  <a:pt x="432" y="576"/>
                </a:lnTo>
                <a:lnTo>
                  <a:pt x="402" y="588"/>
                </a:lnTo>
                <a:lnTo>
                  <a:pt x="384" y="594"/>
                </a:lnTo>
                <a:lnTo>
                  <a:pt x="378" y="594"/>
                </a:lnTo>
                <a:lnTo>
                  <a:pt x="372" y="594"/>
                </a:lnTo>
                <a:lnTo>
                  <a:pt x="366" y="594"/>
                </a:lnTo>
                <a:lnTo>
                  <a:pt x="366" y="588"/>
                </a:lnTo>
                <a:lnTo>
                  <a:pt x="372" y="570"/>
                </a:lnTo>
                <a:lnTo>
                  <a:pt x="372" y="558"/>
                </a:lnTo>
                <a:lnTo>
                  <a:pt x="378" y="546"/>
                </a:lnTo>
                <a:lnTo>
                  <a:pt x="384" y="528"/>
                </a:lnTo>
                <a:lnTo>
                  <a:pt x="420" y="474"/>
                </a:lnTo>
                <a:lnTo>
                  <a:pt x="414" y="480"/>
                </a:lnTo>
                <a:lnTo>
                  <a:pt x="396" y="492"/>
                </a:lnTo>
                <a:lnTo>
                  <a:pt x="378" y="504"/>
                </a:lnTo>
                <a:lnTo>
                  <a:pt x="348" y="528"/>
                </a:lnTo>
                <a:lnTo>
                  <a:pt x="324" y="552"/>
                </a:lnTo>
                <a:lnTo>
                  <a:pt x="300" y="570"/>
                </a:lnTo>
                <a:lnTo>
                  <a:pt x="276" y="588"/>
                </a:lnTo>
                <a:lnTo>
                  <a:pt x="264" y="594"/>
                </a:lnTo>
                <a:lnTo>
                  <a:pt x="246" y="612"/>
                </a:lnTo>
                <a:lnTo>
                  <a:pt x="228" y="636"/>
                </a:lnTo>
                <a:lnTo>
                  <a:pt x="222" y="648"/>
                </a:lnTo>
                <a:lnTo>
                  <a:pt x="216" y="660"/>
                </a:lnTo>
                <a:lnTo>
                  <a:pt x="204" y="660"/>
                </a:lnTo>
                <a:lnTo>
                  <a:pt x="192" y="660"/>
                </a:lnTo>
                <a:lnTo>
                  <a:pt x="174" y="666"/>
                </a:lnTo>
                <a:lnTo>
                  <a:pt x="156" y="666"/>
                </a:lnTo>
                <a:lnTo>
                  <a:pt x="138" y="666"/>
                </a:lnTo>
                <a:lnTo>
                  <a:pt x="120" y="666"/>
                </a:lnTo>
                <a:lnTo>
                  <a:pt x="102" y="660"/>
                </a:lnTo>
                <a:lnTo>
                  <a:pt x="90" y="660"/>
                </a:lnTo>
                <a:lnTo>
                  <a:pt x="78" y="654"/>
                </a:lnTo>
                <a:lnTo>
                  <a:pt x="72" y="648"/>
                </a:lnTo>
                <a:lnTo>
                  <a:pt x="84" y="636"/>
                </a:lnTo>
                <a:lnTo>
                  <a:pt x="96" y="630"/>
                </a:lnTo>
                <a:lnTo>
                  <a:pt x="114" y="612"/>
                </a:lnTo>
                <a:lnTo>
                  <a:pt x="132" y="600"/>
                </a:lnTo>
                <a:lnTo>
                  <a:pt x="156" y="588"/>
                </a:lnTo>
                <a:lnTo>
                  <a:pt x="174" y="570"/>
                </a:lnTo>
                <a:lnTo>
                  <a:pt x="198" y="558"/>
                </a:lnTo>
                <a:lnTo>
                  <a:pt x="216" y="546"/>
                </a:lnTo>
                <a:lnTo>
                  <a:pt x="240" y="528"/>
                </a:lnTo>
                <a:lnTo>
                  <a:pt x="264" y="510"/>
                </a:lnTo>
                <a:lnTo>
                  <a:pt x="282" y="498"/>
                </a:lnTo>
                <a:lnTo>
                  <a:pt x="264" y="462"/>
                </a:lnTo>
                <a:lnTo>
                  <a:pt x="234" y="474"/>
                </a:lnTo>
                <a:lnTo>
                  <a:pt x="216" y="492"/>
                </a:lnTo>
                <a:lnTo>
                  <a:pt x="192" y="504"/>
                </a:lnTo>
                <a:lnTo>
                  <a:pt x="174" y="516"/>
                </a:lnTo>
                <a:lnTo>
                  <a:pt x="150" y="534"/>
                </a:lnTo>
                <a:lnTo>
                  <a:pt x="126" y="552"/>
                </a:lnTo>
                <a:lnTo>
                  <a:pt x="102" y="564"/>
                </a:lnTo>
                <a:lnTo>
                  <a:pt x="78" y="582"/>
                </a:lnTo>
                <a:lnTo>
                  <a:pt x="48" y="606"/>
                </a:lnTo>
                <a:lnTo>
                  <a:pt x="30" y="624"/>
                </a:lnTo>
                <a:lnTo>
                  <a:pt x="18" y="630"/>
                </a:lnTo>
                <a:lnTo>
                  <a:pt x="12" y="636"/>
                </a:lnTo>
                <a:lnTo>
                  <a:pt x="0" y="624"/>
                </a:lnTo>
                <a:lnTo>
                  <a:pt x="12" y="618"/>
                </a:lnTo>
                <a:lnTo>
                  <a:pt x="24" y="606"/>
                </a:lnTo>
                <a:lnTo>
                  <a:pt x="48" y="588"/>
                </a:lnTo>
                <a:lnTo>
                  <a:pt x="66" y="582"/>
                </a:lnTo>
                <a:lnTo>
                  <a:pt x="78" y="570"/>
                </a:lnTo>
                <a:lnTo>
                  <a:pt x="90" y="558"/>
                </a:lnTo>
                <a:lnTo>
                  <a:pt x="108" y="552"/>
                </a:lnTo>
                <a:lnTo>
                  <a:pt x="132" y="534"/>
                </a:lnTo>
                <a:lnTo>
                  <a:pt x="150" y="522"/>
                </a:lnTo>
                <a:lnTo>
                  <a:pt x="168" y="504"/>
                </a:lnTo>
                <a:lnTo>
                  <a:pt x="186" y="492"/>
                </a:lnTo>
                <a:lnTo>
                  <a:pt x="204" y="480"/>
                </a:lnTo>
                <a:lnTo>
                  <a:pt x="222" y="468"/>
                </a:lnTo>
                <a:lnTo>
                  <a:pt x="240" y="456"/>
                </a:lnTo>
                <a:lnTo>
                  <a:pt x="258" y="444"/>
                </a:lnTo>
                <a:lnTo>
                  <a:pt x="282" y="432"/>
                </a:lnTo>
                <a:lnTo>
                  <a:pt x="306" y="414"/>
                </a:lnTo>
                <a:lnTo>
                  <a:pt x="324" y="402"/>
                </a:lnTo>
                <a:lnTo>
                  <a:pt x="342" y="390"/>
                </a:lnTo>
                <a:lnTo>
                  <a:pt x="360" y="378"/>
                </a:lnTo>
                <a:lnTo>
                  <a:pt x="378" y="366"/>
                </a:lnTo>
                <a:lnTo>
                  <a:pt x="396" y="354"/>
                </a:lnTo>
                <a:lnTo>
                  <a:pt x="414" y="342"/>
                </a:lnTo>
                <a:lnTo>
                  <a:pt x="432" y="330"/>
                </a:lnTo>
                <a:lnTo>
                  <a:pt x="438" y="324"/>
                </a:lnTo>
                <a:lnTo>
                  <a:pt x="462" y="318"/>
                </a:lnTo>
                <a:lnTo>
                  <a:pt x="480" y="306"/>
                </a:lnTo>
                <a:lnTo>
                  <a:pt x="492" y="294"/>
                </a:lnTo>
                <a:lnTo>
                  <a:pt x="498" y="288"/>
                </a:lnTo>
                <a:lnTo>
                  <a:pt x="510" y="276"/>
                </a:lnTo>
                <a:lnTo>
                  <a:pt x="522" y="264"/>
                </a:lnTo>
                <a:lnTo>
                  <a:pt x="534" y="258"/>
                </a:lnTo>
                <a:lnTo>
                  <a:pt x="546" y="252"/>
                </a:lnTo>
                <a:lnTo>
                  <a:pt x="564" y="240"/>
                </a:lnTo>
                <a:lnTo>
                  <a:pt x="576" y="234"/>
                </a:lnTo>
                <a:lnTo>
                  <a:pt x="582" y="228"/>
                </a:lnTo>
                <a:lnTo>
                  <a:pt x="600" y="216"/>
                </a:lnTo>
                <a:lnTo>
                  <a:pt x="612" y="204"/>
                </a:lnTo>
                <a:lnTo>
                  <a:pt x="630" y="192"/>
                </a:lnTo>
                <a:lnTo>
                  <a:pt x="642" y="186"/>
                </a:lnTo>
                <a:lnTo>
                  <a:pt x="648" y="180"/>
                </a:lnTo>
                <a:lnTo>
                  <a:pt x="660" y="168"/>
                </a:lnTo>
                <a:lnTo>
                  <a:pt x="672" y="162"/>
                </a:lnTo>
                <a:lnTo>
                  <a:pt x="684" y="156"/>
                </a:lnTo>
                <a:lnTo>
                  <a:pt x="696" y="144"/>
                </a:lnTo>
                <a:lnTo>
                  <a:pt x="702" y="138"/>
                </a:lnTo>
                <a:lnTo>
                  <a:pt x="714" y="132"/>
                </a:lnTo>
                <a:lnTo>
                  <a:pt x="726" y="126"/>
                </a:lnTo>
                <a:lnTo>
                  <a:pt x="738" y="114"/>
                </a:lnTo>
                <a:lnTo>
                  <a:pt x="750" y="102"/>
                </a:lnTo>
                <a:lnTo>
                  <a:pt x="762" y="96"/>
                </a:lnTo>
                <a:lnTo>
                  <a:pt x="774" y="90"/>
                </a:lnTo>
                <a:lnTo>
                  <a:pt x="780" y="84"/>
                </a:lnTo>
                <a:lnTo>
                  <a:pt x="786" y="84"/>
                </a:lnTo>
                <a:lnTo>
                  <a:pt x="786" y="96"/>
                </a:lnTo>
                <a:lnTo>
                  <a:pt x="852" y="96"/>
                </a:lnTo>
                <a:lnTo>
                  <a:pt x="900" y="96"/>
                </a:lnTo>
                <a:lnTo>
                  <a:pt x="942" y="96"/>
                </a:lnTo>
                <a:lnTo>
                  <a:pt x="960" y="72"/>
                </a:lnTo>
                <a:lnTo>
                  <a:pt x="966" y="72"/>
                </a:lnTo>
                <a:lnTo>
                  <a:pt x="972" y="72"/>
                </a:lnTo>
                <a:lnTo>
                  <a:pt x="984" y="72"/>
                </a:lnTo>
                <a:lnTo>
                  <a:pt x="1086" y="0"/>
                </a:lnTo>
                <a:lnTo>
                  <a:pt x="1092" y="6"/>
                </a:lnTo>
                <a:lnTo>
                  <a:pt x="1134" y="6"/>
                </a:lnTo>
                <a:lnTo>
                  <a:pt x="1176" y="6"/>
                </a:lnTo>
                <a:lnTo>
                  <a:pt x="1200" y="6"/>
                </a:lnTo>
                <a:lnTo>
                  <a:pt x="1230" y="12"/>
                </a:lnTo>
                <a:lnTo>
                  <a:pt x="1272" y="12"/>
                </a:lnTo>
                <a:lnTo>
                  <a:pt x="1302" y="6"/>
                </a:lnTo>
                <a:lnTo>
                  <a:pt x="1332" y="6"/>
                </a:lnTo>
                <a:lnTo>
                  <a:pt x="1368" y="6"/>
                </a:lnTo>
                <a:lnTo>
                  <a:pt x="1386" y="6"/>
                </a:lnTo>
                <a:lnTo>
                  <a:pt x="1422" y="6"/>
                </a:lnTo>
                <a:lnTo>
                  <a:pt x="1440" y="6"/>
                </a:lnTo>
                <a:close/>
              </a:path>
            </a:pathLst>
          </a:custGeom>
          <a:solidFill>
            <a:srgbClr val="FE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54" name="Freeform 26"/>
          <p:cNvSpPr>
            <a:spLocks/>
          </p:cNvSpPr>
          <p:nvPr/>
        </p:nvSpPr>
        <p:spPr bwMode="auto">
          <a:xfrm>
            <a:off x="6553200" y="2924175"/>
            <a:ext cx="800100" cy="209550"/>
          </a:xfrm>
          <a:custGeom>
            <a:avLst/>
            <a:gdLst>
              <a:gd name="T0" fmla="*/ 18 w 504"/>
              <a:gd name="T1" fmla="*/ 6 h 132"/>
              <a:gd name="T2" fmla="*/ 42 w 504"/>
              <a:gd name="T3" fmla="*/ 6 h 132"/>
              <a:gd name="T4" fmla="*/ 72 w 504"/>
              <a:gd name="T5" fmla="*/ 6 h 132"/>
              <a:gd name="T6" fmla="*/ 114 w 504"/>
              <a:gd name="T7" fmla="*/ 6 h 132"/>
              <a:gd name="T8" fmla="*/ 162 w 504"/>
              <a:gd name="T9" fmla="*/ 6 h 132"/>
              <a:gd name="T10" fmla="*/ 192 w 504"/>
              <a:gd name="T11" fmla="*/ 6 h 132"/>
              <a:gd name="T12" fmla="*/ 222 w 504"/>
              <a:gd name="T13" fmla="*/ 6 h 132"/>
              <a:gd name="T14" fmla="*/ 258 w 504"/>
              <a:gd name="T15" fmla="*/ 6 h 132"/>
              <a:gd name="T16" fmla="*/ 300 w 504"/>
              <a:gd name="T17" fmla="*/ 6 h 132"/>
              <a:gd name="T18" fmla="*/ 354 w 504"/>
              <a:gd name="T19" fmla="*/ 0 h 132"/>
              <a:gd name="T20" fmla="*/ 402 w 504"/>
              <a:gd name="T21" fmla="*/ 0 h 132"/>
              <a:gd name="T22" fmla="*/ 450 w 504"/>
              <a:gd name="T23" fmla="*/ 0 h 132"/>
              <a:gd name="T24" fmla="*/ 498 w 504"/>
              <a:gd name="T25" fmla="*/ 0 h 132"/>
              <a:gd name="T26" fmla="*/ 504 w 504"/>
              <a:gd name="T27" fmla="*/ 0 h 132"/>
              <a:gd name="T28" fmla="*/ 498 w 504"/>
              <a:gd name="T29" fmla="*/ 6 h 132"/>
              <a:gd name="T30" fmla="*/ 486 w 504"/>
              <a:gd name="T31" fmla="*/ 18 h 132"/>
              <a:gd name="T32" fmla="*/ 474 w 504"/>
              <a:gd name="T33" fmla="*/ 30 h 132"/>
              <a:gd name="T34" fmla="*/ 450 w 504"/>
              <a:gd name="T35" fmla="*/ 48 h 132"/>
              <a:gd name="T36" fmla="*/ 432 w 504"/>
              <a:gd name="T37" fmla="*/ 66 h 132"/>
              <a:gd name="T38" fmla="*/ 408 w 504"/>
              <a:gd name="T39" fmla="*/ 78 h 132"/>
              <a:gd name="T40" fmla="*/ 378 w 504"/>
              <a:gd name="T41" fmla="*/ 84 h 132"/>
              <a:gd name="T42" fmla="*/ 342 w 504"/>
              <a:gd name="T43" fmla="*/ 96 h 132"/>
              <a:gd name="T44" fmla="*/ 312 w 504"/>
              <a:gd name="T45" fmla="*/ 108 h 132"/>
              <a:gd name="T46" fmla="*/ 288 w 504"/>
              <a:gd name="T47" fmla="*/ 120 h 132"/>
              <a:gd name="T48" fmla="*/ 252 w 504"/>
              <a:gd name="T49" fmla="*/ 126 h 132"/>
              <a:gd name="T50" fmla="*/ 228 w 504"/>
              <a:gd name="T51" fmla="*/ 132 h 132"/>
              <a:gd name="T52" fmla="*/ 192 w 504"/>
              <a:gd name="T53" fmla="*/ 132 h 132"/>
              <a:gd name="T54" fmla="*/ 168 w 504"/>
              <a:gd name="T55" fmla="*/ 132 h 132"/>
              <a:gd name="T56" fmla="*/ 138 w 504"/>
              <a:gd name="T57" fmla="*/ 132 h 132"/>
              <a:gd name="T58" fmla="*/ 108 w 504"/>
              <a:gd name="T59" fmla="*/ 126 h 132"/>
              <a:gd name="T60" fmla="*/ 84 w 504"/>
              <a:gd name="T61" fmla="*/ 126 h 132"/>
              <a:gd name="T62" fmla="*/ 54 w 504"/>
              <a:gd name="T63" fmla="*/ 114 h 132"/>
              <a:gd name="T64" fmla="*/ 36 w 504"/>
              <a:gd name="T65" fmla="*/ 108 h 132"/>
              <a:gd name="T66" fmla="*/ 24 w 504"/>
              <a:gd name="T67" fmla="*/ 108 h 132"/>
              <a:gd name="T68" fmla="*/ 18 w 504"/>
              <a:gd name="T69" fmla="*/ 102 h 132"/>
              <a:gd name="T70" fmla="*/ 12 w 504"/>
              <a:gd name="T71" fmla="*/ 90 h 132"/>
              <a:gd name="T72" fmla="*/ 6 w 504"/>
              <a:gd name="T73" fmla="*/ 84 h 132"/>
              <a:gd name="T74" fmla="*/ 0 w 504"/>
              <a:gd name="T75" fmla="*/ 72 h 132"/>
              <a:gd name="T76" fmla="*/ 0 w 504"/>
              <a:gd name="T77" fmla="*/ 66 h 132"/>
              <a:gd name="T78" fmla="*/ 6 w 504"/>
              <a:gd name="T79" fmla="*/ 36 h 132"/>
              <a:gd name="T80" fmla="*/ 6 w 504"/>
              <a:gd name="T81" fmla="*/ 24 h 132"/>
              <a:gd name="T82" fmla="*/ 18 w 504"/>
              <a:gd name="T83" fmla="*/ 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4" h="132">
                <a:moveTo>
                  <a:pt x="18" y="6"/>
                </a:moveTo>
                <a:lnTo>
                  <a:pt x="42" y="6"/>
                </a:lnTo>
                <a:lnTo>
                  <a:pt x="72" y="6"/>
                </a:lnTo>
                <a:lnTo>
                  <a:pt x="114" y="6"/>
                </a:lnTo>
                <a:lnTo>
                  <a:pt x="162" y="6"/>
                </a:lnTo>
                <a:lnTo>
                  <a:pt x="192" y="6"/>
                </a:lnTo>
                <a:lnTo>
                  <a:pt x="222" y="6"/>
                </a:lnTo>
                <a:lnTo>
                  <a:pt x="258" y="6"/>
                </a:lnTo>
                <a:lnTo>
                  <a:pt x="300" y="6"/>
                </a:lnTo>
                <a:lnTo>
                  <a:pt x="354" y="0"/>
                </a:lnTo>
                <a:lnTo>
                  <a:pt x="402" y="0"/>
                </a:lnTo>
                <a:lnTo>
                  <a:pt x="450" y="0"/>
                </a:lnTo>
                <a:lnTo>
                  <a:pt x="498" y="0"/>
                </a:lnTo>
                <a:lnTo>
                  <a:pt x="504" y="0"/>
                </a:lnTo>
                <a:lnTo>
                  <a:pt x="498" y="6"/>
                </a:lnTo>
                <a:lnTo>
                  <a:pt x="486" y="18"/>
                </a:lnTo>
                <a:lnTo>
                  <a:pt x="474" y="30"/>
                </a:lnTo>
                <a:lnTo>
                  <a:pt x="450" y="48"/>
                </a:lnTo>
                <a:lnTo>
                  <a:pt x="432" y="66"/>
                </a:lnTo>
                <a:lnTo>
                  <a:pt x="408" y="78"/>
                </a:lnTo>
                <a:lnTo>
                  <a:pt x="378" y="84"/>
                </a:lnTo>
                <a:lnTo>
                  <a:pt x="342" y="96"/>
                </a:lnTo>
                <a:lnTo>
                  <a:pt x="312" y="108"/>
                </a:lnTo>
                <a:lnTo>
                  <a:pt x="288" y="120"/>
                </a:lnTo>
                <a:lnTo>
                  <a:pt x="252" y="126"/>
                </a:lnTo>
                <a:lnTo>
                  <a:pt x="228" y="132"/>
                </a:lnTo>
                <a:lnTo>
                  <a:pt x="192" y="132"/>
                </a:lnTo>
                <a:lnTo>
                  <a:pt x="168" y="132"/>
                </a:lnTo>
                <a:lnTo>
                  <a:pt x="138" y="132"/>
                </a:lnTo>
                <a:lnTo>
                  <a:pt x="108" y="126"/>
                </a:lnTo>
                <a:lnTo>
                  <a:pt x="84" y="126"/>
                </a:lnTo>
                <a:lnTo>
                  <a:pt x="54" y="114"/>
                </a:lnTo>
                <a:lnTo>
                  <a:pt x="36" y="108"/>
                </a:lnTo>
                <a:lnTo>
                  <a:pt x="24" y="108"/>
                </a:lnTo>
                <a:lnTo>
                  <a:pt x="18" y="102"/>
                </a:lnTo>
                <a:lnTo>
                  <a:pt x="12" y="90"/>
                </a:lnTo>
                <a:lnTo>
                  <a:pt x="6" y="84"/>
                </a:lnTo>
                <a:lnTo>
                  <a:pt x="0" y="72"/>
                </a:lnTo>
                <a:lnTo>
                  <a:pt x="0" y="66"/>
                </a:lnTo>
                <a:lnTo>
                  <a:pt x="6" y="36"/>
                </a:lnTo>
                <a:lnTo>
                  <a:pt x="6" y="24"/>
                </a:lnTo>
                <a:lnTo>
                  <a:pt x="18" y="6"/>
                </a:lnTo>
                <a:close/>
              </a:path>
            </a:pathLst>
          </a:custGeom>
          <a:solidFill>
            <a:srgbClr val="FE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55" name="Freeform 27"/>
          <p:cNvSpPr>
            <a:spLocks/>
          </p:cNvSpPr>
          <p:nvPr/>
        </p:nvSpPr>
        <p:spPr bwMode="auto">
          <a:xfrm>
            <a:off x="1860551" y="2914650"/>
            <a:ext cx="1196975" cy="901700"/>
          </a:xfrm>
          <a:custGeom>
            <a:avLst/>
            <a:gdLst>
              <a:gd name="T0" fmla="*/ 748 w 754"/>
              <a:gd name="T1" fmla="*/ 6 h 568"/>
              <a:gd name="T2" fmla="*/ 754 w 754"/>
              <a:gd name="T3" fmla="*/ 24 h 568"/>
              <a:gd name="T4" fmla="*/ 694 w 754"/>
              <a:gd name="T5" fmla="*/ 72 h 568"/>
              <a:gd name="T6" fmla="*/ 628 w 754"/>
              <a:gd name="T7" fmla="*/ 120 h 568"/>
              <a:gd name="T8" fmla="*/ 556 w 754"/>
              <a:gd name="T9" fmla="*/ 174 h 568"/>
              <a:gd name="T10" fmla="*/ 0 w 754"/>
              <a:gd name="T11" fmla="*/ 568 h 568"/>
              <a:gd name="T12" fmla="*/ 0 w 754"/>
              <a:gd name="T13" fmla="*/ 0 h 568"/>
              <a:gd name="T14" fmla="*/ 508 w 754"/>
              <a:gd name="T15" fmla="*/ 0 h 568"/>
              <a:gd name="T16" fmla="*/ 532 w 754"/>
              <a:gd name="T17" fmla="*/ 0 h 568"/>
              <a:gd name="T18" fmla="*/ 562 w 754"/>
              <a:gd name="T19" fmla="*/ 0 h 568"/>
              <a:gd name="T20" fmla="*/ 580 w 754"/>
              <a:gd name="T21" fmla="*/ 0 h 568"/>
              <a:gd name="T22" fmla="*/ 598 w 754"/>
              <a:gd name="T23" fmla="*/ 0 h 568"/>
              <a:gd name="T24" fmla="*/ 622 w 754"/>
              <a:gd name="T25" fmla="*/ 0 h 568"/>
              <a:gd name="T26" fmla="*/ 646 w 754"/>
              <a:gd name="T27" fmla="*/ 0 h 568"/>
              <a:gd name="T28" fmla="*/ 670 w 754"/>
              <a:gd name="T29" fmla="*/ 6 h 568"/>
              <a:gd name="T30" fmla="*/ 694 w 754"/>
              <a:gd name="T31" fmla="*/ 6 h 568"/>
              <a:gd name="T32" fmla="*/ 712 w 754"/>
              <a:gd name="T33" fmla="*/ 6 h 568"/>
              <a:gd name="T34" fmla="*/ 736 w 754"/>
              <a:gd name="T35" fmla="*/ 6 h 568"/>
              <a:gd name="T36" fmla="*/ 748 w 754"/>
              <a:gd name="T37" fmla="*/ 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4" h="568">
                <a:moveTo>
                  <a:pt x="748" y="6"/>
                </a:moveTo>
                <a:lnTo>
                  <a:pt x="754" y="24"/>
                </a:lnTo>
                <a:lnTo>
                  <a:pt x="694" y="72"/>
                </a:lnTo>
                <a:lnTo>
                  <a:pt x="628" y="120"/>
                </a:lnTo>
                <a:lnTo>
                  <a:pt x="556" y="174"/>
                </a:lnTo>
                <a:lnTo>
                  <a:pt x="0" y="568"/>
                </a:lnTo>
                <a:lnTo>
                  <a:pt x="0" y="0"/>
                </a:lnTo>
                <a:lnTo>
                  <a:pt x="508" y="0"/>
                </a:lnTo>
                <a:lnTo>
                  <a:pt x="532" y="0"/>
                </a:lnTo>
                <a:lnTo>
                  <a:pt x="562" y="0"/>
                </a:lnTo>
                <a:lnTo>
                  <a:pt x="580" y="0"/>
                </a:lnTo>
                <a:lnTo>
                  <a:pt x="598" y="0"/>
                </a:lnTo>
                <a:lnTo>
                  <a:pt x="622" y="0"/>
                </a:lnTo>
                <a:lnTo>
                  <a:pt x="646" y="0"/>
                </a:lnTo>
                <a:lnTo>
                  <a:pt x="670" y="6"/>
                </a:lnTo>
                <a:lnTo>
                  <a:pt x="694" y="6"/>
                </a:lnTo>
                <a:lnTo>
                  <a:pt x="712" y="6"/>
                </a:lnTo>
                <a:lnTo>
                  <a:pt x="736" y="6"/>
                </a:lnTo>
                <a:lnTo>
                  <a:pt x="748" y="6"/>
                </a:lnTo>
                <a:close/>
              </a:path>
            </a:pathLst>
          </a:custGeom>
          <a:solidFill>
            <a:srgbClr val="7A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56" name="Freeform 28"/>
          <p:cNvSpPr>
            <a:spLocks/>
          </p:cNvSpPr>
          <p:nvPr/>
        </p:nvSpPr>
        <p:spPr bwMode="auto">
          <a:xfrm>
            <a:off x="2990850" y="2971800"/>
            <a:ext cx="1714500" cy="781050"/>
          </a:xfrm>
          <a:custGeom>
            <a:avLst/>
            <a:gdLst>
              <a:gd name="T0" fmla="*/ 1008 w 1080"/>
              <a:gd name="T1" fmla="*/ 96 h 492"/>
              <a:gd name="T2" fmla="*/ 954 w 1080"/>
              <a:gd name="T3" fmla="*/ 132 h 492"/>
              <a:gd name="T4" fmla="*/ 906 w 1080"/>
              <a:gd name="T5" fmla="*/ 168 h 492"/>
              <a:gd name="T6" fmla="*/ 864 w 1080"/>
              <a:gd name="T7" fmla="*/ 198 h 492"/>
              <a:gd name="T8" fmla="*/ 810 w 1080"/>
              <a:gd name="T9" fmla="*/ 228 h 492"/>
              <a:gd name="T10" fmla="*/ 774 w 1080"/>
              <a:gd name="T11" fmla="*/ 252 h 492"/>
              <a:gd name="T12" fmla="*/ 702 w 1080"/>
              <a:gd name="T13" fmla="*/ 294 h 492"/>
              <a:gd name="T14" fmla="*/ 642 w 1080"/>
              <a:gd name="T15" fmla="*/ 330 h 492"/>
              <a:gd name="T16" fmla="*/ 570 w 1080"/>
              <a:gd name="T17" fmla="*/ 372 h 492"/>
              <a:gd name="T18" fmla="*/ 522 w 1080"/>
              <a:gd name="T19" fmla="*/ 408 h 492"/>
              <a:gd name="T20" fmla="*/ 462 w 1080"/>
              <a:gd name="T21" fmla="*/ 438 h 492"/>
              <a:gd name="T22" fmla="*/ 402 w 1080"/>
              <a:gd name="T23" fmla="*/ 474 h 492"/>
              <a:gd name="T24" fmla="*/ 378 w 1080"/>
              <a:gd name="T25" fmla="*/ 486 h 492"/>
              <a:gd name="T26" fmla="*/ 372 w 1080"/>
              <a:gd name="T27" fmla="*/ 456 h 492"/>
              <a:gd name="T28" fmla="*/ 396 w 1080"/>
              <a:gd name="T29" fmla="*/ 426 h 492"/>
              <a:gd name="T30" fmla="*/ 444 w 1080"/>
              <a:gd name="T31" fmla="*/ 390 h 492"/>
              <a:gd name="T32" fmla="*/ 486 w 1080"/>
              <a:gd name="T33" fmla="*/ 348 h 492"/>
              <a:gd name="T34" fmla="*/ 510 w 1080"/>
              <a:gd name="T35" fmla="*/ 318 h 492"/>
              <a:gd name="T36" fmla="*/ 504 w 1080"/>
              <a:gd name="T37" fmla="*/ 300 h 492"/>
              <a:gd name="T38" fmla="*/ 474 w 1080"/>
              <a:gd name="T39" fmla="*/ 306 h 492"/>
              <a:gd name="T40" fmla="*/ 432 w 1080"/>
              <a:gd name="T41" fmla="*/ 300 h 492"/>
              <a:gd name="T42" fmla="*/ 396 w 1080"/>
              <a:gd name="T43" fmla="*/ 288 h 492"/>
              <a:gd name="T44" fmla="*/ 366 w 1080"/>
              <a:gd name="T45" fmla="*/ 294 h 492"/>
              <a:gd name="T46" fmla="*/ 324 w 1080"/>
              <a:gd name="T47" fmla="*/ 300 h 492"/>
              <a:gd name="T48" fmla="*/ 294 w 1080"/>
              <a:gd name="T49" fmla="*/ 306 h 492"/>
              <a:gd name="T50" fmla="*/ 282 w 1080"/>
              <a:gd name="T51" fmla="*/ 282 h 492"/>
              <a:gd name="T52" fmla="*/ 258 w 1080"/>
              <a:gd name="T53" fmla="*/ 282 h 492"/>
              <a:gd name="T54" fmla="*/ 228 w 1080"/>
              <a:gd name="T55" fmla="*/ 282 h 492"/>
              <a:gd name="T56" fmla="*/ 198 w 1080"/>
              <a:gd name="T57" fmla="*/ 276 h 492"/>
              <a:gd name="T58" fmla="*/ 186 w 1080"/>
              <a:gd name="T59" fmla="*/ 252 h 492"/>
              <a:gd name="T60" fmla="*/ 168 w 1080"/>
              <a:gd name="T61" fmla="*/ 222 h 492"/>
              <a:gd name="T62" fmla="*/ 144 w 1080"/>
              <a:gd name="T63" fmla="*/ 192 h 492"/>
              <a:gd name="T64" fmla="*/ 120 w 1080"/>
              <a:gd name="T65" fmla="*/ 174 h 492"/>
              <a:gd name="T66" fmla="*/ 96 w 1080"/>
              <a:gd name="T67" fmla="*/ 156 h 492"/>
              <a:gd name="T68" fmla="*/ 72 w 1080"/>
              <a:gd name="T69" fmla="*/ 132 h 492"/>
              <a:gd name="T70" fmla="*/ 42 w 1080"/>
              <a:gd name="T71" fmla="*/ 114 h 492"/>
              <a:gd name="T72" fmla="*/ 6 w 1080"/>
              <a:gd name="T73" fmla="*/ 90 h 492"/>
              <a:gd name="T74" fmla="*/ 0 w 1080"/>
              <a:gd name="T75" fmla="*/ 78 h 492"/>
              <a:gd name="T76" fmla="*/ 0 w 1080"/>
              <a:gd name="T77" fmla="*/ 60 h 492"/>
              <a:gd name="T78" fmla="*/ 18 w 1080"/>
              <a:gd name="T79" fmla="*/ 42 h 492"/>
              <a:gd name="T80" fmla="*/ 42 w 1080"/>
              <a:gd name="T81" fmla="*/ 24 h 492"/>
              <a:gd name="T82" fmla="*/ 72 w 1080"/>
              <a:gd name="T83" fmla="*/ 0 h 492"/>
              <a:gd name="T84" fmla="*/ 144 w 1080"/>
              <a:gd name="T85" fmla="*/ 0 h 492"/>
              <a:gd name="T86" fmla="*/ 252 w 1080"/>
              <a:gd name="T87" fmla="*/ 60 h 492"/>
              <a:gd name="T88" fmla="*/ 270 w 1080"/>
              <a:gd name="T89" fmla="*/ 66 h 492"/>
              <a:gd name="T90" fmla="*/ 312 w 1080"/>
              <a:gd name="T91" fmla="*/ 84 h 492"/>
              <a:gd name="T92" fmla="*/ 330 w 1080"/>
              <a:gd name="T93" fmla="*/ 90 h 492"/>
              <a:gd name="T94" fmla="*/ 480 w 1080"/>
              <a:gd name="T95" fmla="*/ 102 h 492"/>
              <a:gd name="T96" fmla="*/ 684 w 1080"/>
              <a:gd name="T97" fmla="*/ 108 h 492"/>
              <a:gd name="T98" fmla="*/ 774 w 1080"/>
              <a:gd name="T99" fmla="*/ 60 h 492"/>
              <a:gd name="T100" fmla="*/ 834 w 1080"/>
              <a:gd name="T101" fmla="*/ 66 h 492"/>
              <a:gd name="T102" fmla="*/ 912 w 1080"/>
              <a:gd name="T103" fmla="*/ 60 h 492"/>
              <a:gd name="T104" fmla="*/ 966 w 1080"/>
              <a:gd name="T105" fmla="*/ 66 h 492"/>
              <a:gd name="T106" fmla="*/ 1008 w 1080"/>
              <a:gd name="T107" fmla="*/ 54 h 492"/>
              <a:gd name="T108" fmla="*/ 1050 w 1080"/>
              <a:gd name="T109" fmla="*/ 48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0" h="492">
                <a:moveTo>
                  <a:pt x="1080" y="42"/>
                </a:moveTo>
                <a:lnTo>
                  <a:pt x="1038" y="78"/>
                </a:lnTo>
                <a:lnTo>
                  <a:pt x="1008" y="96"/>
                </a:lnTo>
                <a:lnTo>
                  <a:pt x="984" y="108"/>
                </a:lnTo>
                <a:lnTo>
                  <a:pt x="972" y="120"/>
                </a:lnTo>
                <a:lnTo>
                  <a:pt x="954" y="132"/>
                </a:lnTo>
                <a:lnTo>
                  <a:pt x="942" y="144"/>
                </a:lnTo>
                <a:lnTo>
                  <a:pt x="924" y="156"/>
                </a:lnTo>
                <a:lnTo>
                  <a:pt x="906" y="168"/>
                </a:lnTo>
                <a:lnTo>
                  <a:pt x="894" y="180"/>
                </a:lnTo>
                <a:lnTo>
                  <a:pt x="882" y="186"/>
                </a:lnTo>
                <a:lnTo>
                  <a:pt x="864" y="198"/>
                </a:lnTo>
                <a:lnTo>
                  <a:pt x="846" y="210"/>
                </a:lnTo>
                <a:lnTo>
                  <a:pt x="828" y="216"/>
                </a:lnTo>
                <a:lnTo>
                  <a:pt x="810" y="228"/>
                </a:lnTo>
                <a:lnTo>
                  <a:pt x="798" y="234"/>
                </a:lnTo>
                <a:lnTo>
                  <a:pt x="786" y="246"/>
                </a:lnTo>
                <a:lnTo>
                  <a:pt x="774" y="252"/>
                </a:lnTo>
                <a:lnTo>
                  <a:pt x="756" y="264"/>
                </a:lnTo>
                <a:lnTo>
                  <a:pt x="732" y="276"/>
                </a:lnTo>
                <a:lnTo>
                  <a:pt x="702" y="294"/>
                </a:lnTo>
                <a:lnTo>
                  <a:pt x="684" y="306"/>
                </a:lnTo>
                <a:lnTo>
                  <a:pt x="660" y="318"/>
                </a:lnTo>
                <a:lnTo>
                  <a:pt x="642" y="330"/>
                </a:lnTo>
                <a:lnTo>
                  <a:pt x="624" y="348"/>
                </a:lnTo>
                <a:lnTo>
                  <a:pt x="594" y="360"/>
                </a:lnTo>
                <a:lnTo>
                  <a:pt x="570" y="372"/>
                </a:lnTo>
                <a:lnTo>
                  <a:pt x="552" y="384"/>
                </a:lnTo>
                <a:lnTo>
                  <a:pt x="540" y="396"/>
                </a:lnTo>
                <a:lnTo>
                  <a:pt x="522" y="408"/>
                </a:lnTo>
                <a:lnTo>
                  <a:pt x="498" y="420"/>
                </a:lnTo>
                <a:lnTo>
                  <a:pt x="480" y="432"/>
                </a:lnTo>
                <a:lnTo>
                  <a:pt x="462" y="438"/>
                </a:lnTo>
                <a:lnTo>
                  <a:pt x="438" y="456"/>
                </a:lnTo>
                <a:lnTo>
                  <a:pt x="414" y="468"/>
                </a:lnTo>
                <a:lnTo>
                  <a:pt x="402" y="474"/>
                </a:lnTo>
                <a:lnTo>
                  <a:pt x="384" y="486"/>
                </a:lnTo>
                <a:lnTo>
                  <a:pt x="378" y="492"/>
                </a:lnTo>
                <a:lnTo>
                  <a:pt x="378" y="486"/>
                </a:lnTo>
                <a:lnTo>
                  <a:pt x="378" y="474"/>
                </a:lnTo>
                <a:lnTo>
                  <a:pt x="378" y="462"/>
                </a:lnTo>
                <a:lnTo>
                  <a:pt x="372" y="456"/>
                </a:lnTo>
                <a:lnTo>
                  <a:pt x="372" y="450"/>
                </a:lnTo>
                <a:lnTo>
                  <a:pt x="384" y="438"/>
                </a:lnTo>
                <a:lnTo>
                  <a:pt x="396" y="426"/>
                </a:lnTo>
                <a:lnTo>
                  <a:pt x="414" y="414"/>
                </a:lnTo>
                <a:lnTo>
                  <a:pt x="426" y="402"/>
                </a:lnTo>
                <a:lnTo>
                  <a:pt x="444" y="390"/>
                </a:lnTo>
                <a:lnTo>
                  <a:pt x="462" y="372"/>
                </a:lnTo>
                <a:lnTo>
                  <a:pt x="468" y="360"/>
                </a:lnTo>
                <a:lnTo>
                  <a:pt x="486" y="348"/>
                </a:lnTo>
                <a:lnTo>
                  <a:pt x="498" y="336"/>
                </a:lnTo>
                <a:lnTo>
                  <a:pt x="498" y="330"/>
                </a:lnTo>
                <a:lnTo>
                  <a:pt x="510" y="318"/>
                </a:lnTo>
                <a:lnTo>
                  <a:pt x="510" y="312"/>
                </a:lnTo>
                <a:lnTo>
                  <a:pt x="510" y="306"/>
                </a:lnTo>
                <a:lnTo>
                  <a:pt x="504" y="300"/>
                </a:lnTo>
                <a:lnTo>
                  <a:pt x="492" y="306"/>
                </a:lnTo>
                <a:lnTo>
                  <a:pt x="480" y="306"/>
                </a:lnTo>
                <a:lnTo>
                  <a:pt x="474" y="306"/>
                </a:lnTo>
                <a:lnTo>
                  <a:pt x="456" y="300"/>
                </a:lnTo>
                <a:lnTo>
                  <a:pt x="450" y="300"/>
                </a:lnTo>
                <a:lnTo>
                  <a:pt x="432" y="300"/>
                </a:lnTo>
                <a:lnTo>
                  <a:pt x="420" y="294"/>
                </a:lnTo>
                <a:lnTo>
                  <a:pt x="408" y="288"/>
                </a:lnTo>
                <a:lnTo>
                  <a:pt x="396" y="288"/>
                </a:lnTo>
                <a:lnTo>
                  <a:pt x="390" y="288"/>
                </a:lnTo>
                <a:lnTo>
                  <a:pt x="378" y="294"/>
                </a:lnTo>
                <a:lnTo>
                  <a:pt x="366" y="294"/>
                </a:lnTo>
                <a:lnTo>
                  <a:pt x="354" y="294"/>
                </a:lnTo>
                <a:lnTo>
                  <a:pt x="336" y="300"/>
                </a:lnTo>
                <a:lnTo>
                  <a:pt x="324" y="300"/>
                </a:lnTo>
                <a:lnTo>
                  <a:pt x="312" y="306"/>
                </a:lnTo>
                <a:lnTo>
                  <a:pt x="306" y="306"/>
                </a:lnTo>
                <a:lnTo>
                  <a:pt x="294" y="306"/>
                </a:lnTo>
                <a:lnTo>
                  <a:pt x="294" y="300"/>
                </a:lnTo>
                <a:lnTo>
                  <a:pt x="288" y="294"/>
                </a:lnTo>
                <a:lnTo>
                  <a:pt x="282" y="282"/>
                </a:lnTo>
                <a:lnTo>
                  <a:pt x="276" y="282"/>
                </a:lnTo>
                <a:lnTo>
                  <a:pt x="270" y="282"/>
                </a:lnTo>
                <a:lnTo>
                  <a:pt x="258" y="282"/>
                </a:lnTo>
                <a:lnTo>
                  <a:pt x="246" y="282"/>
                </a:lnTo>
                <a:lnTo>
                  <a:pt x="234" y="288"/>
                </a:lnTo>
                <a:lnTo>
                  <a:pt x="228" y="282"/>
                </a:lnTo>
                <a:lnTo>
                  <a:pt x="216" y="282"/>
                </a:lnTo>
                <a:lnTo>
                  <a:pt x="210" y="276"/>
                </a:lnTo>
                <a:lnTo>
                  <a:pt x="198" y="276"/>
                </a:lnTo>
                <a:lnTo>
                  <a:pt x="192" y="270"/>
                </a:lnTo>
                <a:lnTo>
                  <a:pt x="186" y="264"/>
                </a:lnTo>
                <a:lnTo>
                  <a:pt x="186" y="252"/>
                </a:lnTo>
                <a:lnTo>
                  <a:pt x="180" y="246"/>
                </a:lnTo>
                <a:lnTo>
                  <a:pt x="174" y="234"/>
                </a:lnTo>
                <a:lnTo>
                  <a:pt x="168" y="222"/>
                </a:lnTo>
                <a:lnTo>
                  <a:pt x="162" y="210"/>
                </a:lnTo>
                <a:lnTo>
                  <a:pt x="156" y="198"/>
                </a:lnTo>
                <a:lnTo>
                  <a:pt x="144" y="192"/>
                </a:lnTo>
                <a:lnTo>
                  <a:pt x="138" y="180"/>
                </a:lnTo>
                <a:lnTo>
                  <a:pt x="132" y="180"/>
                </a:lnTo>
                <a:lnTo>
                  <a:pt x="120" y="174"/>
                </a:lnTo>
                <a:lnTo>
                  <a:pt x="114" y="168"/>
                </a:lnTo>
                <a:lnTo>
                  <a:pt x="108" y="168"/>
                </a:lnTo>
                <a:lnTo>
                  <a:pt x="96" y="156"/>
                </a:lnTo>
                <a:lnTo>
                  <a:pt x="90" y="144"/>
                </a:lnTo>
                <a:lnTo>
                  <a:pt x="78" y="138"/>
                </a:lnTo>
                <a:lnTo>
                  <a:pt x="72" y="132"/>
                </a:lnTo>
                <a:lnTo>
                  <a:pt x="60" y="120"/>
                </a:lnTo>
                <a:lnTo>
                  <a:pt x="48" y="114"/>
                </a:lnTo>
                <a:lnTo>
                  <a:pt x="42" y="114"/>
                </a:lnTo>
                <a:lnTo>
                  <a:pt x="24" y="108"/>
                </a:lnTo>
                <a:lnTo>
                  <a:pt x="18" y="96"/>
                </a:lnTo>
                <a:lnTo>
                  <a:pt x="6" y="90"/>
                </a:lnTo>
                <a:lnTo>
                  <a:pt x="6" y="84"/>
                </a:lnTo>
                <a:lnTo>
                  <a:pt x="0" y="84"/>
                </a:lnTo>
                <a:lnTo>
                  <a:pt x="0" y="78"/>
                </a:lnTo>
                <a:lnTo>
                  <a:pt x="0" y="72"/>
                </a:lnTo>
                <a:lnTo>
                  <a:pt x="0" y="66"/>
                </a:lnTo>
                <a:lnTo>
                  <a:pt x="0" y="60"/>
                </a:lnTo>
                <a:lnTo>
                  <a:pt x="6" y="54"/>
                </a:lnTo>
                <a:lnTo>
                  <a:pt x="12" y="54"/>
                </a:lnTo>
                <a:lnTo>
                  <a:pt x="18" y="42"/>
                </a:lnTo>
                <a:lnTo>
                  <a:pt x="30" y="36"/>
                </a:lnTo>
                <a:lnTo>
                  <a:pt x="36" y="30"/>
                </a:lnTo>
                <a:lnTo>
                  <a:pt x="42" y="24"/>
                </a:lnTo>
                <a:lnTo>
                  <a:pt x="54" y="18"/>
                </a:lnTo>
                <a:lnTo>
                  <a:pt x="66" y="6"/>
                </a:lnTo>
                <a:lnTo>
                  <a:pt x="72" y="0"/>
                </a:lnTo>
                <a:lnTo>
                  <a:pt x="78" y="0"/>
                </a:lnTo>
                <a:lnTo>
                  <a:pt x="84" y="0"/>
                </a:lnTo>
                <a:lnTo>
                  <a:pt x="144" y="0"/>
                </a:lnTo>
                <a:lnTo>
                  <a:pt x="156" y="0"/>
                </a:lnTo>
                <a:lnTo>
                  <a:pt x="246" y="60"/>
                </a:lnTo>
                <a:lnTo>
                  <a:pt x="252" y="60"/>
                </a:lnTo>
                <a:lnTo>
                  <a:pt x="252" y="66"/>
                </a:lnTo>
                <a:lnTo>
                  <a:pt x="264" y="66"/>
                </a:lnTo>
                <a:lnTo>
                  <a:pt x="270" y="66"/>
                </a:lnTo>
                <a:lnTo>
                  <a:pt x="282" y="78"/>
                </a:lnTo>
                <a:lnTo>
                  <a:pt x="288" y="84"/>
                </a:lnTo>
                <a:lnTo>
                  <a:pt x="312" y="84"/>
                </a:lnTo>
                <a:lnTo>
                  <a:pt x="318" y="84"/>
                </a:lnTo>
                <a:lnTo>
                  <a:pt x="330" y="84"/>
                </a:lnTo>
                <a:lnTo>
                  <a:pt x="330" y="90"/>
                </a:lnTo>
                <a:lnTo>
                  <a:pt x="456" y="90"/>
                </a:lnTo>
                <a:lnTo>
                  <a:pt x="468" y="102"/>
                </a:lnTo>
                <a:lnTo>
                  <a:pt x="480" y="102"/>
                </a:lnTo>
                <a:lnTo>
                  <a:pt x="486" y="108"/>
                </a:lnTo>
                <a:lnTo>
                  <a:pt x="492" y="114"/>
                </a:lnTo>
                <a:lnTo>
                  <a:pt x="684" y="108"/>
                </a:lnTo>
                <a:lnTo>
                  <a:pt x="702" y="78"/>
                </a:lnTo>
                <a:lnTo>
                  <a:pt x="762" y="78"/>
                </a:lnTo>
                <a:lnTo>
                  <a:pt x="774" y="60"/>
                </a:lnTo>
                <a:lnTo>
                  <a:pt x="780" y="60"/>
                </a:lnTo>
                <a:lnTo>
                  <a:pt x="792" y="60"/>
                </a:lnTo>
                <a:lnTo>
                  <a:pt x="834" y="66"/>
                </a:lnTo>
                <a:lnTo>
                  <a:pt x="864" y="66"/>
                </a:lnTo>
                <a:lnTo>
                  <a:pt x="876" y="66"/>
                </a:lnTo>
                <a:lnTo>
                  <a:pt x="912" y="60"/>
                </a:lnTo>
                <a:lnTo>
                  <a:pt x="924" y="60"/>
                </a:lnTo>
                <a:lnTo>
                  <a:pt x="948" y="60"/>
                </a:lnTo>
                <a:lnTo>
                  <a:pt x="966" y="66"/>
                </a:lnTo>
                <a:lnTo>
                  <a:pt x="984" y="60"/>
                </a:lnTo>
                <a:lnTo>
                  <a:pt x="1002" y="60"/>
                </a:lnTo>
                <a:lnTo>
                  <a:pt x="1008" y="54"/>
                </a:lnTo>
                <a:lnTo>
                  <a:pt x="1032" y="54"/>
                </a:lnTo>
                <a:lnTo>
                  <a:pt x="1044" y="48"/>
                </a:lnTo>
                <a:lnTo>
                  <a:pt x="1050" y="48"/>
                </a:lnTo>
                <a:lnTo>
                  <a:pt x="1080" y="42"/>
                </a:lnTo>
                <a:close/>
              </a:path>
            </a:pathLst>
          </a:custGeom>
          <a:solidFill>
            <a:srgbClr val="FE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57" name="Freeform 29"/>
          <p:cNvSpPr>
            <a:spLocks/>
          </p:cNvSpPr>
          <p:nvPr/>
        </p:nvSpPr>
        <p:spPr bwMode="auto">
          <a:xfrm>
            <a:off x="1860550" y="2952750"/>
            <a:ext cx="2959100" cy="2038350"/>
          </a:xfrm>
          <a:custGeom>
            <a:avLst/>
            <a:gdLst>
              <a:gd name="T0" fmla="*/ 790 w 1864"/>
              <a:gd name="T1" fmla="*/ 12 h 1284"/>
              <a:gd name="T2" fmla="*/ 766 w 1864"/>
              <a:gd name="T3" fmla="*/ 30 h 1284"/>
              <a:gd name="T4" fmla="*/ 742 w 1864"/>
              <a:gd name="T5" fmla="*/ 48 h 1284"/>
              <a:gd name="T6" fmla="*/ 718 w 1864"/>
              <a:gd name="T7" fmla="*/ 66 h 1284"/>
              <a:gd name="T8" fmla="*/ 712 w 1864"/>
              <a:gd name="T9" fmla="*/ 84 h 1284"/>
              <a:gd name="T10" fmla="*/ 718 w 1864"/>
              <a:gd name="T11" fmla="*/ 96 h 1284"/>
              <a:gd name="T12" fmla="*/ 736 w 1864"/>
              <a:gd name="T13" fmla="*/ 120 h 1284"/>
              <a:gd name="T14" fmla="*/ 772 w 1864"/>
              <a:gd name="T15" fmla="*/ 132 h 1284"/>
              <a:gd name="T16" fmla="*/ 802 w 1864"/>
              <a:gd name="T17" fmla="*/ 156 h 1284"/>
              <a:gd name="T18" fmla="*/ 826 w 1864"/>
              <a:gd name="T19" fmla="*/ 180 h 1284"/>
              <a:gd name="T20" fmla="*/ 850 w 1864"/>
              <a:gd name="T21" fmla="*/ 192 h 1284"/>
              <a:gd name="T22" fmla="*/ 874 w 1864"/>
              <a:gd name="T23" fmla="*/ 222 h 1284"/>
              <a:gd name="T24" fmla="*/ 892 w 1864"/>
              <a:gd name="T25" fmla="*/ 258 h 1284"/>
              <a:gd name="T26" fmla="*/ 904 w 1864"/>
              <a:gd name="T27" fmla="*/ 282 h 1284"/>
              <a:gd name="T28" fmla="*/ 928 w 1864"/>
              <a:gd name="T29" fmla="*/ 294 h 1284"/>
              <a:gd name="T30" fmla="*/ 958 w 1864"/>
              <a:gd name="T31" fmla="*/ 294 h 1284"/>
              <a:gd name="T32" fmla="*/ 988 w 1864"/>
              <a:gd name="T33" fmla="*/ 294 h 1284"/>
              <a:gd name="T34" fmla="*/ 1006 w 1864"/>
              <a:gd name="T35" fmla="*/ 312 h 1284"/>
              <a:gd name="T36" fmla="*/ 1024 w 1864"/>
              <a:gd name="T37" fmla="*/ 318 h 1284"/>
              <a:gd name="T38" fmla="*/ 1066 w 1864"/>
              <a:gd name="T39" fmla="*/ 306 h 1284"/>
              <a:gd name="T40" fmla="*/ 1102 w 1864"/>
              <a:gd name="T41" fmla="*/ 300 h 1284"/>
              <a:gd name="T42" fmla="*/ 1132 w 1864"/>
              <a:gd name="T43" fmla="*/ 306 h 1284"/>
              <a:gd name="T44" fmla="*/ 1168 w 1864"/>
              <a:gd name="T45" fmla="*/ 312 h 1284"/>
              <a:gd name="T46" fmla="*/ 1204 w 1864"/>
              <a:gd name="T47" fmla="*/ 318 h 1284"/>
              <a:gd name="T48" fmla="*/ 1222 w 1864"/>
              <a:gd name="T49" fmla="*/ 324 h 1284"/>
              <a:gd name="T50" fmla="*/ 1210 w 1864"/>
              <a:gd name="T51" fmla="*/ 348 h 1284"/>
              <a:gd name="T52" fmla="*/ 1174 w 1864"/>
              <a:gd name="T53" fmla="*/ 384 h 1284"/>
              <a:gd name="T54" fmla="*/ 1126 w 1864"/>
              <a:gd name="T55" fmla="*/ 426 h 1284"/>
              <a:gd name="T56" fmla="*/ 1084 w 1864"/>
              <a:gd name="T57" fmla="*/ 462 h 1284"/>
              <a:gd name="T58" fmla="*/ 1090 w 1864"/>
              <a:gd name="T59" fmla="*/ 486 h 1284"/>
              <a:gd name="T60" fmla="*/ 1096 w 1864"/>
              <a:gd name="T61" fmla="*/ 498 h 1284"/>
              <a:gd name="T62" fmla="*/ 1150 w 1864"/>
              <a:gd name="T63" fmla="*/ 468 h 1284"/>
              <a:gd name="T64" fmla="*/ 1210 w 1864"/>
              <a:gd name="T65" fmla="*/ 432 h 1284"/>
              <a:gd name="T66" fmla="*/ 1264 w 1864"/>
              <a:gd name="T67" fmla="*/ 396 h 1284"/>
              <a:gd name="T68" fmla="*/ 1336 w 1864"/>
              <a:gd name="T69" fmla="*/ 360 h 1284"/>
              <a:gd name="T70" fmla="*/ 1396 w 1864"/>
              <a:gd name="T71" fmla="*/ 318 h 1284"/>
              <a:gd name="T72" fmla="*/ 1468 w 1864"/>
              <a:gd name="T73" fmla="*/ 276 h 1284"/>
              <a:gd name="T74" fmla="*/ 1510 w 1864"/>
              <a:gd name="T75" fmla="*/ 246 h 1284"/>
              <a:gd name="T76" fmla="*/ 1558 w 1864"/>
              <a:gd name="T77" fmla="*/ 222 h 1284"/>
              <a:gd name="T78" fmla="*/ 1606 w 1864"/>
              <a:gd name="T79" fmla="*/ 192 h 1284"/>
              <a:gd name="T80" fmla="*/ 1654 w 1864"/>
              <a:gd name="T81" fmla="*/ 156 h 1284"/>
              <a:gd name="T82" fmla="*/ 1696 w 1864"/>
              <a:gd name="T83" fmla="*/ 120 h 1284"/>
              <a:gd name="T84" fmla="*/ 1792 w 1864"/>
              <a:gd name="T85" fmla="*/ 54 h 1284"/>
              <a:gd name="T86" fmla="*/ 1840 w 1864"/>
              <a:gd name="T87" fmla="*/ 48 h 1284"/>
              <a:gd name="T88" fmla="*/ 1828 w 1864"/>
              <a:gd name="T89" fmla="*/ 72 h 1284"/>
              <a:gd name="T90" fmla="*/ 1792 w 1864"/>
              <a:gd name="T91" fmla="*/ 96 h 1284"/>
              <a:gd name="T92" fmla="*/ 1750 w 1864"/>
              <a:gd name="T93" fmla="*/ 126 h 1284"/>
              <a:gd name="T94" fmla="*/ 1696 w 1864"/>
              <a:gd name="T95" fmla="*/ 162 h 1284"/>
              <a:gd name="T96" fmla="*/ 1624 w 1864"/>
              <a:gd name="T97" fmla="*/ 216 h 1284"/>
              <a:gd name="T98" fmla="*/ 1528 w 1864"/>
              <a:gd name="T99" fmla="*/ 282 h 1284"/>
              <a:gd name="T100" fmla="*/ 1420 w 1864"/>
              <a:gd name="T101" fmla="*/ 348 h 1284"/>
              <a:gd name="T102" fmla="*/ 1336 w 1864"/>
              <a:gd name="T103" fmla="*/ 408 h 1284"/>
              <a:gd name="T104" fmla="*/ 1252 w 1864"/>
              <a:gd name="T105" fmla="*/ 462 h 1284"/>
              <a:gd name="T106" fmla="*/ 1162 w 1864"/>
              <a:gd name="T107" fmla="*/ 522 h 1284"/>
              <a:gd name="T108" fmla="*/ 1084 w 1864"/>
              <a:gd name="T109" fmla="*/ 576 h 1284"/>
              <a:gd name="T110" fmla="*/ 1006 w 1864"/>
              <a:gd name="T111" fmla="*/ 630 h 1284"/>
              <a:gd name="T112" fmla="*/ 946 w 1864"/>
              <a:gd name="T113" fmla="*/ 678 h 1284"/>
              <a:gd name="T114" fmla="*/ 466 w 1864"/>
              <a:gd name="T115" fmla="*/ 983 h 1284"/>
              <a:gd name="T116" fmla="*/ 556 w 1864"/>
              <a:gd name="T117" fmla="*/ 150 h 1284"/>
              <a:gd name="T118" fmla="*/ 754 w 1864"/>
              <a:gd name="T119" fmla="*/ 0 h 1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64" h="1284">
                <a:moveTo>
                  <a:pt x="754" y="0"/>
                </a:moveTo>
                <a:lnTo>
                  <a:pt x="772" y="6"/>
                </a:lnTo>
                <a:lnTo>
                  <a:pt x="790" y="12"/>
                </a:lnTo>
                <a:lnTo>
                  <a:pt x="784" y="12"/>
                </a:lnTo>
                <a:lnTo>
                  <a:pt x="778" y="18"/>
                </a:lnTo>
                <a:lnTo>
                  <a:pt x="766" y="30"/>
                </a:lnTo>
                <a:lnTo>
                  <a:pt x="754" y="36"/>
                </a:lnTo>
                <a:lnTo>
                  <a:pt x="748" y="42"/>
                </a:lnTo>
                <a:lnTo>
                  <a:pt x="742" y="48"/>
                </a:lnTo>
                <a:lnTo>
                  <a:pt x="730" y="54"/>
                </a:lnTo>
                <a:lnTo>
                  <a:pt x="724" y="66"/>
                </a:lnTo>
                <a:lnTo>
                  <a:pt x="718" y="66"/>
                </a:lnTo>
                <a:lnTo>
                  <a:pt x="712" y="72"/>
                </a:lnTo>
                <a:lnTo>
                  <a:pt x="712" y="78"/>
                </a:lnTo>
                <a:lnTo>
                  <a:pt x="712" y="84"/>
                </a:lnTo>
                <a:lnTo>
                  <a:pt x="712" y="90"/>
                </a:lnTo>
                <a:lnTo>
                  <a:pt x="712" y="96"/>
                </a:lnTo>
                <a:lnTo>
                  <a:pt x="718" y="96"/>
                </a:lnTo>
                <a:lnTo>
                  <a:pt x="718" y="102"/>
                </a:lnTo>
                <a:lnTo>
                  <a:pt x="730" y="108"/>
                </a:lnTo>
                <a:lnTo>
                  <a:pt x="736" y="120"/>
                </a:lnTo>
                <a:lnTo>
                  <a:pt x="754" y="126"/>
                </a:lnTo>
                <a:lnTo>
                  <a:pt x="760" y="126"/>
                </a:lnTo>
                <a:lnTo>
                  <a:pt x="772" y="132"/>
                </a:lnTo>
                <a:lnTo>
                  <a:pt x="784" y="144"/>
                </a:lnTo>
                <a:lnTo>
                  <a:pt x="790" y="150"/>
                </a:lnTo>
                <a:lnTo>
                  <a:pt x="802" y="156"/>
                </a:lnTo>
                <a:lnTo>
                  <a:pt x="808" y="168"/>
                </a:lnTo>
                <a:lnTo>
                  <a:pt x="820" y="180"/>
                </a:lnTo>
                <a:lnTo>
                  <a:pt x="826" y="180"/>
                </a:lnTo>
                <a:lnTo>
                  <a:pt x="832" y="186"/>
                </a:lnTo>
                <a:lnTo>
                  <a:pt x="844" y="192"/>
                </a:lnTo>
                <a:lnTo>
                  <a:pt x="850" y="192"/>
                </a:lnTo>
                <a:lnTo>
                  <a:pt x="856" y="204"/>
                </a:lnTo>
                <a:lnTo>
                  <a:pt x="868" y="210"/>
                </a:lnTo>
                <a:lnTo>
                  <a:pt x="874" y="222"/>
                </a:lnTo>
                <a:lnTo>
                  <a:pt x="880" y="234"/>
                </a:lnTo>
                <a:lnTo>
                  <a:pt x="886" y="246"/>
                </a:lnTo>
                <a:lnTo>
                  <a:pt x="892" y="258"/>
                </a:lnTo>
                <a:lnTo>
                  <a:pt x="898" y="264"/>
                </a:lnTo>
                <a:lnTo>
                  <a:pt x="898" y="276"/>
                </a:lnTo>
                <a:lnTo>
                  <a:pt x="904" y="282"/>
                </a:lnTo>
                <a:lnTo>
                  <a:pt x="910" y="288"/>
                </a:lnTo>
                <a:lnTo>
                  <a:pt x="922" y="288"/>
                </a:lnTo>
                <a:lnTo>
                  <a:pt x="928" y="294"/>
                </a:lnTo>
                <a:lnTo>
                  <a:pt x="940" y="294"/>
                </a:lnTo>
                <a:lnTo>
                  <a:pt x="946" y="300"/>
                </a:lnTo>
                <a:lnTo>
                  <a:pt x="958" y="294"/>
                </a:lnTo>
                <a:lnTo>
                  <a:pt x="970" y="294"/>
                </a:lnTo>
                <a:lnTo>
                  <a:pt x="982" y="294"/>
                </a:lnTo>
                <a:lnTo>
                  <a:pt x="988" y="294"/>
                </a:lnTo>
                <a:lnTo>
                  <a:pt x="994" y="294"/>
                </a:lnTo>
                <a:lnTo>
                  <a:pt x="1000" y="306"/>
                </a:lnTo>
                <a:lnTo>
                  <a:pt x="1006" y="312"/>
                </a:lnTo>
                <a:lnTo>
                  <a:pt x="1006" y="318"/>
                </a:lnTo>
                <a:lnTo>
                  <a:pt x="1018" y="318"/>
                </a:lnTo>
                <a:lnTo>
                  <a:pt x="1024" y="318"/>
                </a:lnTo>
                <a:lnTo>
                  <a:pt x="1036" y="312"/>
                </a:lnTo>
                <a:lnTo>
                  <a:pt x="1048" y="312"/>
                </a:lnTo>
                <a:lnTo>
                  <a:pt x="1066" y="306"/>
                </a:lnTo>
                <a:lnTo>
                  <a:pt x="1078" y="306"/>
                </a:lnTo>
                <a:lnTo>
                  <a:pt x="1090" y="306"/>
                </a:lnTo>
                <a:lnTo>
                  <a:pt x="1102" y="300"/>
                </a:lnTo>
                <a:lnTo>
                  <a:pt x="1108" y="300"/>
                </a:lnTo>
                <a:lnTo>
                  <a:pt x="1120" y="300"/>
                </a:lnTo>
                <a:lnTo>
                  <a:pt x="1132" y="306"/>
                </a:lnTo>
                <a:lnTo>
                  <a:pt x="1144" y="312"/>
                </a:lnTo>
                <a:lnTo>
                  <a:pt x="1162" y="312"/>
                </a:lnTo>
                <a:lnTo>
                  <a:pt x="1168" y="312"/>
                </a:lnTo>
                <a:lnTo>
                  <a:pt x="1186" y="318"/>
                </a:lnTo>
                <a:lnTo>
                  <a:pt x="1192" y="318"/>
                </a:lnTo>
                <a:lnTo>
                  <a:pt x="1204" y="318"/>
                </a:lnTo>
                <a:lnTo>
                  <a:pt x="1216" y="312"/>
                </a:lnTo>
                <a:lnTo>
                  <a:pt x="1222" y="318"/>
                </a:lnTo>
                <a:lnTo>
                  <a:pt x="1222" y="324"/>
                </a:lnTo>
                <a:lnTo>
                  <a:pt x="1222" y="330"/>
                </a:lnTo>
                <a:lnTo>
                  <a:pt x="1210" y="342"/>
                </a:lnTo>
                <a:lnTo>
                  <a:pt x="1210" y="348"/>
                </a:lnTo>
                <a:lnTo>
                  <a:pt x="1198" y="360"/>
                </a:lnTo>
                <a:lnTo>
                  <a:pt x="1180" y="372"/>
                </a:lnTo>
                <a:lnTo>
                  <a:pt x="1174" y="384"/>
                </a:lnTo>
                <a:lnTo>
                  <a:pt x="1156" y="402"/>
                </a:lnTo>
                <a:lnTo>
                  <a:pt x="1138" y="414"/>
                </a:lnTo>
                <a:lnTo>
                  <a:pt x="1126" y="426"/>
                </a:lnTo>
                <a:lnTo>
                  <a:pt x="1108" y="438"/>
                </a:lnTo>
                <a:lnTo>
                  <a:pt x="1096" y="450"/>
                </a:lnTo>
                <a:lnTo>
                  <a:pt x="1084" y="462"/>
                </a:lnTo>
                <a:lnTo>
                  <a:pt x="1084" y="468"/>
                </a:lnTo>
                <a:lnTo>
                  <a:pt x="1090" y="474"/>
                </a:lnTo>
                <a:lnTo>
                  <a:pt x="1090" y="486"/>
                </a:lnTo>
                <a:lnTo>
                  <a:pt x="1090" y="498"/>
                </a:lnTo>
                <a:lnTo>
                  <a:pt x="1090" y="504"/>
                </a:lnTo>
                <a:lnTo>
                  <a:pt x="1096" y="498"/>
                </a:lnTo>
                <a:lnTo>
                  <a:pt x="1114" y="486"/>
                </a:lnTo>
                <a:lnTo>
                  <a:pt x="1126" y="480"/>
                </a:lnTo>
                <a:lnTo>
                  <a:pt x="1150" y="468"/>
                </a:lnTo>
                <a:lnTo>
                  <a:pt x="1174" y="450"/>
                </a:lnTo>
                <a:lnTo>
                  <a:pt x="1192" y="444"/>
                </a:lnTo>
                <a:lnTo>
                  <a:pt x="1210" y="432"/>
                </a:lnTo>
                <a:lnTo>
                  <a:pt x="1234" y="420"/>
                </a:lnTo>
                <a:lnTo>
                  <a:pt x="1252" y="408"/>
                </a:lnTo>
                <a:lnTo>
                  <a:pt x="1264" y="396"/>
                </a:lnTo>
                <a:lnTo>
                  <a:pt x="1282" y="384"/>
                </a:lnTo>
                <a:lnTo>
                  <a:pt x="1306" y="372"/>
                </a:lnTo>
                <a:lnTo>
                  <a:pt x="1336" y="360"/>
                </a:lnTo>
                <a:lnTo>
                  <a:pt x="1354" y="342"/>
                </a:lnTo>
                <a:lnTo>
                  <a:pt x="1372" y="330"/>
                </a:lnTo>
                <a:lnTo>
                  <a:pt x="1396" y="318"/>
                </a:lnTo>
                <a:lnTo>
                  <a:pt x="1414" y="306"/>
                </a:lnTo>
                <a:lnTo>
                  <a:pt x="1444" y="288"/>
                </a:lnTo>
                <a:lnTo>
                  <a:pt x="1468" y="276"/>
                </a:lnTo>
                <a:lnTo>
                  <a:pt x="1486" y="264"/>
                </a:lnTo>
                <a:lnTo>
                  <a:pt x="1498" y="258"/>
                </a:lnTo>
                <a:lnTo>
                  <a:pt x="1510" y="246"/>
                </a:lnTo>
                <a:lnTo>
                  <a:pt x="1522" y="240"/>
                </a:lnTo>
                <a:lnTo>
                  <a:pt x="1540" y="228"/>
                </a:lnTo>
                <a:lnTo>
                  <a:pt x="1558" y="222"/>
                </a:lnTo>
                <a:lnTo>
                  <a:pt x="1576" y="210"/>
                </a:lnTo>
                <a:lnTo>
                  <a:pt x="1594" y="198"/>
                </a:lnTo>
                <a:lnTo>
                  <a:pt x="1606" y="192"/>
                </a:lnTo>
                <a:lnTo>
                  <a:pt x="1618" y="180"/>
                </a:lnTo>
                <a:lnTo>
                  <a:pt x="1636" y="168"/>
                </a:lnTo>
                <a:lnTo>
                  <a:pt x="1654" y="156"/>
                </a:lnTo>
                <a:lnTo>
                  <a:pt x="1666" y="144"/>
                </a:lnTo>
                <a:lnTo>
                  <a:pt x="1684" y="132"/>
                </a:lnTo>
                <a:lnTo>
                  <a:pt x="1696" y="120"/>
                </a:lnTo>
                <a:lnTo>
                  <a:pt x="1720" y="108"/>
                </a:lnTo>
                <a:lnTo>
                  <a:pt x="1750" y="90"/>
                </a:lnTo>
                <a:lnTo>
                  <a:pt x="1792" y="54"/>
                </a:lnTo>
                <a:lnTo>
                  <a:pt x="1798" y="54"/>
                </a:lnTo>
                <a:lnTo>
                  <a:pt x="1828" y="48"/>
                </a:lnTo>
                <a:lnTo>
                  <a:pt x="1840" y="48"/>
                </a:lnTo>
                <a:lnTo>
                  <a:pt x="1864" y="48"/>
                </a:lnTo>
                <a:lnTo>
                  <a:pt x="1846" y="66"/>
                </a:lnTo>
                <a:lnTo>
                  <a:pt x="1828" y="72"/>
                </a:lnTo>
                <a:lnTo>
                  <a:pt x="1816" y="84"/>
                </a:lnTo>
                <a:lnTo>
                  <a:pt x="1798" y="90"/>
                </a:lnTo>
                <a:lnTo>
                  <a:pt x="1792" y="96"/>
                </a:lnTo>
                <a:lnTo>
                  <a:pt x="1774" y="108"/>
                </a:lnTo>
                <a:lnTo>
                  <a:pt x="1768" y="114"/>
                </a:lnTo>
                <a:lnTo>
                  <a:pt x="1750" y="126"/>
                </a:lnTo>
                <a:lnTo>
                  <a:pt x="1732" y="138"/>
                </a:lnTo>
                <a:lnTo>
                  <a:pt x="1720" y="150"/>
                </a:lnTo>
                <a:lnTo>
                  <a:pt x="1696" y="162"/>
                </a:lnTo>
                <a:lnTo>
                  <a:pt x="1678" y="180"/>
                </a:lnTo>
                <a:lnTo>
                  <a:pt x="1654" y="198"/>
                </a:lnTo>
                <a:lnTo>
                  <a:pt x="1624" y="216"/>
                </a:lnTo>
                <a:lnTo>
                  <a:pt x="1594" y="234"/>
                </a:lnTo>
                <a:lnTo>
                  <a:pt x="1570" y="252"/>
                </a:lnTo>
                <a:lnTo>
                  <a:pt x="1528" y="282"/>
                </a:lnTo>
                <a:lnTo>
                  <a:pt x="1486" y="312"/>
                </a:lnTo>
                <a:lnTo>
                  <a:pt x="1456" y="330"/>
                </a:lnTo>
                <a:lnTo>
                  <a:pt x="1420" y="348"/>
                </a:lnTo>
                <a:lnTo>
                  <a:pt x="1396" y="366"/>
                </a:lnTo>
                <a:lnTo>
                  <a:pt x="1360" y="390"/>
                </a:lnTo>
                <a:lnTo>
                  <a:pt x="1336" y="408"/>
                </a:lnTo>
                <a:lnTo>
                  <a:pt x="1306" y="426"/>
                </a:lnTo>
                <a:lnTo>
                  <a:pt x="1282" y="444"/>
                </a:lnTo>
                <a:lnTo>
                  <a:pt x="1252" y="462"/>
                </a:lnTo>
                <a:lnTo>
                  <a:pt x="1216" y="486"/>
                </a:lnTo>
                <a:lnTo>
                  <a:pt x="1192" y="504"/>
                </a:lnTo>
                <a:lnTo>
                  <a:pt x="1162" y="522"/>
                </a:lnTo>
                <a:lnTo>
                  <a:pt x="1132" y="540"/>
                </a:lnTo>
                <a:lnTo>
                  <a:pt x="1108" y="558"/>
                </a:lnTo>
                <a:lnTo>
                  <a:pt x="1084" y="576"/>
                </a:lnTo>
                <a:lnTo>
                  <a:pt x="1060" y="594"/>
                </a:lnTo>
                <a:lnTo>
                  <a:pt x="1036" y="612"/>
                </a:lnTo>
                <a:lnTo>
                  <a:pt x="1006" y="630"/>
                </a:lnTo>
                <a:lnTo>
                  <a:pt x="982" y="648"/>
                </a:lnTo>
                <a:lnTo>
                  <a:pt x="964" y="666"/>
                </a:lnTo>
                <a:lnTo>
                  <a:pt x="946" y="678"/>
                </a:lnTo>
                <a:lnTo>
                  <a:pt x="922" y="696"/>
                </a:lnTo>
                <a:lnTo>
                  <a:pt x="904" y="708"/>
                </a:lnTo>
                <a:lnTo>
                  <a:pt x="466" y="983"/>
                </a:lnTo>
                <a:lnTo>
                  <a:pt x="0" y="1284"/>
                </a:lnTo>
                <a:lnTo>
                  <a:pt x="0" y="540"/>
                </a:lnTo>
                <a:lnTo>
                  <a:pt x="556" y="150"/>
                </a:lnTo>
                <a:lnTo>
                  <a:pt x="628" y="96"/>
                </a:lnTo>
                <a:lnTo>
                  <a:pt x="694" y="48"/>
                </a:lnTo>
                <a:lnTo>
                  <a:pt x="754" y="0"/>
                </a:lnTo>
                <a:close/>
              </a:path>
            </a:pathLst>
          </a:custGeom>
          <a:solidFill>
            <a:srgbClr val="B5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58" name="Freeform 30"/>
          <p:cNvSpPr>
            <a:spLocks/>
          </p:cNvSpPr>
          <p:nvPr/>
        </p:nvSpPr>
        <p:spPr bwMode="auto">
          <a:xfrm>
            <a:off x="1860551" y="3028950"/>
            <a:ext cx="3044825" cy="2000250"/>
          </a:xfrm>
          <a:custGeom>
            <a:avLst/>
            <a:gdLst>
              <a:gd name="T0" fmla="*/ 1864 w 1918"/>
              <a:gd name="T1" fmla="*/ 0 h 1260"/>
              <a:gd name="T2" fmla="*/ 1888 w 1918"/>
              <a:gd name="T3" fmla="*/ 0 h 1260"/>
              <a:gd name="T4" fmla="*/ 1906 w 1918"/>
              <a:gd name="T5" fmla="*/ 0 h 1260"/>
              <a:gd name="T6" fmla="*/ 1918 w 1918"/>
              <a:gd name="T7" fmla="*/ 12 h 1260"/>
              <a:gd name="T8" fmla="*/ 1894 w 1918"/>
              <a:gd name="T9" fmla="*/ 24 h 1260"/>
              <a:gd name="T10" fmla="*/ 1858 w 1918"/>
              <a:gd name="T11" fmla="*/ 54 h 1260"/>
              <a:gd name="T12" fmla="*/ 1822 w 1918"/>
              <a:gd name="T13" fmla="*/ 78 h 1260"/>
              <a:gd name="T14" fmla="*/ 1792 w 1918"/>
              <a:gd name="T15" fmla="*/ 102 h 1260"/>
              <a:gd name="T16" fmla="*/ 1756 w 1918"/>
              <a:gd name="T17" fmla="*/ 126 h 1260"/>
              <a:gd name="T18" fmla="*/ 1720 w 1918"/>
              <a:gd name="T19" fmla="*/ 150 h 1260"/>
              <a:gd name="T20" fmla="*/ 1684 w 1918"/>
              <a:gd name="T21" fmla="*/ 174 h 1260"/>
              <a:gd name="T22" fmla="*/ 1642 w 1918"/>
              <a:gd name="T23" fmla="*/ 198 h 1260"/>
              <a:gd name="T24" fmla="*/ 1600 w 1918"/>
              <a:gd name="T25" fmla="*/ 228 h 1260"/>
              <a:gd name="T26" fmla="*/ 1558 w 1918"/>
              <a:gd name="T27" fmla="*/ 258 h 1260"/>
              <a:gd name="T28" fmla="*/ 1516 w 1918"/>
              <a:gd name="T29" fmla="*/ 282 h 1260"/>
              <a:gd name="T30" fmla="*/ 1462 w 1918"/>
              <a:gd name="T31" fmla="*/ 318 h 1260"/>
              <a:gd name="T32" fmla="*/ 1414 w 1918"/>
              <a:gd name="T33" fmla="*/ 354 h 1260"/>
              <a:gd name="T34" fmla="*/ 1360 w 1918"/>
              <a:gd name="T35" fmla="*/ 384 h 1260"/>
              <a:gd name="T36" fmla="*/ 1300 w 1918"/>
              <a:gd name="T37" fmla="*/ 420 h 1260"/>
              <a:gd name="T38" fmla="*/ 1246 w 1918"/>
              <a:gd name="T39" fmla="*/ 462 h 1260"/>
              <a:gd name="T40" fmla="*/ 1198 w 1918"/>
              <a:gd name="T41" fmla="*/ 492 h 1260"/>
              <a:gd name="T42" fmla="*/ 1144 w 1918"/>
              <a:gd name="T43" fmla="*/ 528 h 1260"/>
              <a:gd name="T44" fmla="*/ 1084 w 1918"/>
              <a:gd name="T45" fmla="*/ 576 h 1260"/>
              <a:gd name="T46" fmla="*/ 1030 w 1918"/>
              <a:gd name="T47" fmla="*/ 606 h 1260"/>
              <a:gd name="T48" fmla="*/ 976 w 1918"/>
              <a:gd name="T49" fmla="*/ 642 h 1260"/>
              <a:gd name="T50" fmla="*/ 0 w 1918"/>
              <a:gd name="T51" fmla="*/ 1260 h 1260"/>
              <a:gd name="T52" fmla="*/ 904 w 1918"/>
              <a:gd name="T53" fmla="*/ 660 h 1260"/>
              <a:gd name="T54" fmla="*/ 946 w 1918"/>
              <a:gd name="T55" fmla="*/ 630 h 1260"/>
              <a:gd name="T56" fmla="*/ 982 w 1918"/>
              <a:gd name="T57" fmla="*/ 600 h 1260"/>
              <a:gd name="T58" fmla="*/ 1036 w 1918"/>
              <a:gd name="T59" fmla="*/ 564 h 1260"/>
              <a:gd name="T60" fmla="*/ 1084 w 1918"/>
              <a:gd name="T61" fmla="*/ 528 h 1260"/>
              <a:gd name="T62" fmla="*/ 1132 w 1918"/>
              <a:gd name="T63" fmla="*/ 492 h 1260"/>
              <a:gd name="T64" fmla="*/ 1192 w 1918"/>
              <a:gd name="T65" fmla="*/ 456 h 1260"/>
              <a:gd name="T66" fmla="*/ 1252 w 1918"/>
              <a:gd name="T67" fmla="*/ 414 h 1260"/>
              <a:gd name="T68" fmla="*/ 1306 w 1918"/>
              <a:gd name="T69" fmla="*/ 378 h 1260"/>
              <a:gd name="T70" fmla="*/ 1360 w 1918"/>
              <a:gd name="T71" fmla="*/ 342 h 1260"/>
              <a:gd name="T72" fmla="*/ 1420 w 1918"/>
              <a:gd name="T73" fmla="*/ 300 h 1260"/>
              <a:gd name="T74" fmla="*/ 1486 w 1918"/>
              <a:gd name="T75" fmla="*/ 264 h 1260"/>
              <a:gd name="T76" fmla="*/ 1570 w 1918"/>
              <a:gd name="T77" fmla="*/ 204 h 1260"/>
              <a:gd name="T78" fmla="*/ 1624 w 1918"/>
              <a:gd name="T79" fmla="*/ 168 h 1260"/>
              <a:gd name="T80" fmla="*/ 1678 w 1918"/>
              <a:gd name="T81" fmla="*/ 132 h 1260"/>
              <a:gd name="T82" fmla="*/ 1720 w 1918"/>
              <a:gd name="T83" fmla="*/ 102 h 1260"/>
              <a:gd name="T84" fmla="*/ 1750 w 1918"/>
              <a:gd name="T85" fmla="*/ 78 h 1260"/>
              <a:gd name="T86" fmla="*/ 1774 w 1918"/>
              <a:gd name="T87" fmla="*/ 60 h 1260"/>
              <a:gd name="T88" fmla="*/ 1798 w 1918"/>
              <a:gd name="T89" fmla="*/ 42 h 1260"/>
              <a:gd name="T90" fmla="*/ 1828 w 1918"/>
              <a:gd name="T91" fmla="*/ 24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18" h="1260">
                <a:moveTo>
                  <a:pt x="1846" y="18"/>
                </a:moveTo>
                <a:lnTo>
                  <a:pt x="1864" y="0"/>
                </a:lnTo>
                <a:lnTo>
                  <a:pt x="1876" y="0"/>
                </a:lnTo>
                <a:lnTo>
                  <a:pt x="1888" y="0"/>
                </a:lnTo>
                <a:lnTo>
                  <a:pt x="1900" y="0"/>
                </a:lnTo>
                <a:lnTo>
                  <a:pt x="1906" y="0"/>
                </a:lnTo>
                <a:lnTo>
                  <a:pt x="1912" y="6"/>
                </a:lnTo>
                <a:lnTo>
                  <a:pt x="1918" y="12"/>
                </a:lnTo>
                <a:lnTo>
                  <a:pt x="1912" y="18"/>
                </a:lnTo>
                <a:lnTo>
                  <a:pt x="1894" y="24"/>
                </a:lnTo>
                <a:lnTo>
                  <a:pt x="1876" y="42"/>
                </a:lnTo>
                <a:lnTo>
                  <a:pt x="1858" y="54"/>
                </a:lnTo>
                <a:lnTo>
                  <a:pt x="1846" y="66"/>
                </a:lnTo>
                <a:lnTo>
                  <a:pt x="1822" y="78"/>
                </a:lnTo>
                <a:lnTo>
                  <a:pt x="1810" y="90"/>
                </a:lnTo>
                <a:lnTo>
                  <a:pt x="1792" y="102"/>
                </a:lnTo>
                <a:lnTo>
                  <a:pt x="1774" y="114"/>
                </a:lnTo>
                <a:lnTo>
                  <a:pt x="1756" y="126"/>
                </a:lnTo>
                <a:lnTo>
                  <a:pt x="1738" y="138"/>
                </a:lnTo>
                <a:lnTo>
                  <a:pt x="1720" y="150"/>
                </a:lnTo>
                <a:lnTo>
                  <a:pt x="1696" y="162"/>
                </a:lnTo>
                <a:lnTo>
                  <a:pt x="1684" y="174"/>
                </a:lnTo>
                <a:lnTo>
                  <a:pt x="1666" y="186"/>
                </a:lnTo>
                <a:lnTo>
                  <a:pt x="1642" y="198"/>
                </a:lnTo>
                <a:lnTo>
                  <a:pt x="1618" y="216"/>
                </a:lnTo>
                <a:lnTo>
                  <a:pt x="1600" y="228"/>
                </a:lnTo>
                <a:lnTo>
                  <a:pt x="1582" y="240"/>
                </a:lnTo>
                <a:lnTo>
                  <a:pt x="1558" y="258"/>
                </a:lnTo>
                <a:lnTo>
                  <a:pt x="1540" y="270"/>
                </a:lnTo>
                <a:lnTo>
                  <a:pt x="1516" y="282"/>
                </a:lnTo>
                <a:lnTo>
                  <a:pt x="1492" y="300"/>
                </a:lnTo>
                <a:lnTo>
                  <a:pt x="1462" y="318"/>
                </a:lnTo>
                <a:lnTo>
                  <a:pt x="1438" y="336"/>
                </a:lnTo>
                <a:lnTo>
                  <a:pt x="1414" y="354"/>
                </a:lnTo>
                <a:lnTo>
                  <a:pt x="1384" y="372"/>
                </a:lnTo>
                <a:lnTo>
                  <a:pt x="1360" y="384"/>
                </a:lnTo>
                <a:lnTo>
                  <a:pt x="1330" y="402"/>
                </a:lnTo>
                <a:lnTo>
                  <a:pt x="1300" y="420"/>
                </a:lnTo>
                <a:lnTo>
                  <a:pt x="1276" y="438"/>
                </a:lnTo>
                <a:lnTo>
                  <a:pt x="1246" y="462"/>
                </a:lnTo>
                <a:lnTo>
                  <a:pt x="1228" y="474"/>
                </a:lnTo>
                <a:lnTo>
                  <a:pt x="1198" y="492"/>
                </a:lnTo>
                <a:lnTo>
                  <a:pt x="1174" y="510"/>
                </a:lnTo>
                <a:lnTo>
                  <a:pt x="1144" y="528"/>
                </a:lnTo>
                <a:lnTo>
                  <a:pt x="1114" y="552"/>
                </a:lnTo>
                <a:lnTo>
                  <a:pt x="1084" y="576"/>
                </a:lnTo>
                <a:lnTo>
                  <a:pt x="1054" y="594"/>
                </a:lnTo>
                <a:lnTo>
                  <a:pt x="1030" y="606"/>
                </a:lnTo>
                <a:lnTo>
                  <a:pt x="1006" y="624"/>
                </a:lnTo>
                <a:lnTo>
                  <a:pt x="976" y="642"/>
                </a:lnTo>
                <a:lnTo>
                  <a:pt x="952" y="660"/>
                </a:lnTo>
                <a:lnTo>
                  <a:pt x="0" y="1260"/>
                </a:lnTo>
                <a:lnTo>
                  <a:pt x="0" y="1224"/>
                </a:lnTo>
                <a:lnTo>
                  <a:pt x="904" y="660"/>
                </a:lnTo>
                <a:lnTo>
                  <a:pt x="922" y="648"/>
                </a:lnTo>
                <a:lnTo>
                  <a:pt x="946" y="630"/>
                </a:lnTo>
                <a:lnTo>
                  <a:pt x="964" y="618"/>
                </a:lnTo>
                <a:lnTo>
                  <a:pt x="982" y="600"/>
                </a:lnTo>
                <a:lnTo>
                  <a:pt x="1006" y="582"/>
                </a:lnTo>
                <a:lnTo>
                  <a:pt x="1036" y="564"/>
                </a:lnTo>
                <a:lnTo>
                  <a:pt x="1060" y="546"/>
                </a:lnTo>
                <a:lnTo>
                  <a:pt x="1084" y="528"/>
                </a:lnTo>
                <a:lnTo>
                  <a:pt x="1108" y="510"/>
                </a:lnTo>
                <a:lnTo>
                  <a:pt x="1132" y="492"/>
                </a:lnTo>
                <a:lnTo>
                  <a:pt x="1162" y="474"/>
                </a:lnTo>
                <a:lnTo>
                  <a:pt x="1192" y="456"/>
                </a:lnTo>
                <a:lnTo>
                  <a:pt x="1216" y="438"/>
                </a:lnTo>
                <a:lnTo>
                  <a:pt x="1252" y="414"/>
                </a:lnTo>
                <a:lnTo>
                  <a:pt x="1282" y="396"/>
                </a:lnTo>
                <a:lnTo>
                  <a:pt x="1306" y="378"/>
                </a:lnTo>
                <a:lnTo>
                  <a:pt x="1336" y="360"/>
                </a:lnTo>
                <a:lnTo>
                  <a:pt x="1360" y="342"/>
                </a:lnTo>
                <a:lnTo>
                  <a:pt x="1396" y="318"/>
                </a:lnTo>
                <a:lnTo>
                  <a:pt x="1420" y="300"/>
                </a:lnTo>
                <a:lnTo>
                  <a:pt x="1456" y="282"/>
                </a:lnTo>
                <a:lnTo>
                  <a:pt x="1486" y="264"/>
                </a:lnTo>
                <a:lnTo>
                  <a:pt x="1528" y="234"/>
                </a:lnTo>
                <a:lnTo>
                  <a:pt x="1570" y="204"/>
                </a:lnTo>
                <a:lnTo>
                  <a:pt x="1594" y="186"/>
                </a:lnTo>
                <a:lnTo>
                  <a:pt x="1624" y="168"/>
                </a:lnTo>
                <a:lnTo>
                  <a:pt x="1654" y="150"/>
                </a:lnTo>
                <a:lnTo>
                  <a:pt x="1678" y="132"/>
                </a:lnTo>
                <a:lnTo>
                  <a:pt x="1696" y="114"/>
                </a:lnTo>
                <a:lnTo>
                  <a:pt x="1720" y="102"/>
                </a:lnTo>
                <a:lnTo>
                  <a:pt x="1732" y="90"/>
                </a:lnTo>
                <a:lnTo>
                  <a:pt x="1750" y="78"/>
                </a:lnTo>
                <a:lnTo>
                  <a:pt x="1768" y="66"/>
                </a:lnTo>
                <a:lnTo>
                  <a:pt x="1774" y="60"/>
                </a:lnTo>
                <a:lnTo>
                  <a:pt x="1792" y="48"/>
                </a:lnTo>
                <a:lnTo>
                  <a:pt x="1798" y="42"/>
                </a:lnTo>
                <a:lnTo>
                  <a:pt x="1816" y="36"/>
                </a:lnTo>
                <a:lnTo>
                  <a:pt x="1828" y="24"/>
                </a:lnTo>
                <a:lnTo>
                  <a:pt x="1846" y="18"/>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59" name="Freeform 31"/>
          <p:cNvSpPr>
            <a:spLocks/>
          </p:cNvSpPr>
          <p:nvPr/>
        </p:nvSpPr>
        <p:spPr bwMode="auto">
          <a:xfrm>
            <a:off x="1860550" y="2924176"/>
            <a:ext cx="5645150" cy="2200275"/>
          </a:xfrm>
          <a:custGeom>
            <a:avLst/>
            <a:gdLst>
              <a:gd name="T0" fmla="*/ 1864 w 3556"/>
              <a:gd name="T1" fmla="*/ 126 h 1386"/>
              <a:gd name="T2" fmla="*/ 1798 w 3556"/>
              <a:gd name="T3" fmla="*/ 168 h 1386"/>
              <a:gd name="T4" fmla="*/ 1720 w 3556"/>
              <a:gd name="T5" fmla="*/ 228 h 1386"/>
              <a:gd name="T6" fmla="*/ 1648 w 3556"/>
              <a:gd name="T7" fmla="*/ 276 h 1386"/>
              <a:gd name="T8" fmla="*/ 1570 w 3556"/>
              <a:gd name="T9" fmla="*/ 330 h 1386"/>
              <a:gd name="T10" fmla="*/ 1462 w 3556"/>
              <a:gd name="T11" fmla="*/ 402 h 1386"/>
              <a:gd name="T12" fmla="*/ 1342 w 3556"/>
              <a:gd name="T13" fmla="*/ 480 h 1386"/>
              <a:gd name="T14" fmla="*/ 1228 w 3556"/>
              <a:gd name="T15" fmla="*/ 558 h 1386"/>
              <a:gd name="T16" fmla="*/ 1138 w 3556"/>
              <a:gd name="T17" fmla="*/ 624 h 1386"/>
              <a:gd name="T18" fmla="*/ 1240 w 3556"/>
              <a:gd name="T19" fmla="*/ 564 h 1386"/>
              <a:gd name="T20" fmla="*/ 1372 w 3556"/>
              <a:gd name="T21" fmla="*/ 474 h 1386"/>
              <a:gd name="T22" fmla="*/ 1336 w 3556"/>
              <a:gd name="T23" fmla="*/ 558 h 1386"/>
              <a:gd name="T24" fmla="*/ 1222 w 3556"/>
              <a:gd name="T25" fmla="*/ 636 h 1386"/>
              <a:gd name="T26" fmla="*/ 1276 w 3556"/>
              <a:gd name="T27" fmla="*/ 666 h 1386"/>
              <a:gd name="T28" fmla="*/ 1360 w 3556"/>
              <a:gd name="T29" fmla="*/ 648 h 1386"/>
              <a:gd name="T30" fmla="*/ 1462 w 3556"/>
              <a:gd name="T31" fmla="*/ 552 h 1386"/>
              <a:gd name="T32" fmla="*/ 1522 w 3556"/>
              <a:gd name="T33" fmla="*/ 528 h 1386"/>
              <a:gd name="T34" fmla="*/ 1510 w 3556"/>
              <a:gd name="T35" fmla="*/ 594 h 1386"/>
              <a:gd name="T36" fmla="*/ 1600 w 3556"/>
              <a:gd name="T37" fmla="*/ 558 h 1386"/>
              <a:gd name="T38" fmla="*/ 1636 w 3556"/>
              <a:gd name="T39" fmla="*/ 600 h 1386"/>
              <a:gd name="T40" fmla="*/ 1780 w 3556"/>
              <a:gd name="T41" fmla="*/ 666 h 1386"/>
              <a:gd name="T42" fmla="*/ 1948 w 3556"/>
              <a:gd name="T43" fmla="*/ 528 h 1386"/>
              <a:gd name="T44" fmla="*/ 2032 w 3556"/>
              <a:gd name="T45" fmla="*/ 492 h 1386"/>
              <a:gd name="T46" fmla="*/ 2080 w 3556"/>
              <a:gd name="T47" fmla="*/ 558 h 1386"/>
              <a:gd name="T48" fmla="*/ 2122 w 3556"/>
              <a:gd name="T49" fmla="*/ 528 h 1386"/>
              <a:gd name="T50" fmla="*/ 2188 w 3556"/>
              <a:gd name="T51" fmla="*/ 468 h 1386"/>
              <a:gd name="T52" fmla="*/ 2200 w 3556"/>
              <a:gd name="T53" fmla="*/ 390 h 1386"/>
              <a:gd name="T54" fmla="*/ 2254 w 3556"/>
              <a:gd name="T55" fmla="*/ 348 h 1386"/>
              <a:gd name="T56" fmla="*/ 2302 w 3556"/>
              <a:gd name="T57" fmla="*/ 300 h 1386"/>
              <a:gd name="T58" fmla="*/ 2344 w 3556"/>
              <a:gd name="T59" fmla="*/ 204 h 1386"/>
              <a:gd name="T60" fmla="*/ 2452 w 3556"/>
              <a:gd name="T61" fmla="*/ 108 h 1386"/>
              <a:gd name="T62" fmla="*/ 2578 w 3556"/>
              <a:gd name="T63" fmla="*/ 6 h 1386"/>
              <a:gd name="T64" fmla="*/ 2758 w 3556"/>
              <a:gd name="T65" fmla="*/ 6 h 1386"/>
              <a:gd name="T66" fmla="*/ 2938 w 3556"/>
              <a:gd name="T67" fmla="*/ 6 h 1386"/>
              <a:gd name="T68" fmla="*/ 2956 w 3556"/>
              <a:gd name="T69" fmla="*/ 72 h 1386"/>
              <a:gd name="T70" fmla="*/ 3010 w 3556"/>
              <a:gd name="T71" fmla="*/ 114 h 1386"/>
              <a:gd name="T72" fmla="*/ 3184 w 3556"/>
              <a:gd name="T73" fmla="*/ 132 h 1386"/>
              <a:gd name="T74" fmla="*/ 3364 w 3556"/>
              <a:gd name="T75" fmla="*/ 78 h 1386"/>
              <a:gd name="T76" fmla="*/ 3460 w 3556"/>
              <a:gd name="T77" fmla="*/ 0 h 1386"/>
              <a:gd name="T78" fmla="*/ 3484 w 3556"/>
              <a:gd name="T79" fmla="*/ 48 h 1386"/>
              <a:gd name="T80" fmla="*/ 3442 w 3556"/>
              <a:gd name="T81" fmla="*/ 114 h 1386"/>
              <a:gd name="T82" fmla="*/ 3502 w 3556"/>
              <a:gd name="T83" fmla="*/ 132 h 1386"/>
              <a:gd name="T84" fmla="*/ 3556 w 3556"/>
              <a:gd name="T85" fmla="*/ 126 h 1386"/>
              <a:gd name="T86" fmla="*/ 3424 w 3556"/>
              <a:gd name="T87" fmla="*/ 222 h 1386"/>
              <a:gd name="T88" fmla="*/ 3262 w 3556"/>
              <a:gd name="T89" fmla="*/ 354 h 1386"/>
              <a:gd name="T90" fmla="*/ 3100 w 3556"/>
              <a:gd name="T91" fmla="*/ 486 h 1386"/>
              <a:gd name="T92" fmla="*/ 2908 w 3556"/>
              <a:gd name="T93" fmla="*/ 624 h 1386"/>
              <a:gd name="T94" fmla="*/ 1006 w 3556"/>
              <a:gd name="T95" fmla="*/ 690 h 1386"/>
              <a:gd name="T96" fmla="*/ 1174 w 3556"/>
              <a:gd name="T97" fmla="*/ 576 h 1386"/>
              <a:gd name="T98" fmla="*/ 1330 w 3556"/>
              <a:gd name="T99" fmla="*/ 468 h 1386"/>
              <a:gd name="T100" fmla="*/ 1492 w 3556"/>
              <a:gd name="T101" fmla="*/ 366 h 1386"/>
              <a:gd name="T102" fmla="*/ 1618 w 3556"/>
              <a:gd name="T103" fmla="*/ 282 h 1386"/>
              <a:gd name="T104" fmla="*/ 1738 w 3556"/>
              <a:gd name="T105" fmla="*/ 204 h 1386"/>
              <a:gd name="T106" fmla="*/ 1846 w 3556"/>
              <a:gd name="T107" fmla="*/ 132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56" h="1386">
                <a:moveTo>
                  <a:pt x="1918" y="84"/>
                </a:moveTo>
                <a:lnTo>
                  <a:pt x="1912" y="90"/>
                </a:lnTo>
                <a:lnTo>
                  <a:pt x="1900" y="96"/>
                </a:lnTo>
                <a:lnTo>
                  <a:pt x="1888" y="102"/>
                </a:lnTo>
                <a:lnTo>
                  <a:pt x="1876" y="114"/>
                </a:lnTo>
                <a:lnTo>
                  <a:pt x="1864" y="126"/>
                </a:lnTo>
                <a:lnTo>
                  <a:pt x="1852" y="132"/>
                </a:lnTo>
                <a:lnTo>
                  <a:pt x="1840" y="138"/>
                </a:lnTo>
                <a:lnTo>
                  <a:pt x="1834" y="144"/>
                </a:lnTo>
                <a:lnTo>
                  <a:pt x="1822" y="156"/>
                </a:lnTo>
                <a:lnTo>
                  <a:pt x="1810" y="162"/>
                </a:lnTo>
                <a:lnTo>
                  <a:pt x="1798" y="168"/>
                </a:lnTo>
                <a:lnTo>
                  <a:pt x="1786" y="180"/>
                </a:lnTo>
                <a:lnTo>
                  <a:pt x="1780" y="186"/>
                </a:lnTo>
                <a:lnTo>
                  <a:pt x="1768" y="192"/>
                </a:lnTo>
                <a:lnTo>
                  <a:pt x="1750" y="204"/>
                </a:lnTo>
                <a:lnTo>
                  <a:pt x="1738" y="216"/>
                </a:lnTo>
                <a:lnTo>
                  <a:pt x="1720" y="228"/>
                </a:lnTo>
                <a:lnTo>
                  <a:pt x="1714" y="234"/>
                </a:lnTo>
                <a:lnTo>
                  <a:pt x="1702" y="240"/>
                </a:lnTo>
                <a:lnTo>
                  <a:pt x="1684" y="252"/>
                </a:lnTo>
                <a:lnTo>
                  <a:pt x="1672" y="258"/>
                </a:lnTo>
                <a:lnTo>
                  <a:pt x="1660" y="264"/>
                </a:lnTo>
                <a:lnTo>
                  <a:pt x="1648" y="276"/>
                </a:lnTo>
                <a:lnTo>
                  <a:pt x="1636" y="288"/>
                </a:lnTo>
                <a:lnTo>
                  <a:pt x="1630" y="294"/>
                </a:lnTo>
                <a:lnTo>
                  <a:pt x="1618" y="306"/>
                </a:lnTo>
                <a:lnTo>
                  <a:pt x="1600" y="318"/>
                </a:lnTo>
                <a:lnTo>
                  <a:pt x="1576" y="324"/>
                </a:lnTo>
                <a:lnTo>
                  <a:pt x="1570" y="330"/>
                </a:lnTo>
                <a:lnTo>
                  <a:pt x="1552" y="342"/>
                </a:lnTo>
                <a:lnTo>
                  <a:pt x="1534" y="354"/>
                </a:lnTo>
                <a:lnTo>
                  <a:pt x="1516" y="366"/>
                </a:lnTo>
                <a:lnTo>
                  <a:pt x="1498" y="378"/>
                </a:lnTo>
                <a:lnTo>
                  <a:pt x="1480" y="390"/>
                </a:lnTo>
                <a:lnTo>
                  <a:pt x="1462" y="402"/>
                </a:lnTo>
                <a:lnTo>
                  <a:pt x="1444" y="414"/>
                </a:lnTo>
                <a:lnTo>
                  <a:pt x="1420" y="432"/>
                </a:lnTo>
                <a:lnTo>
                  <a:pt x="1396" y="444"/>
                </a:lnTo>
                <a:lnTo>
                  <a:pt x="1378" y="456"/>
                </a:lnTo>
                <a:lnTo>
                  <a:pt x="1360" y="468"/>
                </a:lnTo>
                <a:lnTo>
                  <a:pt x="1342" y="480"/>
                </a:lnTo>
                <a:lnTo>
                  <a:pt x="1324" y="492"/>
                </a:lnTo>
                <a:lnTo>
                  <a:pt x="1306" y="504"/>
                </a:lnTo>
                <a:lnTo>
                  <a:pt x="1288" y="522"/>
                </a:lnTo>
                <a:lnTo>
                  <a:pt x="1270" y="534"/>
                </a:lnTo>
                <a:lnTo>
                  <a:pt x="1246" y="552"/>
                </a:lnTo>
                <a:lnTo>
                  <a:pt x="1228" y="558"/>
                </a:lnTo>
                <a:lnTo>
                  <a:pt x="1216" y="570"/>
                </a:lnTo>
                <a:lnTo>
                  <a:pt x="1204" y="582"/>
                </a:lnTo>
                <a:lnTo>
                  <a:pt x="1186" y="588"/>
                </a:lnTo>
                <a:lnTo>
                  <a:pt x="1162" y="606"/>
                </a:lnTo>
                <a:lnTo>
                  <a:pt x="1150" y="618"/>
                </a:lnTo>
                <a:lnTo>
                  <a:pt x="1138" y="624"/>
                </a:lnTo>
                <a:lnTo>
                  <a:pt x="1150" y="636"/>
                </a:lnTo>
                <a:lnTo>
                  <a:pt x="1156" y="630"/>
                </a:lnTo>
                <a:lnTo>
                  <a:pt x="1168" y="624"/>
                </a:lnTo>
                <a:lnTo>
                  <a:pt x="1186" y="606"/>
                </a:lnTo>
                <a:lnTo>
                  <a:pt x="1216" y="582"/>
                </a:lnTo>
                <a:lnTo>
                  <a:pt x="1240" y="564"/>
                </a:lnTo>
                <a:lnTo>
                  <a:pt x="1264" y="552"/>
                </a:lnTo>
                <a:lnTo>
                  <a:pt x="1288" y="534"/>
                </a:lnTo>
                <a:lnTo>
                  <a:pt x="1312" y="516"/>
                </a:lnTo>
                <a:lnTo>
                  <a:pt x="1330" y="504"/>
                </a:lnTo>
                <a:lnTo>
                  <a:pt x="1354" y="492"/>
                </a:lnTo>
                <a:lnTo>
                  <a:pt x="1372" y="474"/>
                </a:lnTo>
                <a:lnTo>
                  <a:pt x="1402" y="462"/>
                </a:lnTo>
                <a:lnTo>
                  <a:pt x="1420" y="498"/>
                </a:lnTo>
                <a:lnTo>
                  <a:pt x="1402" y="510"/>
                </a:lnTo>
                <a:lnTo>
                  <a:pt x="1378" y="528"/>
                </a:lnTo>
                <a:lnTo>
                  <a:pt x="1354" y="546"/>
                </a:lnTo>
                <a:lnTo>
                  <a:pt x="1336" y="558"/>
                </a:lnTo>
                <a:lnTo>
                  <a:pt x="1312" y="570"/>
                </a:lnTo>
                <a:lnTo>
                  <a:pt x="1294" y="588"/>
                </a:lnTo>
                <a:lnTo>
                  <a:pt x="1270" y="600"/>
                </a:lnTo>
                <a:lnTo>
                  <a:pt x="1252" y="612"/>
                </a:lnTo>
                <a:lnTo>
                  <a:pt x="1234" y="630"/>
                </a:lnTo>
                <a:lnTo>
                  <a:pt x="1222" y="636"/>
                </a:lnTo>
                <a:lnTo>
                  <a:pt x="1210" y="648"/>
                </a:lnTo>
                <a:lnTo>
                  <a:pt x="1216" y="654"/>
                </a:lnTo>
                <a:lnTo>
                  <a:pt x="1228" y="660"/>
                </a:lnTo>
                <a:lnTo>
                  <a:pt x="1240" y="660"/>
                </a:lnTo>
                <a:lnTo>
                  <a:pt x="1258" y="666"/>
                </a:lnTo>
                <a:lnTo>
                  <a:pt x="1276" y="666"/>
                </a:lnTo>
                <a:lnTo>
                  <a:pt x="1294" y="666"/>
                </a:lnTo>
                <a:lnTo>
                  <a:pt x="1312" y="666"/>
                </a:lnTo>
                <a:lnTo>
                  <a:pt x="1330" y="660"/>
                </a:lnTo>
                <a:lnTo>
                  <a:pt x="1342" y="660"/>
                </a:lnTo>
                <a:lnTo>
                  <a:pt x="1354" y="660"/>
                </a:lnTo>
                <a:lnTo>
                  <a:pt x="1360" y="648"/>
                </a:lnTo>
                <a:lnTo>
                  <a:pt x="1366" y="636"/>
                </a:lnTo>
                <a:lnTo>
                  <a:pt x="1384" y="612"/>
                </a:lnTo>
                <a:lnTo>
                  <a:pt x="1402" y="594"/>
                </a:lnTo>
                <a:lnTo>
                  <a:pt x="1414" y="588"/>
                </a:lnTo>
                <a:lnTo>
                  <a:pt x="1438" y="570"/>
                </a:lnTo>
                <a:lnTo>
                  <a:pt x="1462" y="552"/>
                </a:lnTo>
                <a:lnTo>
                  <a:pt x="1486" y="528"/>
                </a:lnTo>
                <a:lnTo>
                  <a:pt x="1516" y="504"/>
                </a:lnTo>
                <a:lnTo>
                  <a:pt x="1534" y="492"/>
                </a:lnTo>
                <a:lnTo>
                  <a:pt x="1552" y="480"/>
                </a:lnTo>
                <a:lnTo>
                  <a:pt x="1558" y="474"/>
                </a:lnTo>
                <a:lnTo>
                  <a:pt x="1522" y="528"/>
                </a:lnTo>
                <a:lnTo>
                  <a:pt x="1516" y="546"/>
                </a:lnTo>
                <a:lnTo>
                  <a:pt x="1510" y="558"/>
                </a:lnTo>
                <a:lnTo>
                  <a:pt x="1510" y="570"/>
                </a:lnTo>
                <a:lnTo>
                  <a:pt x="1504" y="588"/>
                </a:lnTo>
                <a:lnTo>
                  <a:pt x="1504" y="594"/>
                </a:lnTo>
                <a:lnTo>
                  <a:pt x="1510" y="594"/>
                </a:lnTo>
                <a:lnTo>
                  <a:pt x="1516" y="594"/>
                </a:lnTo>
                <a:lnTo>
                  <a:pt x="1522" y="594"/>
                </a:lnTo>
                <a:lnTo>
                  <a:pt x="1540" y="588"/>
                </a:lnTo>
                <a:lnTo>
                  <a:pt x="1570" y="576"/>
                </a:lnTo>
                <a:lnTo>
                  <a:pt x="1582" y="570"/>
                </a:lnTo>
                <a:lnTo>
                  <a:pt x="1600" y="558"/>
                </a:lnTo>
                <a:lnTo>
                  <a:pt x="1618" y="558"/>
                </a:lnTo>
                <a:lnTo>
                  <a:pt x="1636" y="558"/>
                </a:lnTo>
                <a:lnTo>
                  <a:pt x="1654" y="558"/>
                </a:lnTo>
                <a:lnTo>
                  <a:pt x="1672" y="564"/>
                </a:lnTo>
                <a:lnTo>
                  <a:pt x="1654" y="582"/>
                </a:lnTo>
                <a:lnTo>
                  <a:pt x="1636" y="600"/>
                </a:lnTo>
                <a:lnTo>
                  <a:pt x="1624" y="618"/>
                </a:lnTo>
                <a:lnTo>
                  <a:pt x="1606" y="636"/>
                </a:lnTo>
                <a:lnTo>
                  <a:pt x="1726" y="696"/>
                </a:lnTo>
                <a:lnTo>
                  <a:pt x="1732" y="690"/>
                </a:lnTo>
                <a:lnTo>
                  <a:pt x="1756" y="678"/>
                </a:lnTo>
                <a:lnTo>
                  <a:pt x="1780" y="666"/>
                </a:lnTo>
                <a:lnTo>
                  <a:pt x="1804" y="648"/>
                </a:lnTo>
                <a:lnTo>
                  <a:pt x="1834" y="624"/>
                </a:lnTo>
                <a:lnTo>
                  <a:pt x="1864" y="600"/>
                </a:lnTo>
                <a:lnTo>
                  <a:pt x="1894" y="576"/>
                </a:lnTo>
                <a:lnTo>
                  <a:pt x="1912" y="558"/>
                </a:lnTo>
                <a:lnTo>
                  <a:pt x="1948" y="528"/>
                </a:lnTo>
                <a:lnTo>
                  <a:pt x="1972" y="504"/>
                </a:lnTo>
                <a:lnTo>
                  <a:pt x="1996" y="480"/>
                </a:lnTo>
                <a:lnTo>
                  <a:pt x="2002" y="480"/>
                </a:lnTo>
                <a:lnTo>
                  <a:pt x="2014" y="474"/>
                </a:lnTo>
                <a:lnTo>
                  <a:pt x="2026" y="480"/>
                </a:lnTo>
                <a:lnTo>
                  <a:pt x="2032" y="492"/>
                </a:lnTo>
                <a:lnTo>
                  <a:pt x="2050" y="510"/>
                </a:lnTo>
                <a:lnTo>
                  <a:pt x="2062" y="540"/>
                </a:lnTo>
                <a:lnTo>
                  <a:pt x="2062" y="546"/>
                </a:lnTo>
                <a:lnTo>
                  <a:pt x="2068" y="552"/>
                </a:lnTo>
                <a:lnTo>
                  <a:pt x="2074" y="552"/>
                </a:lnTo>
                <a:lnTo>
                  <a:pt x="2080" y="558"/>
                </a:lnTo>
                <a:lnTo>
                  <a:pt x="2080" y="564"/>
                </a:lnTo>
                <a:lnTo>
                  <a:pt x="2086" y="564"/>
                </a:lnTo>
                <a:lnTo>
                  <a:pt x="2092" y="558"/>
                </a:lnTo>
                <a:lnTo>
                  <a:pt x="2098" y="558"/>
                </a:lnTo>
                <a:lnTo>
                  <a:pt x="2110" y="546"/>
                </a:lnTo>
                <a:lnTo>
                  <a:pt x="2122" y="528"/>
                </a:lnTo>
                <a:lnTo>
                  <a:pt x="2134" y="510"/>
                </a:lnTo>
                <a:lnTo>
                  <a:pt x="2152" y="498"/>
                </a:lnTo>
                <a:lnTo>
                  <a:pt x="2158" y="498"/>
                </a:lnTo>
                <a:lnTo>
                  <a:pt x="2182" y="498"/>
                </a:lnTo>
                <a:lnTo>
                  <a:pt x="2188" y="486"/>
                </a:lnTo>
                <a:lnTo>
                  <a:pt x="2188" y="468"/>
                </a:lnTo>
                <a:lnTo>
                  <a:pt x="2188" y="456"/>
                </a:lnTo>
                <a:lnTo>
                  <a:pt x="2182" y="438"/>
                </a:lnTo>
                <a:lnTo>
                  <a:pt x="2182" y="426"/>
                </a:lnTo>
                <a:lnTo>
                  <a:pt x="2182" y="408"/>
                </a:lnTo>
                <a:lnTo>
                  <a:pt x="2188" y="396"/>
                </a:lnTo>
                <a:lnTo>
                  <a:pt x="2200" y="390"/>
                </a:lnTo>
                <a:lnTo>
                  <a:pt x="2212" y="390"/>
                </a:lnTo>
                <a:lnTo>
                  <a:pt x="2236" y="390"/>
                </a:lnTo>
                <a:lnTo>
                  <a:pt x="2242" y="384"/>
                </a:lnTo>
                <a:lnTo>
                  <a:pt x="2248" y="372"/>
                </a:lnTo>
                <a:lnTo>
                  <a:pt x="2248" y="354"/>
                </a:lnTo>
                <a:lnTo>
                  <a:pt x="2254" y="348"/>
                </a:lnTo>
                <a:lnTo>
                  <a:pt x="2266" y="348"/>
                </a:lnTo>
                <a:lnTo>
                  <a:pt x="2278" y="348"/>
                </a:lnTo>
                <a:lnTo>
                  <a:pt x="2290" y="342"/>
                </a:lnTo>
                <a:lnTo>
                  <a:pt x="2302" y="330"/>
                </a:lnTo>
                <a:lnTo>
                  <a:pt x="2302" y="312"/>
                </a:lnTo>
                <a:lnTo>
                  <a:pt x="2302" y="300"/>
                </a:lnTo>
                <a:lnTo>
                  <a:pt x="2302" y="276"/>
                </a:lnTo>
                <a:lnTo>
                  <a:pt x="2302" y="264"/>
                </a:lnTo>
                <a:lnTo>
                  <a:pt x="2302" y="246"/>
                </a:lnTo>
                <a:lnTo>
                  <a:pt x="2314" y="228"/>
                </a:lnTo>
                <a:lnTo>
                  <a:pt x="2332" y="216"/>
                </a:lnTo>
                <a:lnTo>
                  <a:pt x="2344" y="204"/>
                </a:lnTo>
                <a:lnTo>
                  <a:pt x="2362" y="186"/>
                </a:lnTo>
                <a:lnTo>
                  <a:pt x="2380" y="174"/>
                </a:lnTo>
                <a:lnTo>
                  <a:pt x="2398" y="162"/>
                </a:lnTo>
                <a:lnTo>
                  <a:pt x="2416" y="144"/>
                </a:lnTo>
                <a:lnTo>
                  <a:pt x="2434" y="126"/>
                </a:lnTo>
                <a:lnTo>
                  <a:pt x="2452" y="108"/>
                </a:lnTo>
                <a:lnTo>
                  <a:pt x="2470" y="96"/>
                </a:lnTo>
                <a:lnTo>
                  <a:pt x="2488" y="78"/>
                </a:lnTo>
                <a:lnTo>
                  <a:pt x="2518" y="60"/>
                </a:lnTo>
                <a:lnTo>
                  <a:pt x="2536" y="42"/>
                </a:lnTo>
                <a:lnTo>
                  <a:pt x="2554" y="24"/>
                </a:lnTo>
                <a:lnTo>
                  <a:pt x="2578" y="6"/>
                </a:lnTo>
                <a:lnTo>
                  <a:pt x="2590" y="6"/>
                </a:lnTo>
                <a:lnTo>
                  <a:pt x="2608" y="6"/>
                </a:lnTo>
                <a:lnTo>
                  <a:pt x="2644" y="6"/>
                </a:lnTo>
                <a:lnTo>
                  <a:pt x="2680" y="6"/>
                </a:lnTo>
                <a:lnTo>
                  <a:pt x="2722" y="6"/>
                </a:lnTo>
                <a:lnTo>
                  <a:pt x="2758" y="6"/>
                </a:lnTo>
                <a:lnTo>
                  <a:pt x="2788" y="6"/>
                </a:lnTo>
                <a:lnTo>
                  <a:pt x="2824" y="6"/>
                </a:lnTo>
                <a:lnTo>
                  <a:pt x="2848" y="6"/>
                </a:lnTo>
                <a:lnTo>
                  <a:pt x="2884" y="6"/>
                </a:lnTo>
                <a:lnTo>
                  <a:pt x="2908" y="6"/>
                </a:lnTo>
                <a:lnTo>
                  <a:pt x="2938" y="6"/>
                </a:lnTo>
                <a:lnTo>
                  <a:pt x="2968" y="6"/>
                </a:lnTo>
                <a:lnTo>
                  <a:pt x="2974" y="6"/>
                </a:lnTo>
                <a:lnTo>
                  <a:pt x="2962" y="24"/>
                </a:lnTo>
                <a:lnTo>
                  <a:pt x="2962" y="36"/>
                </a:lnTo>
                <a:lnTo>
                  <a:pt x="2956" y="66"/>
                </a:lnTo>
                <a:lnTo>
                  <a:pt x="2956" y="72"/>
                </a:lnTo>
                <a:lnTo>
                  <a:pt x="2962" y="84"/>
                </a:lnTo>
                <a:lnTo>
                  <a:pt x="2968" y="90"/>
                </a:lnTo>
                <a:lnTo>
                  <a:pt x="2974" y="102"/>
                </a:lnTo>
                <a:lnTo>
                  <a:pt x="2980" y="108"/>
                </a:lnTo>
                <a:lnTo>
                  <a:pt x="2992" y="108"/>
                </a:lnTo>
                <a:lnTo>
                  <a:pt x="3010" y="114"/>
                </a:lnTo>
                <a:lnTo>
                  <a:pt x="3040" y="126"/>
                </a:lnTo>
                <a:lnTo>
                  <a:pt x="3064" y="126"/>
                </a:lnTo>
                <a:lnTo>
                  <a:pt x="3094" y="132"/>
                </a:lnTo>
                <a:lnTo>
                  <a:pt x="3124" y="132"/>
                </a:lnTo>
                <a:lnTo>
                  <a:pt x="3148" y="132"/>
                </a:lnTo>
                <a:lnTo>
                  <a:pt x="3184" y="132"/>
                </a:lnTo>
                <a:lnTo>
                  <a:pt x="3208" y="126"/>
                </a:lnTo>
                <a:lnTo>
                  <a:pt x="3244" y="120"/>
                </a:lnTo>
                <a:lnTo>
                  <a:pt x="3268" y="108"/>
                </a:lnTo>
                <a:lnTo>
                  <a:pt x="3298" y="96"/>
                </a:lnTo>
                <a:lnTo>
                  <a:pt x="3334" y="84"/>
                </a:lnTo>
                <a:lnTo>
                  <a:pt x="3364" y="78"/>
                </a:lnTo>
                <a:lnTo>
                  <a:pt x="3388" y="66"/>
                </a:lnTo>
                <a:lnTo>
                  <a:pt x="3406" y="48"/>
                </a:lnTo>
                <a:lnTo>
                  <a:pt x="3430" y="30"/>
                </a:lnTo>
                <a:lnTo>
                  <a:pt x="3442" y="18"/>
                </a:lnTo>
                <a:lnTo>
                  <a:pt x="3454" y="6"/>
                </a:lnTo>
                <a:lnTo>
                  <a:pt x="3460" y="0"/>
                </a:lnTo>
                <a:lnTo>
                  <a:pt x="3490" y="0"/>
                </a:lnTo>
                <a:lnTo>
                  <a:pt x="3538" y="0"/>
                </a:lnTo>
                <a:lnTo>
                  <a:pt x="3520" y="12"/>
                </a:lnTo>
                <a:lnTo>
                  <a:pt x="3508" y="24"/>
                </a:lnTo>
                <a:lnTo>
                  <a:pt x="3496" y="36"/>
                </a:lnTo>
                <a:lnTo>
                  <a:pt x="3484" y="48"/>
                </a:lnTo>
                <a:lnTo>
                  <a:pt x="3466" y="60"/>
                </a:lnTo>
                <a:lnTo>
                  <a:pt x="3460" y="72"/>
                </a:lnTo>
                <a:lnTo>
                  <a:pt x="3448" y="78"/>
                </a:lnTo>
                <a:lnTo>
                  <a:pt x="3442" y="96"/>
                </a:lnTo>
                <a:lnTo>
                  <a:pt x="3442" y="108"/>
                </a:lnTo>
                <a:lnTo>
                  <a:pt x="3442" y="114"/>
                </a:lnTo>
                <a:lnTo>
                  <a:pt x="3448" y="120"/>
                </a:lnTo>
                <a:lnTo>
                  <a:pt x="3454" y="120"/>
                </a:lnTo>
                <a:lnTo>
                  <a:pt x="3466" y="126"/>
                </a:lnTo>
                <a:lnTo>
                  <a:pt x="3478" y="132"/>
                </a:lnTo>
                <a:lnTo>
                  <a:pt x="3490" y="132"/>
                </a:lnTo>
                <a:lnTo>
                  <a:pt x="3502" y="132"/>
                </a:lnTo>
                <a:lnTo>
                  <a:pt x="3508" y="132"/>
                </a:lnTo>
                <a:lnTo>
                  <a:pt x="3520" y="132"/>
                </a:lnTo>
                <a:lnTo>
                  <a:pt x="3532" y="132"/>
                </a:lnTo>
                <a:lnTo>
                  <a:pt x="3538" y="132"/>
                </a:lnTo>
                <a:lnTo>
                  <a:pt x="3550" y="132"/>
                </a:lnTo>
                <a:lnTo>
                  <a:pt x="3556" y="126"/>
                </a:lnTo>
                <a:lnTo>
                  <a:pt x="3532" y="144"/>
                </a:lnTo>
                <a:lnTo>
                  <a:pt x="3508" y="162"/>
                </a:lnTo>
                <a:lnTo>
                  <a:pt x="3490" y="180"/>
                </a:lnTo>
                <a:lnTo>
                  <a:pt x="3466" y="192"/>
                </a:lnTo>
                <a:lnTo>
                  <a:pt x="3448" y="210"/>
                </a:lnTo>
                <a:lnTo>
                  <a:pt x="3424" y="222"/>
                </a:lnTo>
                <a:lnTo>
                  <a:pt x="3406" y="240"/>
                </a:lnTo>
                <a:lnTo>
                  <a:pt x="3370" y="264"/>
                </a:lnTo>
                <a:lnTo>
                  <a:pt x="3346" y="282"/>
                </a:lnTo>
                <a:lnTo>
                  <a:pt x="3316" y="306"/>
                </a:lnTo>
                <a:lnTo>
                  <a:pt x="3286" y="336"/>
                </a:lnTo>
                <a:lnTo>
                  <a:pt x="3262" y="354"/>
                </a:lnTo>
                <a:lnTo>
                  <a:pt x="3238" y="372"/>
                </a:lnTo>
                <a:lnTo>
                  <a:pt x="3208" y="396"/>
                </a:lnTo>
                <a:lnTo>
                  <a:pt x="3184" y="414"/>
                </a:lnTo>
                <a:lnTo>
                  <a:pt x="3160" y="432"/>
                </a:lnTo>
                <a:lnTo>
                  <a:pt x="3124" y="468"/>
                </a:lnTo>
                <a:lnTo>
                  <a:pt x="3100" y="486"/>
                </a:lnTo>
                <a:lnTo>
                  <a:pt x="3070" y="504"/>
                </a:lnTo>
                <a:lnTo>
                  <a:pt x="3028" y="534"/>
                </a:lnTo>
                <a:lnTo>
                  <a:pt x="2986" y="564"/>
                </a:lnTo>
                <a:lnTo>
                  <a:pt x="2950" y="588"/>
                </a:lnTo>
                <a:lnTo>
                  <a:pt x="2926" y="606"/>
                </a:lnTo>
                <a:lnTo>
                  <a:pt x="2908" y="624"/>
                </a:lnTo>
                <a:lnTo>
                  <a:pt x="2872" y="648"/>
                </a:lnTo>
                <a:lnTo>
                  <a:pt x="1772" y="1386"/>
                </a:lnTo>
                <a:lnTo>
                  <a:pt x="4" y="1382"/>
                </a:lnTo>
                <a:lnTo>
                  <a:pt x="0" y="1322"/>
                </a:lnTo>
                <a:lnTo>
                  <a:pt x="976" y="708"/>
                </a:lnTo>
                <a:lnTo>
                  <a:pt x="1006" y="690"/>
                </a:lnTo>
                <a:lnTo>
                  <a:pt x="1030" y="672"/>
                </a:lnTo>
                <a:lnTo>
                  <a:pt x="1054" y="660"/>
                </a:lnTo>
                <a:lnTo>
                  <a:pt x="1084" y="642"/>
                </a:lnTo>
                <a:lnTo>
                  <a:pt x="1114" y="618"/>
                </a:lnTo>
                <a:lnTo>
                  <a:pt x="1144" y="594"/>
                </a:lnTo>
                <a:lnTo>
                  <a:pt x="1174" y="576"/>
                </a:lnTo>
                <a:lnTo>
                  <a:pt x="1198" y="558"/>
                </a:lnTo>
                <a:lnTo>
                  <a:pt x="1228" y="540"/>
                </a:lnTo>
                <a:lnTo>
                  <a:pt x="1246" y="528"/>
                </a:lnTo>
                <a:lnTo>
                  <a:pt x="1276" y="504"/>
                </a:lnTo>
                <a:lnTo>
                  <a:pt x="1300" y="486"/>
                </a:lnTo>
                <a:lnTo>
                  <a:pt x="1330" y="468"/>
                </a:lnTo>
                <a:lnTo>
                  <a:pt x="1360" y="450"/>
                </a:lnTo>
                <a:lnTo>
                  <a:pt x="1384" y="438"/>
                </a:lnTo>
                <a:lnTo>
                  <a:pt x="1414" y="420"/>
                </a:lnTo>
                <a:lnTo>
                  <a:pt x="1438" y="402"/>
                </a:lnTo>
                <a:lnTo>
                  <a:pt x="1462" y="384"/>
                </a:lnTo>
                <a:lnTo>
                  <a:pt x="1492" y="366"/>
                </a:lnTo>
                <a:lnTo>
                  <a:pt x="1516" y="348"/>
                </a:lnTo>
                <a:lnTo>
                  <a:pt x="1540" y="336"/>
                </a:lnTo>
                <a:lnTo>
                  <a:pt x="1558" y="324"/>
                </a:lnTo>
                <a:lnTo>
                  <a:pt x="1582" y="306"/>
                </a:lnTo>
                <a:lnTo>
                  <a:pt x="1600" y="294"/>
                </a:lnTo>
                <a:lnTo>
                  <a:pt x="1618" y="282"/>
                </a:lnTo>
                <a:lnTo>
                  <a:pt x="1642" y="264"/>
                </a:lnTo>
                <a:lnTo>
                  <a:pt x="1666" y="252"/>
                </a:lnTo>
                <a:lnTo>
                  <a:pt x="1684" y="240"/>
                </a:lnTo>
                <a:lnTo>
                  <a:pt x="1696" y="228"/>
                </a:lnTo>
                <a:lnTo>
                  <a:pt x="1720" y="216"/>
                </a:lnTo>
                <a:lnTo>
                  <a:pt x="1738" y="204"/>
                </a:lnTo>
                <a:lnTo>
                  <a:pt x="1756" y="192"/>
                </a:lnTo>
                <a:lnTo>
                  <a:pt x="1774" y="180"/>
                </a:lnTo>
                <a:lnTo>
                  <a:pt x="1792" y="168"/>
                </a:lnTo>
                <a:lnTo>
                  <a:pt x="1810" y="156"/>
                </a:lnTo>
                <a:lnTo>
                  <a:pt x="1822" y="144"/>
                </a:lnTo>
                <a:lnTo>
                  <a:pt x="1846" y="132"/>
                </a:lnTo>
                <a:lnTo>
                  <a:pt x="1858" y="120"/>
                </a:lnTo>
                <a:lnTo>
                  <a:pt x="1876" y="108"/>
                </a:lnTo>
                <a:lnTo>
                  <a:pt x="1894" y="90"/>
                </a:lnTo>
                <a:lnTo>
                  <a:pt x="1918" y="78"/>
                </a:lnTo>
                <a:lnTo>
                  <a:pt x="1918" y="84"/>
                </a:lnTo>
                <a:close/>
              </a:path>
            </a:pathLst>
          </a:custGeom>
          <a:solidFill>
            <a:srgbClr val="C3FF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60" name="Freeform 32"/>
          <p:cNvSpPr>
            <a:spLocks/>
          </p:cNvSpPr>
          <p:nvPr/>
        </p:nvSpPr>
        <p:spPr bwMode="auto">
          <a:xfrm>
            <a:off x="4667250" y="2914650"/>
            <a:ext cx="4476750" cy="2203450"/>
          </a:xfrm>
          <a:custGeom>
            <a:avLst/>
            <a:gdLst>
              <a:gd name="T0" fmla="*/ 2790 w 2820"/>
              <a:gd name="T1" fmla="*/ 72 h 1388"/>
              <a:gd name="T2" fmla="*/ 2730 w 2820"/>
              <a:gd name="T3" fmla="*/ 108 h 1388"/>
              <a:gd name="T4" fmla="*/ 2676 w 2820"/>
              <a:gd name="T5" fmla="*/ 144 h 1388"/>
              <a:gd name="T6" fmla="*/ 2628 w 2820"/>
              <a:gd name="T7" fmla="*/ 174 h 1388"/>
              <a:gd name="T8" fmla="*/ 2568 w 2820"/>
              <a:gd name="T9" fmla="*/ 216 h 1388"/>
              <a:gd name="T10" fmla="*/ 2484 w 2820"/>
              <a:gd name="T11" fmla="*/ 270 h 1388"/>
              <a:gd name="T12" fmla="*/ 2376 w 2820"/>
              <a:gd name="T13" fmla="*/ 342 h 1388"/>
              <a:gd name="T14" fmla="*/ 2262 w 2820"/>
              <a:gd name="T15" fmla="*/ 408 h 1388"/>
              <a:gd name="T16" fmla="*/ 2136 w 2820"/>
              <a:gd name="T17" fmla="*/ 480 h 1388"/>
              <a:gd name="T18" fmla="*/ 2022 w 2820"/>
              <a:gd name="T19" fmla="*/ 546 h 1388"/>
              <a:gd name="T20" fmla="*/ 1908 w 2820"/>
              <a:gd name="T21" fmla="*/ 612 h 1388"/>
              <a:gd name="T22" fmla="*/ 1836 w 2820"/>
              <a:gd name="T23" fmla="*/ 660 h 1388"/>
              <a:gd name="T24" fmla="*/ 1776 w 2820"/>
              <a:gd name="T25" fmla="*/ 708 h 1388"/>
              <a:gd name="T26" fmla="*/ 732 w 2820"/>
              <a:gd name="T27" fmla="*/ 1384 h 1388"/>
              <a:gd name="T28" fmla="*/ 1140 w 2820"/>
              <a:gd name="T29" fmla="*/ 630 h 1388"/>
              <a:gd name="T30" fmla="*/ 1218 w 2820"/>
              <a:gd name="T31" fmla="*/ 570 h 1388"/>
              <a:gd name="T32" fmla="*/ 1332 w 2820"/>
              <a:gd name="T33" fmla="*/ 492 h 1388"/>
              <a:gd name="T34" fmla="*/ 1416 w 2820"/>
              <a:gd name="T35" fmla="*/ 420 h 1388"/>
              <a:gd name="T36" fmla="*/ 1494 w 2820"/>
              <a:gd name="T37" fmla="*/ 360 h 1388"/>
              <a:gd name="T38" fmla="*/ 1578 w 2820"/>
              <a:gd name="T39" fmla="*/ 288 h 1388"/>
              <a:gd name="T40" fmla="*/ 1656 w 2820"/>
              <a:gd name="T41" fmla="*/ 228 h 1388"/>
              <a:gd name="T42" fmla="*/ 1722 w 2820"/>
              <a:gd name="T43" fmla="*/ 186 h 1388"/>
              <a:gd name="T44" fmla="*/ 1788 w 2820"/>
              <a:gd name="T45" fmla="*/ 132 h 1388"/>
              <a:gd name="T46" fmla="*/ 1830 w 2820"/>
              <a:gd name="T47" fmla="*/ 126 h 1388"/>
              <a:gd name="T48" fmla="*/ 1872 w 2820"/>
              <a:gd name="T49" fmla="*/ 132 h 1388"/>
              <a:gd name="T50" fmla="*/ 1920 w 2820"/>
              <a:gd name="T51" fmla="*/ 138 h 1388"/>
              <a:gd name="T52" fmla="*/ 1956 w 2820"/>
              <a:gd name="T53" fmla="*/ 126 h 1388"/>
              <a:gd name="T54" fmla="*/ 2004 w 2820"/>
              <a:gd name="T55" fmla="*/ 96 h 1388"/>
              <a:gd name="T56" fmla="*/ 2040 w 2820"/>
              <a:gd name="T57" fmla="*/ 48 h 1388"/>
              <a:gd name="T58" fmla="*/ 2058 w 2820"/>
              <a:gd name="T59" fmla="*/ 12 h 1388"/>
              <a:gd name="T60" fmla="*/ 2094 w 2820"/>
              <a:gd name="T61" fmla="*/ 12 h 1388"/>
              <a:gd name="T62" fmla="*/ 2160 w 2820"/>
              <a:gd name="T63" fmla="*/ 6 h 1388"/>
              <a:gd name="T64" fmla="*/ 2244 w 2820"/>
              <a:gd name="T65" fmla="*/ 6 h 1388"/>
              <a:gd name="T66" fmla="*/ 2298 w 2820"/>
              <a:gd name="T67" fmla="*/ 6 h 1388"/>
              <a:gd name="T68" fmla="*/ 2352 w 2820"/>
              <a:gd name="T69" fmla="*/ 0 h 1388"/>
              <a:gd name="T70" fmla="*/ 2442 w 2820"/>
              <a:gd name="T71" fmla="*/ 0 h 1388"/>
              <a:gd name="T72" fmla="*/ 2502 w 2820"/>
              <a:gd name="T73" fmla="*/ 0 h 1388"/>
              <a:gd name="T74" fmla="*/ 2568 w 2820"/>
              <a:gd name="T75" fmla="*/ 0 h 1388"/>
              <a:gd name="T76" fmla="*/ 2622 w 2820"/>
              <a:gd name="T77" fmla="*/ 0 h 1388"/>
              <a:gd name="T78" fmla="*/ 2676 w 2820"/>
              <a:gd name="T79" fmla="*/ 0 h 1388"/>
              <a:gd name="T80" fmla="*/ 2724 w 2820"/>
              <a:gd name="T81" fmla="*/ 0 h 1388"/>
              <a:gd name="T82" fmla="*/ 2754 w 2820"/>
              <a:gd name="T83" fmla="*/ 0 h 1388"/>
              <a:gd name="T84" fmla="*/ 2772 w 2820"/>
              <a:gd name="T85" fmla="*/ 18 h 1388"/>
              <a:gd name="T86" fmla="*/ 2784 w 2820"/>
              <a:gd name="T87" fmla="*/ 30 h 1388"/>
              <a:gd name="T88" fmla="*/ 2796 w 2820"/>
              <a:gd name="T89" fmla="*/ 24 h 1388"/>
              <a:gd name="T90" fmla="*/ 2814 w 2820"/>
              <a:gd name="T91" fmla="*/ 48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0" h="1388">
                <a:moveTo>
                  <a:pt x="2820" y="48"/>
                </a:moveTo>
                <a:lnTo>
                  <a:pt x="2802" y="60"/>
                </a:lnTo>
                <a:lnTo>
                  <a:pt x="2790" y="72"/>
                </a:lnTo>
                <a:lnTo>
                  <a:pt x="2766" y="90"/>
                </a:lnTo>
                <a:lnTo>
                  <a:pt x="2748" y="96"/>
                </a:lnTo>
                <a:lnTo>
                  <a:pt x="2730" y="108"/>
                </a:lnTo>
                <a:lnTo>
                  <a:pt x="2712" y="120"/>
                </a:lnTo>
                <a:lnTo>
                  <a:pt x="2694" y="132"/>
                </a:lnTo>
                <a:lnTo>
                  <a:pt x="2676" y="144"/>
                </a:lnTo>
                <a:lnTo>
                  <a:pt x="2664" y="156"/>
                </a:lnTo>
                <a:lnTo>
                  <a:pt x="2646" y="168"/>
                </a:lnTo>
                <a:lnTo>
                  <a:pt x="2628" y="174"/>
                </a:lnTo>
                <a:lnTo>
                  <a:pt x="2610" y="192"/>
                </a:lnTo>
                <a:lnTo>
                  <a:pt x="2580" y="210"/>
                </a:lnTo>
                <a:lnTo>
                  <a:pt x="2568" y="216"/>
                </a:lnTo>
                <a:lnTo>
                  <a:pt x="2538" y="240"/>
                </a:lnTo>
                <a:lnTo>
                  <a:pt x="2514" y="258"/>
                </a:lnTo>
                <a:lnTo>
                  <a:pt x="2484" y="270"/>
                </a:lnTo>
                <a:lnTo>
                  <a:pt x="2448" y="294"/>
                </a:lnTo>
                <a:lnTo>
                  <a:pt x="2406" y="324"/>
                </a:lnTo>
                <a:lnTo>
                  <a:pt x="2376" y="342"/>
                </a:lnTo>
                <a:lnTo>
                  <a:pt x="2340" y="360"/>
                </a:lnTo>
                <a:lnTo>
                  <a:pt x="2298" y="384"/>
                </a:lnTo>
                <a:lnTo>
                  <a:pt x="2262" y="408"/>
                </a:lnTo>
                <a:lnTo>
                  <a:pt x="2214" y="432"/>
                </a:lnTo>
                <a:lnTo>
                  <a:pt x="2184" y="450"/>
                </a:lnTo>
                <a:lnTo>
                  <a:pt x="2136" y="480"/>
                </a:lnTo>
                <a:lnTo>
                  <a:pt x="2100" y="498"/>
                </a:lnTo>
                <a:lnTo>
                  <a:pt x="2064" y="522"/>
                </a:lnTo>
                <a:lnTo>
                  <a:pt x="2022" y="546"/>
                </a:lnTo>
                <a:lnTo>
                  <a:pt x="1980" y="570"/>
                </a:lnTo>
                <a:lnTo>
                  <a:pt x="1944" y="588"/>
                </a:lnTo>
                <a:lnTo>
                  <a:pt x="1908" y="612"/>
                </a:lnTo>
                <a:lnTo>
                  <a:pt x="1890" y="624"/>
                </a:lnTo>
                <a:lnTo>
                  <a:pt x="1860" y="642"/>
                </a:lnTo>
                <a:lnTo>
                  <a:pt x="1836" y="660"/>
                </a:lnTo>
                <a:lnTo>
                  <a:pt x="1818" y="672"/>
                </a:lnTo>
                <a:lnTo>
                  <a:pt x="1800" y="684"/>
                </a:lnTo>
                <a:lnTo>
                  <a:pt x="1776" y="708"/>
                </a:lnTo>
                <a:lnTo>
                  <a:pt x="1758" y="720"/>
                </a:lnTo>
                <a:lnTo>
                  <a:pt x="1734" y="732"/>
                </a:lnTo>
                <a:lnTo>
                  <a:pt x="732" y="1384"/>
                </a:lnTo>
                <a:lnTo>
                  <a:pt x="0" y="1388"/>
                </a:lnTo>
                <a:lnTo>
                  <a:pt x="1104" y="654"/>
                </a:lnTo>
                <a:lnTo>
                  <a:pt x="1140" y="630"/>
                </a:lnTo>
                <a:lnTo>
                  <a:pt x="1158" y="612"/>
                </a:lnTo>
                <a:lnTo>
                  <a:pt x="1182" y="594"/>
                </a:lnTo>
                <a:lnTo>
                  <a:pt x="1218" y="570"/>
                </a:lnTo>
                <a:lnTo>
                  <a:pt x="1260" y="540"/>
                </a:lnTo>
                <a:lnTo>
                  <a:pt x="1302" y="510"/>
                </a:lnTo>
                <a:lnTo>
                  <a:pt x="1332" y="492"/>
                </a:lnTo>
                <a:lnTo>
                  <a:pt x="1356" y="474"/>
                </a:lnTo>
                <a:lnTo>
                  <a:pt x="1392" y="438"/>
                </a:lnTo>
                <a:lnTo>
                  <a:pt x="1416" y="420"/>
                </a:lnTo>
                <a:lnTo>
                  <a:pt x="1440" y="402"/>
                </a:lnTo>
                <a:lnTo>
                  <a:pt x="1470" y="378"/>
                </a:lnTo>
                <a:lnTo>
                  <a:pt x="1494" y="360"/>
                </a:lnTo>
                <a:lnTo>
                  <a:pt x="1518" y="342"/>
                </a:lnTo>
                <a:lnTo>
                  <a:pt x="1548" y="312"/>
                </a:lnTo>
                <a:lnTo>
                  <a:pt x="1578" y="288"/>
                </a:lnTo>
                <a:lnTo>
                  <a:pt x="1602" y="270"/>
                </a:lnTo>
                <a:lnTo>
                  <a:pt x="1638" y="246"/>
                </a:lnTo>
                <a:lnTo>
                  <a:pt x="1656" y="228"/>
                </a:lnTo>
                <a:lnTo>
                  <a:pt x="1680" y="216"/>
                </a:lnTo>
                <a:lnTo>
                  <a:pt x="1698" y="198"/>
                </a:lnTo>
                <a:lnTo>
                  <a:pt x="1722" y="186"/>
                </a:lnTo>
                <a:lnTo>
                  <a:pt x="1740" y="168"/>
                </a:lnTo>
                <a:lnTo>
                  <a:pt x="1764" y="150"/>
                </a:lnTo>
                <a:lnTo>
                  <a:pt x="1788" y="132"/>
                </a:lnTo>
                <a:lnTo>
                  <a:pt x="1800" y="132"/>
                </a:lnTo>
                <a:lnTo>
                  <a:pt x="1812" y="132"/>
                </a:lnTo>
                <a:lnTo>
                  <a:pt x="1830" y="126"/>
                </a:lnTo>
                <a:lnTo>
                  <a:pt x="1848" y="126"/>
                </a:lnTo>
                <a:lnTo>
                  <a:pt x="1860" y="132"/>
                </a:lnTo>
                <a:lnTo>
                  <a:pt x="1872" y="132"/>
                </a:lnTo>
                <a:lnTo>
                  <a:pt x="1890" y="138"/>
                </a:lnTo>
                <a:lnTo>
                  <a:pt x="1902" y="138"/>
                </a:lnTo>
                <a:lnTo>
                  <a:pt x="1920" y="138"/>
                </a:lnTo>
                <a:lnTo>
                  <a:pt x="1938" y="132"/>
                </a:lnTo>
                <a:lnTo>
                  <a:pt x="1950" y="132"/>
                </a:lnTo>
                <a:lnTo>
                  <a:pt x="1956" y="126"/>
                </a:lnTo>
                <a:lnTo>
                  <a:pt x="1980" y="108"/>
                </a:lnTo>
                <a:lnTo>
                  <a:pt x="1992" y="102"/>
                </a:lnTo>
                <a:lnTo>
                  <a:pt x="2004" y="96"/>
                </a:lnTo>
                <a:lnTo>
                  <a:pt x="2016" y="84"/>
                </a:lnTo>
                <a:lnTo>
                  <a:pt x="2022" y="72"/>
                </a:lnTo>
                <a:lnTo>
                  <a:pt x="2040" y="48"/>
                </a:lnTo>
                <a:lnTo>
                  <a:pt x="2046" y="30"/>
                </a:lnTo>
                <a:lnTo>
                  <a:pt x="2052" y="18"/>
                </a:lnTo>
                <a:lnTo>
                  <a:pt x="2058" y="12"/>
                </a:lnTo>
                <a:lnTo>
                  <a:pt x="2064" y="12"/>
                </a:lnTo>
                <a:lnTo>
                  <a:pt x="2088" y="12"/>
                </a:lnTo>
                <a:lnTo>
                  <a:pt x="2094" y="12"/>
                </a:lnTo>
                <a:lnTo>
                  <a:pt x="2112" y="6"/>
                </a:lnTo>
                <a:lnTo>
                  <a:pt x="2142" y="6"/>
                </a:lnTo>
                <a:lnTo>
                  <a:pt x="2160" y="6"/>
                </a:lnTo>
                <a:lnTo>
                  <a:pt x="2190" y="6"/>
                </a:lnTo>
                <a:lnTo>
                  <a:pt x="2214" y="6"/>
                </a:lnTo>
                <a:lnTo>
                  <a:pt x="2244" y="6"/>
                </a:lnTo>
                <a:lnTo>
                  <a:pt x="2262" y="6"/>
                </a:lnTo>
                <a:lnTo>
                  <a:pt x="2280" y="6"/>
                </a:lnTo>
                <a:lnTo>
                  <a:pt x="2298" y="6"/>
                </a:lnTo>
                <a:lnTo>
                  <a:pt x="2310" y="6"/>
                </a:lnTo>
                <a:lnTo>
                  <a:pt x="2328" y="0"/>
                </a:lnTo>
                <a:lnTo>
                  <a:pt x="2352" y="0"/>
                </a:lnTo>
                <a:lnTo>
                  <a:pt x="2382" y="0"/>
                </a:lnTo>
                <a:lnTo>
                  <a:pt x="2418" y="0"/>
                </a:lnTo>
                <a:lnTo>
                  <a:pt x="2442" y="0"/>
                </a:lnTo>
                <a:lnTo>
                  <a:pt x="2460" y="0"/>
                </a:lnTo>
                <a:lnTo>
                  <a:pt x="2484" y="0"/>
                </a:lnTo>
                <a:lnTo>
                  <a:pt x="2502" y="0"/>
                </a:lnTo>
                <a:lnTo>
                  <a:pt x="2526" y="0"/>
                </a:lnTo>
                <a:lnTo>
                  <a:pt x="2550" y="0"/>
                </a:lnTo>
                <a:lnTo>
                  <a:pt x="2568" y="0"/>
                </a:lnTo>
                <a:lnTo>
                  <a:pt x="2586" y="0"/>
                </a:lnTo>
                <a:lnTo>
                  <a:pt x="2604" y="0"/>
                </a:lnTo>
                <a:lnTo>
                  <a:pt x="2622" y="0"/>
                </a:lnTo>
                <a:lnTo>
                  <a:pt x="2640" y="0"/>
                </a:lnTo>
                <a:lnTo>
                  <a:pt x="2658" y="0"/>
                </a:lnTo>
                <a:lnTo>
                  <a:pt x="2676" y="0"/>
                </a:lnTo>
                <a:lnTo>
                  <a:pt x="2700" y="0"/>
                </a:lnTo>
                <a:lnTo>
                  <a:pt x="2712" y="0"/>
                </a:lnTo>
                <a:lnTo>
                  <a:pt x="2724" y="0"/>
                </a:lnTo>
                <a:lnTo>
                  <a:pt x="2736" y="0"/>
                </a:lnTo>
                <a:lnTo>
                  <a:pt x="2748" y="0"/>
                </a:lnTo>
                <a:lnTo>
                  <a:pt x="2754" y="0"/>
                </a:lnTo>
                <a:lnTo>
                  <a:pt x="2760" y="0"/>
                </a:lnTo>
                <a:lnTo>
                  <a:pt x="2766" y="18"/>
                </a:lnTo>
                <a:lnTo>
                  <a:pt x="2772" y="18"/>
                </a:lnTo>
                <a:lnTo>
                  <a:pt x="2778" y="24"/>
                </a:lnTo>
                <a:lnTo>
                  <a:pt x="2784" y="24"/>
                </a:lnTo>
                <a:lnTo>
                  <a:pt x="2784" y="30"/>
                </a:lnTo>
                <a:lnTo>
                  <a:pt x="2790" y="30"/>
                </a:lnTo>
                <a:lnTo>
                  <a:pt x="2796" y="30"/>
                </a:lnTo>
                <a:lnTo>
                  <a:pt x="2796" y="24"/>
                </a:lnTo>
                <a:lnTo>
                  <a:pt x="2802" y="42"/>
                </a:lnTo>
                <a:lnTo>
                  <a:pt x="2808" y="42"/>
                </a:lnTo>
                <a:lnTo>
                  <a:pt x="2814" y="48"/>
                </a:lnTo>
                <a:lnTo>
                  <a:pt x="2820" y="48"/>
                </a:lnTo>
                <a:close/>
              </a:path>
            </a:pathLst>
          </a:custGeom>
          <a:solidFill>
            <a:srgbClr val="61FE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8561" name="Freeform 33"/>
          <p:cNvSpPr>
            <a:spLocks/>
          </p:cNvSpPr>
          <p:nvPr/>
        </p:nvSpPr>
        <p:spPr bwMode="auto">
          <a:xfrm>
            <a:off x="7324725" y="2924175"/>
            <a:ext cx="609600" cy="209550"/>
          </a:xfrm>
          <a:custGeom>
            <a:avLst/>
            <a:gdLst>
              <a:gd name="T0" fmla="*/ 384 w 384"/>
              <a:gd name="T1" fmla="*/ 6 h 132"/>
              <a:gd name="T2" fmla="*/ 378 w 384"/>
              <a:gd name="T3" fmla="*/ 12 h 132"/>
              <a:gd name="T4" fmla="*/ 372 w 384"/>
              <a:gd name="T5" fmla="*/ 24 h 132"/>
              <a:gd name="T6" fmla="*/ 366 w 384"/>
              <a:gd name="T7" fmla="*/ 42 h 132"/>
              <a:gd name="T8" fmla="*/ 348 w 384"/>
              <a:gd name="T9" fmla="*/ 66 h 132"/>
              <a:gd name="T10" fmla="*/ 342 w 384"/>
              <a:gd name="T11" fmla="*/ 78 h 132"/>
              <a:gd name="T12" fmla="*/ 330 w 384"/>
              <a:gd name="T13" fmla="*/ 90 h 132"/>
              <a:gd name="T14" fmla="*/ 318 w 384"/>
              <a:gd name="T15" fmla="*/ 96 h 132"/>
              <a:gd name="T16" fmla="*/ 306 w 384"/>
              <a:gd name="T17" fmla="*/ 102 h 132"/>
              <a:gd name="T18" fmla="*/ 282 w 384"/>
              <a:gd name="T19" fmla="*/ 120 h 132"/>
              <a:gd name="T20" fmla="*/ 276 w 384"/>
              <a:gd name="T21" fmla="*/ 126 h 132"/>
              <a:gd name="T22" fmla="*/ 264 w 384"/>
              <a:gd name="T23" fmla="*/ 126 h 132"/>
              <a:gd name="T24" fmla="*/ 246 w 384"/>
              <a:gd name="T25" fmla="*/ 132 h 132"/>
              <a:gd name="T26" fmla="*/ 228 w 384"/>
              <a:gd name="T27" fmla="*/ 132 h 132"/>
              <a:gd name="T28" fmla="*/ 216 w 384"/>
              <a:gd name="T29" fmla="*/ 132 h 132"/>
              <a:gd name="T30" fmla="*/ 198 w 384"/>
              <a:gd name="T31" fmla="*/ 126 h 132"/>
              <a:gd name="T32" fmla="*/ 186 w 384"/>
              <a:gd name="T33" fmla="*/ 126 h 132"/>
              <a:gd name="T34" fmla="*/ 174 w 384"/>
              <a:gd name="T35" fmla="*/ 120 h 132"/>
              <a:gd name="T36" fmla="*/ 156 w 384"/>
              <a:gd name="T37" fmla="*/ 120 h 132"/>
              <a:gd name="T38" fmla="*/ 138 w 384"/>
              <a:gd name="T39" fmla="*/ 126 h 132"/>
              <a:gd name="T40" fmla="*/ 126 w 384"/>
              <a:gd name="T41" fmla="*/ 126 h 132"/>
              <a:gd name="T42" fmla="*/ 114 w 384"/>
              <a:gd name="T43" fmla="*/ 126 h 132"/>
              <a:gd name="T44" fmla="*/ 108 w 384"/>
              <a:gd name="T45" fmla="*/ 132 h 132"/>
              <a:gd name="T46" fmla="*/ 96 w 384"/>
              <a:gd name="T47" fmla="*/ 132 h 132"/>
              <a:gd name="T48" fmla="*/ 90 w 384"/>
              <a:gd name="T49" fmla="*/ 132 h 132"/>
              <a:gd name="T50" fmla="*/ 78 w 384"/>
              <a:gd name="T51" fmla="*/ 132 h 132"/>
              <a:gd name="T52" fmla="*/ 66 w 384"/>
              <a:gd name="T53" fmla="*/ 132 h 132"/>
              <a:gd name="T54" fmla="*/ 60 w 384"/>
              <a:gd name="T55" fmla="*/ 132 h 132"/>
              <a:gd name="T56" fmla="*/ 48 w 384"/>
              <a:gd name="T57" fmla="*/ 132 h 132"/>
              <a:gd name="T58" fmla="*/ 36 w 384"/>
              <a:gd name="T59" fmla="*/ 132 h 132"/>
              <a:gd name="T60" fmla="*/ 24 w 384"/>
              <a:gd name="T61" fmla="*/ 126 h 132"/>
              <a:gd name="T62" fmla="*/ 12 w 384"/>
              <a:gd name="T63" fmla="*/ 120 h 132"/>
              <a:gd name="T64" fmla="*/ 6 w 384"/>
              <a:gd name="T65" fmla="*/ 120 h 132"/>
              <a:gd name="T66" fmla="*/ 0 w 384"/>
              <a:gd name="T67" fmla="*/ 114 h 132"/>
              <a:gd name="T68" fmla="*/ 0 w 384"/>
              <a:gd name="T69" fmla="*/ 108 h 132"/>
              <a:gd name="T70" fmla="*/ 0 w 384"/>
              <a:gd name="T71" fmla="*/ 96 h 132"/>
              <a:gd name="T72" fmla="*/ 6 w 384"/>
              <a:gd name="T73" fmla="*/ 78 h 132"/>
              <a:gd name="T74" fmla="*/ 18 w 384"/>
              <a:gd name="T75" fmla="*/ 72 h 132"/>
              <a:gd name="T76" fmla="*/ 24 w 384"/>
              <a:gd name="T77" fmla="*/ 60 h 132"/>
              <a:gd name="T78" fmla="*/ 42 w 384"/>
              <a:gd name="T79" fmla="*/ 48 h 132"/>
              <a:gd name="T80" fmla="*/ 54 w 384"/>
              <a:gd name="T81" fmla="*/ 36 h 132"/>
              <a:gd name="T82" fmla="*/ 66 w 384"/>
              <a:gd name="T83" fmla="*/ 24 h 132"/>
              <a:gd name="T84" fmla="*/ 78 w 384"/>
              <a:gd name="T85" fmla="*/ 12 h 132"/>
              <a:gd name="T86" fmla="*/ 96 w 384"/>
              <a:gd name="T87" fmla="*/ 0 h 132"/>
              <a:gd name="T88" fmla="*/ 108 w 384"/>
              <a:gd name="T89" fmla="*/ 0 h 132"/>
              <a:gd name="T90" fmla="*/ 120 w 384"/>
              <a:gd name="T91" fmla="*/ 0 h 132"/>
              <a:gd name="T92" fmla="*/ 132 w 384"/>
              <a:gd name="T93" fmla="*/ 0 h 132"/>
              <a:gd name="T94" fmla="*/ 150 w 384"/>
              <a:gd name="T95" fmla="*/ 0 h 132"/>
              <a:gd name="T96" fmla="*/ 168 w 384"/>
              <a:gd name="T97" fmla="*/ 0 h 132"/>
              <a:gd name="T98" fmla="*/ 186 w 384"/>
              <a:gd name="T99" fmla="*/ 0 h 132"/>
              <a:gd name="T100" fmla="*/ 198 w 384"/>
              <a:gd name="T101" fmla="*/ 0 h 132"/>
              <a:gd name="T102" fmla="*/ 216 w 384"/>
              <a:gd name="T103" fmla="*/ 0 h 132"/>
              <a:gd name="T104" fmla="*/ 228 w 384"/>
              <a:gd name="T105" fmla="*/ 0 h 132"/>
              <a:gd name="T106" fmla="*/ 246 w 384"/>
              <a:gd name="T107" fmla="*/ 0 h 132"/>
              <a:gd name="T108" fmla="*/ 270 w 384"/>
              <a:gd name="T109" fmla="*/ 0 h 132"/>
              <a:gd name="T110" fmla="*/ 288 w 384"/>
              <a:gd name="T111" fmla="*/ 0 h 132"/>
              <a:gd name="T112" fmla="*/ 306 w 384"/>
              <a:gd name="T113" fmla="*/ 0 h 132"/>
              <a:gd name="T114" fmla="*/ 330 w 384"/>
              <a:gd name="T115" fmla="*/ 0 h 132"/>
              <a:gd name="T116" fmla="*/ 342 w 384"/>
              <a:gd name="T117" fmla="*/ 0 h 132"/>
              <a:gd name="T118" fmla="*/ 360 w 384"/>
              <a:gd name="T119" fmla="*/ 6 h 132"/>
              <a:gd name="T120" fmla="*/ 372 w 384"/>
              <a:gd name="T121" fmla="*/ 6 h 132"/>
              <a:gd name="T122" fmla="*/ 384 w 384"/>
              <a:gd name="T123" fmla="*/ 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4" h="132">
                <a:moveTo>
                  <a:pt x="384" y="6"/>
                </a:moveTo>
                <a:lnTo>
                  <a:pt x="378" y="12"/>
                </a:lnTo>
                <a:lnTo>
                  <a:pt x="372" y="24"/>
                </a:lnTo>
                <a:lnTo>
                  <a:pt x="366" y="42"/>
                </a:lnTo>
                <a:lnTo>
                  <a:pt x="348" y="66"/>
                </a:lnTo>
                <a:lnTo>
                  <a:pt x="342" y="78"/>
                </a:lnTo>
                <a:lnTo>
                  <a:pt x="330" y="90"/>
                </a:lnTo>
                <a:lnTo>
                  <a:pt x="318" y="96"/>
                </a:lnTo>
                <a:lnTo>
                  <a:pt x="306" y="102"/>
                </a:lnTo>
                <a:lnTo>
                  <a:pt x="282" y="120"/>
                </a:lnTo>
                <a:lnTo>
                  <a:pt x="276" y="126"/>
                </a:lnTo>
                <a:lnTo>
                  <a:pt x="264" y="126"/>
                </a:lnTo>
                <a:lnTo>
                  <a:pt x="246" y="132"/>
                </a:lnTo>
                <a:lnTo>
                  <a:pt x="228" y="132"/>
                </a:lnTo>
                <a:lnTo>
                  <a:pt x="216" y="132"/>
                </a:lnTo>
                <a:lnTo>
                  <a:pt x="198" y="126"/>
                </a:lnTo>
                <a:lnTo>
                  <a:pt x="186" y="126"/>
                </a:lnTo>
                <a:lnTo>
                  <a:pt x="174" y="120"/>
                </a:lnTo>
                <a:lnTo>
                  <a:pt x="156" y="120"/>
                </a:lnTo>
                <a:lnTo>
                  <a:pt x="138" y="126"/>
                </a:lnTo>
                <a:lnTo>
                  <a:pt x="126" y="126"/>
                </a:lnTo>
                <a:lnTo>
                  <a:pt x="114" y="126"/>
                </a:lnTo>
                <a:lnTo>
                  <a:pt x="108" y="132"/>
                </a:lnTo>
                <a:lnTo>
                  <a:pt x="96" y="132"/>
                </a:lnTo>
                <a:lnTo>
                  <a:pt x="90" y="132"/>
                </a:lnTo>
                <a:lnTo>
                  <a:pt x="78" y="132"/>
                </a:lnTo>
                <a:lnTo>
                  <a:pt x="66" y="132"/>
                </a:lnTo>
                <a:lnTo>
                  <a:pt x="60" y="132"/>
                </a:lnTo>
                <a:lnTo>
                  <a:pt x="48" y="132"/>
                </a:lnTo>
                <a:lnTo>
                  <a:pt x="36" y="132"/>
                </a:lnTo>
                <a:lnTo>
                  <a:pt x="24" y="126"/>
                </a:lnTo>
                <a:lnTo>
                  <a:pt x="12" y="120"/>
                </a:lnTo>
                <a:lnTo>
                  <a:pt x="6" y="120"/>
                </a:lnTo>
                <a:lnTo>
                  <a:pt x="0" y="114"/>
                </a:lnTo>
                <a:lnTo>
                  <a:pt x="0" y="108"/>
                </a:lnTo>
                <a:lnTo>
                  <a:pt x="0" y="96"/>
                </a:lnTo>
                <a:lnTo>
                  <a:pt x="6" y="78"/>
                </a:lnTo>
                <a:lnTo>
                  <a:pt x="18" y="72"/>
                </a:lnTo>
                <a:lnTo>
                  <a:pt x="24" y="60"/>
                </a:lnTo>
                <a:lnTo>
                  <a:pt x="42" y="48"/>
                </a:lnTo>
                <a:lnTo>
                  <a:pt x="54" y="36"/>
                </a:lnTo>
                <a:lnTo>
                  <a:pt x="66" y="24"/>
                </a:lnTo>
                <a:lnTo>
                  <a:pt x="78" y="12"/>
                </a:lnTo>
                <a:lnTo>
                  <a:pt x="96" y="0"/>
                </a:lnTo>
                <a:lnTo>
                  <a:pt x="108" y="0"/>
                </a:lnTo>
                <a:lnTo>
                  <a:pt x="120" y="0"/>
                </a:lnTo>
                <a:lnTo>
                  <a:pt x="132" y="0"/>
                </a:lnTo>
                <a:lnTo>
                  <a:pt x="150" y="0"/>
                </a:lnTo>
                <a:lnTo>
                  <a:pt x="168" y="0"/>
                </a:lnTo>
                <a:lnTo>
                  <a:pt x="186" y="0"/>
                </a:lnTo>
                <a:lnTo>
                  <a:pt x="198" y="0"/>
                </a:lnTo>
                <a:lnTo>
                  <a:pt x="216" y="0"/>
                </a:lnTo>
                <a:lnTo>
                  <a:pt x="228" y="0"/>
                </a:lnTo>
                <a:lnTo>
                  <a:pt x="246" y="0"/>
                </a:lnTo>
                <a:lnTo>
                  <a:pt x="270" y="0"/>
                </a:lnTo>
                <a:lnTo>
                  <a:pt x="288" y="0"/>
                </a:lnTo>
                <a:lnTo>
                  <a:pt x="306" y="0"/>
                </a:lnTo>
                <a:lnTo>
                  <a:pt x="330" y="0"/>
                </a:lnTo>
                <a:lnTo>
                  <a:pt x="342" y="0"/>
                </a:lnTo>
                <a:lnTo>
                  <a:pt x="360" y="6"/>
                </a:lnTo>
                <a:lnTo>
                  <a:pt x="372" y="6"/>
                </a:lnTo>
                <a:lnTo>
                  <a:pt x="384" y="6"/>
                </a:lnTo>
                <a:close/>
              </a:path>
            </a:pathLst>
          </a:custGeom>
          <a:solidFill>
            <a:srgbClr val="FE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8597" name="Freeform 10069"/>
          <p:cNvSpPr>
            <a:spLocks/>
          </p:cNvSpPr>
          <p:nvPr/>
        </p:nvSpPr>
        <p:spPr bwMode="auto">
          <a:xfrm>
            <a:off x="7626350" y="3225800"/>
            <a:ext cx="2819400" cy="1873250"/>
          </a:xfrm>
          <a:custGeom>
            <a:avLst/>
            <a:gdLst>
              <a:gd name="T0" fmla="*/ 1776 w 1776"/>
              <a:gd name="T1" fmla="*/ 60 h 1180"/>
              <a:gd name="T2" fmla="*/ 1732 w 1776"/>
              <a:gd name="T3" fmla="*/ 36 h 1180"/>
              <a:gd name="T4" fmla="*/ 1664 w 1776"/>
              <a:gd name="T5" fmla="*/ 8 h 1180"/>
              <a:gd name="T6" fmla="*/ 1588 w 1776"/>
              <a:gd name="T7" fmla="*/ 0 h 1180"/>
              <a:gd name="T8" fmla="*/ 1448 w 1776"/>
              <a:gd name="T9" fmla="*/ 4 h 1180"/>
              <a:gd name="T10" fmla="*/ 1372 w 1776"/>
              <a:gd name="T11" fmla="*/ 16 h 1180"/>
              <a:gd name="T12" fmla="*/ 1280 w 1776"/>
              <a:gd name="T13" fmla="*/ 44 h 1180"/>
              <a:gd name="T14" fmla="*/ 1192 w 1776"/>
              <a:gd name="T15" fmla="*/ 72 h 1180"/>
              <a:gd name="T16" fmla="*/ 1096 w 1776"/>
              <a:gd name="T17" fmla="*/ 128 h 1180"/>
              <a:gd name="T18" fmla="*/ 1012 w 1776"/>
              <a:gd name="T19" fmla="*/ 176 h 1180"/>
              <a:gd name="T20" fmla="*/ 940 w 1776"/>
              <a:gd name="T21" fmla="*/ 228 h 1180"/>
              <a:gd name="T22" fmla="*/ 840 w 1776"/>
              <a:gd name="T23" fmla="*/ 288 h 1180"/>
              <a:gd name="T24" fmla="*/ 748 w 1776"/>
              <a:gd name="T25" fmla="*/ 352 h 1180"/>
              <a:gd name="T26" fmla="*/ 692 w 1776"/>
              <a:gd name="T27" fmla="*/ 408 h 1180"/>
              <a:gd name="T28" fmla="*/ 608 w 1776"/>
              <a:gd name="T29" fmla="*/ 480 h 1180"/>
              <a:gd name="T30" fmla="*/ 544 w 1776"/>
              <a:gd name="T31" fmla="*/ 532 h 1180"/>
              <a:gd name="T32" fmla="*/ 480 w 1776"/>
              <a:gd name="T33" fmla="*/ 576 h 1180"/>
              <a:gd name="T34" fmla="*/ 420 w 1776"/>
              <a:gd name="T35" fmla="*/ 640 h 1180"/>
              <a:gd name="T36" fmla="*/ 360 w 1776"/>
              <a:gd name="T37" fmla="*/ 704 h 1180"/>
              <a:gd name="T38" fmla="*/ 332 w 1776"/>
              <a:gd name="T39" fmla="*/ 736 h 1180"/>
              <a:gd name="T40" fmla="*/ 264 w 1776"/>
              <a:gd name="T41" fmla="*/ 804 h 1180"/>
              <a:gd name="T42" fmla="*/ 220 w 1776"/>
              <a:gd name="T43" fmla="*/ 880 h 1180"/>
              <a:gd name="T44" fmla="*/ 108 w 1776"/>
              <a:gd name="T45" fmla="*/ 1028 h 1180"/>
              <a:gd name="T46" fmla="*/ 48 w 1776"/>
              <a:gd name="T47" fmla="*/ 1104 h 1180"/>
              <a:gd name="T48" fmla="*/ 0 w 1776"/>
              <a:gd name="T49" fmla="*/ 1180 h 1180"/>
              <a:gd name="T50" fmla="*/ 1776 w 1776"/>
              <a:gd name="T51" fmla="*/ 1176 h 1180"/>
              <a:gd name="T52" fmla="*/ 1776 w 1776"/>
              <a:gd name="T53" fmla="*/ 6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76" h="1180">
                <a:moveTo>
                  <a:pt x="1776" y="60"/>
                </a:moveTo>
                <a:lnTo>
                  <a:pt x="1732" y="36"/>
                </a:lnTo>
                <a:lnTo>
                  <a:pt x="1664" y="8"/>
                </a:lnTo>
                <a:lnTo>
                  <a:pt x="1588" y="0"/>
                </a:lnTo>
                <a:lnTo>
                  <a:pt x="1448" y="4"/>
                </a:lnTo>
                <a:lnTo>
                  <a:pt x="1372" y="16"/>
                </a:lnTo>
                <a:lnTo>
                  <a:pt x="1280" y="44"/>
                </a:lnTo>
                <a:lnTo>
                  <a:pt x="1192" y="72"/>
                </a:lnTo>
                <a:lnTo>
                  <a:pt x="1096" y="128"/>
                </a:lnTo>
                <a:lnTo>
                  <a:pt x="1012" y="176"/>
                </a:lnTo>
                <a:lnTo>
                  <a:pt x="940" y="228"/>
                </a:lnTo>
                <a:lnTo>
                  <a:pt x="840" y="288"/>
                </a:lnTo>
                <a:lnTo>
                  <a:pt x="748" y="352"/>
                </a:lnTo>
                <a:lnTo>
                  <a:pt x="692" y="408"/>
                </a:lnTo>
                <a:lnTo>
                  <a:pt x="608" y="480"/>
                </a:lnTo>
                <a:lnTo>
                  <a:pt x="544" y="532"/>
                </a:lnTo>
                <a:lnTo>
                  <a:pt x="480" y="576"/>
                </a:lnTo>
                <a:lnTo>
                  <a:pt x="420" y="640"/>
                </a:lnTo>
                <a:lnTo>
                  <a:pt x="360" y="704"/>
                </a:lnTo>
                <a:lnTo>
                  <a:pt x="332" y="736"/>
                </a:lnTo>
                <a:lnTo>
                  <a:pt x="264" y="804"/>
                </a:lnTo>
                <a:lnTo>
                  <a:pt x="220" y="880"/>
                </a:lnTo>
                <a:lnTo>
                  <a:pt x="108" y="1028"/>
                </a:lnTo>
                <a:lnTo>
                  <a:pt x="48" y="1104"/>
                </a:lnTo>
                <a:lnTo>
                  <a:pt x="0" y="1180"/>
                </a:lnTo>
                <a:lnTo>
                  <a:pt x="1776" y="1176"/>
                </a:lnTo>
                <a:lnTo>
                  <a:pt x="1776" y="60"/>
                </a:lnTo>
                <a:close/>
              </a:path>
            </a:pathLst>
          </a:custGeom>
          <a:solidFill>
            <a:srgbClr val="FF474B"/>
          </a:solidFill>
          <a:ln>
            <a:noFill/>
          </a:ln>
          <a:effectLst/>
          <a:extLst>
            <a:ext uri="{91240B29-F687-4F45-9708-019B960494DF}">
              <a14:hiddenLine xmlns:a14="http://schemas.microsoft.com/office/drawing/2010/main" w="12700"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599" name="Line 10071"/>
          <p:cNvSpPr>
            <a:spLocks noChangeShapeType="1"/>
          </p:cNvSpPr>
          <p:nvPr/>
        </p:nvSpPr>
        <p:spPr bwMode="auto">
          <a:xfrm flipH="1">
            <a:off x="1860550" y="2933700"/>
            <a:ext cx="1212850" cy="876300"/>
          </a:xfrm>
          <a:prstGeom prst="line">
            <a:avLst/>
          </a:prstGeom>
          <a:noFill/>
          <a:ln w="38100">
            <a:solidFill>
              <a:srgbClr val="FF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00" name="Line 10072"/>
          <p:cNvSpPr>
            <a:spLocks noChangeShapeType="1"/>
          </p:cNvSpPr>
          <p:nvPr/>
        </p:nvSpPr>
        <p:spPr bwMode="auto">
          <a:xfrm flipV="1">
            <a:off x="4533900" y="5486400"/>
            <a:ext cx="3606800" cy="127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01" name="Text Box 10073"/>
          <p:cNvSpPr txBox="1">
            <a:spLocks noChangeArrowheads="1"/>
          </p:cNvSpPr>
          <p:nvPr/>
        </p:nvSpPr>
        <p:spPr bwMode="auto">
          <a:xfrm>
            <a:off x="5773738" y="5586413"/>
            <a:ext cx="519112" cy="304800"/>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latin typeface="Arial" pitchFamily="34" charset="0"/>
              </a:rPr>
              <a:t>2km</a:t>
            </a:r>
          </a:p>
        </p:txBody>
      </p:sp>
      <p:sp>
        <p:nvSpPr>
          <p:cNvPr id="24" name="TextBox 23"/>
          <p:cNvSpPr txBox="1"/>
          <p:nvPr/>
        </p:nvSpPr>
        <p:spPr>
          <a:xfrm>
            <a:off x="1515995" y="332657"/>
            <a:ext cx="9152005" cy="584775"/>
          </a:xfrm>
          <a:prstGeom prst="rect">
            <a:avLst/>
          </a:prstGeom>
          <a:noFill/>
        </p:spPr>
        <p:txBody>
          <a:bodyPr wrap="square" rtlCol="0">
            <a:spAutoFit/>
          </a:bodyPr>
          <a:lstStyle/>
          <a:p>
            <a:pPr algn="ctr"/>
            <a:r>
              <a:rPr lang="en-US" sz="3200" b="1" dirty="0">
                <a:cs typeface="Times New Roman" panose="02020603050405020304" pitchFamily="18" charset="0"/>
              </a:rPr>
              <a:t>Ora Banda Long Section in the plane of Gimlet South</a:t>
            </a:r>
          </a:p>
        </p:txBody>
      </p:sp>
    </p:spTree>
    <p:extLst>
      <p:ext uri="{BB962C8B-B14F-4D97-AF65-F5344CB8AC3E}">
        <p14:creationId xmlns:p14="http://schemas.microsoft.com/office/powerpoint/2010/main" val="3826288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5" name="Text Box 7"/>
          <p:cNvSpPr txBox="1">
            <a:spLocks noChangeArrowheads="1"/>
          </p:cNvSpPr>
          <p:nvPr/>
        </p:nvSpPr>
        <p:spPr bwMode="auto">
          <a:xfrm>
            <a:off x="6168257" y="2079670"/>
            <a:ext cx="1430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t>Gimlet South Mine</a:t>
            </a:r>
          </a:p>
          <a:p>
            <a:r>
              <a:rPr lang="en-AU" altLang="en-US" sz="1200" b="1" dirty="0"/>
              <a:t>~ 1Mozs</a:t>
            </a:r>
          </a:p>
        </p:txBody>
      </p:sp>
      <p:sp>
        <p:nvSpPr>
          <p:cNvPr id="278536" name="Text Box 8"/>
          <p:cNvSpPr txBox="1">
            <a:spLocks noChangeArrowheads="1"/>
          </p:cNvSpPr>
          <p:nvPr/>
        </p:nvSpPr>
        <p:spPr bwMode="auto">
          <a:xfrm>
            <a:off x="9209162" y="4167903"/>
            <a:ext cx="12073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t>Enterprise Mine</a:t>
            </a:r>
          </a:p>
          <a:p>
            <a:r>
              <a:rPr lang="en-AU" altLang="en-US" sz="1200" b="1" dirty="0"/>
              <a:t>~ 1.3Mozs</a:t>
            </a:r>
          </a:p>
        </p:txBody>
      </p:sp>
      <p:sp>
        <p:nvSpPr>
          <p:cNvPr id="278537" name="Text Box 9"/>
          <p:cNvSpPr txBox="1">
            <a:spLocks noChangeArrowheads="1"/>
          </p:cNvSpPr>
          <p:nvPr/>
        </p:nvSpPr>
        <p:spPr bwMode="auto">
          <a:xfrm>
            <a:off x="7790359" y="3087782"/>
            <a:ext cx="10858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a:t>Anomaly One</a:t>
            </a:r>
          </a:p>
          <a:p>
            <a:r>
              <a:rPr lang="en-AU" altLang="en-US" sz="1200" b="1"/>
              <a:t>Laterite Pit</a:t>
            </a:r>
          </a:p>
        </p:txBody>
      </p:sp>
      <p:sp>
        <p:nvSpPr>
          <p:cNvPr id="288600" name="Line 10072"/>
          <p:cNvSpPr>
            <a:spLocks noChangeShapeType="1"/>
          </p:cNvSpPr>
          <p:nvPr/>
        </p:nvSpPr>
        <p:spPr bwMode="auto">
          <a:xfrm flipV="1">
            <a:off x="3359696" y="6427385"/>
            <a:ext cx="3606800" cy="1270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601" name="Text Box 10073"/>
          <p:cNvSpPr txBox="1">
            <a:spLocks noChangeArrowheads="1"/>
          </p:cNvSpPr>
          <p:nvPr/>
        </p:nvSpPr>
        <p:spPr bwMode="auto">
          <a:xfrm>
            <a:off x="4599534" y="6527398"/>
            <a:ext cx="519112" cy="304800"/>
          </a:xfrm>
          <a:prstGeom prst="rect">
            <a:avLst/>
          </a:prstGeom>
          <a:noFill/>
          <a:ln w="12700">
            <a:noFill/>
            <a:miter lim="800000"/>
            <a:headEnd type="none" w="sm" len="sm"/>
            <a:tailEnd type="none" w="sm" len="sm"/>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latin typeface="Arial" pitchFamily="34" charset="0"/>
              </a:rPr>
              <a:t>2km</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1222">
            <a:off x="2811959" y="2840504"/>
            <a:ext cx="6889750"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515995" y="1"/>
            <a:ext cx="9152005" cy="1015663"/>
          </a:xfrm>
          <a:prstGeom prst="rect">
            <a:avLst/>
          </a:prstGeom>
          <a:noFill/>
        </p:spPr>
        <p:txBody>
          <a:bodyPr wrap="square" rtlCol="0">
            <a:spAutoFit/>
          </a:bodyPr>
          <a:lstStyle/>
          <a:p>
            <a:pPr algn="ctr"/>
            <a:r>
              <a:rPr lang="en-US" sz="2400" b="1" dirty="0">
                <a:cs typeface="Times New Roman" panose="02020603050405020304" pitchFamily="18" charset="0"/>
              </a:rPr>
              <a:t>Ora Banda Long Section in the plane of Gimlet South</a:t>
            </a:r>
          </a:p>
          <a:p>
            <a:pPr algn="ctr"/>
            <a:r>
              <a:rPr lang="en-US" b="1" dirty="0">
                <a:cs typeface="Times New Roman" panose="02020603050405020304" pitchFamily="18" charset="0"/>
              </a:rPr>
              <a:t>Metals show a temperature zoning away from the Lone Hand </a:t>
            </a:r>
            <a:r>
              <a:rPr lang="en-US" b="1" dirty="0" err="1">
                <a:cs typeface="Times New Roman" panose="02020603050405020304" pitchFamily="18" charset="0"/>
              </a:rPr>
              <a:t>Monzogranite</a:t>
            </a:r>
            <a:r>
              <a:rPr lang="en-US" b="1" dirty="0">
                <a:cs typeface="Times New Roman" panose="02020603050405020304" pitchFamily="18" charset="0"/>
              </a:rPr>
              <a:t>.</a:t>
            </a:r>
          </a:p>
          <a:p>
            <a:pPr algn="ctr"/>
            <a:r>
              <a:rPr lang="en-US" b="1" dirty="0">
                <a:cs typeface="Times New Roman" panose="02020603050405020304" pitchFamily="18" charset="0"/>
              </a:rPr>
              <a:t>The age and metal zoning suggests that the Ora Banda system was tilted after formation.</a:t>
            </a:r>
          </a:p>
        </p:txBody>
      </p:sp>
      <p:sp>
        <p:nvSpPr>
          <p:cNvPr id="2" name="TextBox 1"/>
          <p:cNvSpPr txBox="1"/>
          <p:nvPr/>
        </p:nvSpPr>
        <p:spPr>
          <a:xfrm>
            <a:off x="2250378" y="1647621"/>
            <a:ext cx="619080" cy="3416320"/>
          </a:xfrm>
          <a:prstGeom prst="rect">
            <a:avLst/>
          </a:prstGeom>
          <a:noFill/>
        </p:spPr>
        <p:txBody>
          <a:bodyPr wrap="none" rtlCol="0">
            <a:spAutoFit/>
          </a:bodyPr>
          <a:lstStyle/>
          <a:p>
            <a:r>
              <a:rPr lang="en-US" sz="2400" b="1" dirty="0">
                <a:solidFill>
                  <a:srgbClr val="233E5F"/>
                </a:solidFill>
              </a:rPr>
              <a:t>Sb</a:t>
            </a:r>
          </a:p>
          <a:p>
            <a:endParaRPr lang="en-US" sz="2400" b="1" dirty="0">
              <a:solidFill>
                <a:srgbClr val="233E5F"/>
              </a:solidFill>
            </a:endParaRPr>
          </a:p>
          <a:p>
            <a:r>
              <a:rPr lang="en-US" sz="2400" b="1" dirty="0">
                <a:solidFill>
                  <a:srgbClr val="233E5F"/>
                </a:solidFill>
              </a:rPr>
              <a:t>As</a:t>
            </a:r>
          </a:p>
          <a:p>
            <a:endParaRPr lang="en-US" sz="2400" b="1" dirty="0">
              <a:solidFill>
                <a:srgbClr val="233E5F"/>
              </a:solidFill>
            </a:endParaRPr>
          </a:p>
          <a:p>
            <a:r>
              <a:rPr lang="en-US" sz="2400" b="1" dirty="0">
                <a:solidFill>
                  <a:srgbClr val="233E5F"/>
                </a:solidFill>
              </a:rPr>
              <a:t>W</a:t>
            </a:r>
          </a:p>
          <a:p>
            <a:endParaRPr lang="en-US" sz="2400" b="1" dirty="0">
              <a:solidFill>
                <a:srgbClr val="233E5F"/>
              </a:solidFill>
            </a:endParaRPr>
          </a:p>
          <a:p>
            <a:r>
              <a:rPr lang="en-US" sz="2400" b="1" dirty="0">
                <a:solidFill>
                  <a:srgbClr val="233E5F"/>
                </a:solidFill>
              </a:rPr>
              <a:t>Bi</a:t>
            </a:r>
          </a:p>
          <a:p>
            <a:endParaRPr lang="en-US" sz="2400" b="1" dirty="0">
              <a:solidFill>
                <a:srgbClr val="233E5F"/>
              </a:solidFill>
            </a:endParaRPr>
          </a:p>
          <a:p>
            <a:r>
              <a:rPr lang="en-US" sz="2400" b="1" dirty="0">
                <a:solidFill>
                  <a:srgbClr val="233E5F"/>
                </a:solidFill>
              </a:rPr>
              <a:t>Mo</a:t>
            </a:r>
          </a:p>
        </p:txBody>
      </p:sp>
      <p:cxnSp>
        <p:nvCxnSpPr>
          <p:cNvPr id="4" name="Straight Arrow Connector 3"/>
          <p:cNvCxnSpPr/>
          <p:nvPr/>
        </p:nvCxnSpPr>
        <p:spPr>
          <a:xfrm flipV="1">
            <a:off x="2495600" y="2079670"/>
            <a:ext cx="0"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495600" y="2799750"/>
            <a:ext cx="0"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495600" y="3519830"/>
            <a:ext cx="0"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495600" y="4239910"/>
            <a:ext cx="0"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8" descr="C:\Centaur\CentaurRocks\Enterprise\Mo_vein.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72" y="4599951"/>
            <a:ext cx="2520000" cy="135916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V="1">
            <a:off x="5375920" y="4527943"/>
            <a:ext cx="3168352" cy="53599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 Box 7"/>
          <p:cNvSpPr txBox="1">
            <a:spLocks noChangeArrowheads="1"/>
          </p:cNvSpPr>
          <p:nvPr/>
        </p:nvSpPr>
        <p:spPr bwMode="auto">
          <a:xfrm>
            <a:off x="3143673" y="5958652"/>
            <a:ext cx="33282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AU" altLang="en-US" sz="1200" b="1" dirty="0"/>
              <a:t>Enterprise quartz-moly veins; Rh-</a:t>
            </a:r>
            <a:r>
              <a:rPr lang="en-AU" altLang="en-US" sz="1200" b="1" dirty="0" err="1"/>
              <a:t>Os</a:t>
            </a:r>
            <a:r>
              <a:rPr lang="en-AU" altLang="en-US" sz="1200" b="1" dirty="0"/>
              <a:t> age 2670 Ma</a:t>
            </a:r>
          </a:p>
        </p:txBody>
      </p:sp>
    </p:spTree>
    <p:extLst>
      <p:ext uri="{BB962C8B-B14F-4D97-AF65-F5344CB8AC3E}">
        <p14:creationId xmlns:p14="http://schemas.microsoft.com/office/powerpoint/2010/main" val="3295580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85"/>
          <a:stretch/>
        </p:blipFill>
        <p:spPr bwMode="auto">
          <a:xfrm>
            <a:off x="1524000" y="1839434"/>
            <a:ext cx="9144000" cy="498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24662" y="2381849"/>
            <a:ext cx="457200" cy="390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1051295" y="2166512"/>
            <a:ext cx="457200" cy="4332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624392" y="3769609"/>
            <a:ext cx="383438" cy="307777"/>
          </a:xfrm>
          <a:prstGeom prst="rect">
            <a:avLst/>
          </a:prstGeom>
          <a:noFill/>
        </p:spPr>
        <p:txBody>
          <a:bodyPr wrap="none" rtlCol="0">
            <a:spAutoFit/>
          </a:bodyPr>
          <a:lstStyle/>
          <a:p>
            <a:r>
              <a:rPr lang="en-US" sz="1400" b="1" dirty="0"/>
              <a:t>KB</a:t>
            </a:r>
          </a:p>
        </p:txBody>
      </p:sp>
      <p:sp>
        <p:nvSpPr>
          <p:cNvPr id="6" name="TextBox 5"/>
          <p:cNvSpPr txBox="1"/>
          <p:nvPr/>
        </p:nvSpPr>
        <p:spPr>
          <a:xfrm>
            <a:off x="6858032" y="5229201"/>
            <a:ext cx="841577" cy="307777"/>
          </a:xfrm>
          <a:prstGeom prst="rect">
            <a:avLst/>
          </a:prstGeom>
          <a:noFill/>
        </p:spPr>
        <p:txBody>
          <a:bodyPr wrap="none" rtlCol="0">
            <a:spAutoFit/>
          </a:bodyPr>
          <a:lstStyle/>
          <a:p>
            <a:r>
              <a:rPr lang="en-US" sz="1400" b="1" dirty="0" err="1"/>
              <a:t>Kundana</a:t>
            </a:r>
            <a:endParaRPr lang="en-US" sz="1400" b="1" dirty="0"/>
          </a:p>
        </p:txBody>
      </p:sp>
      <p:sp>
        <p:nvSpPr>
          <p:cNvPr id="7" name="TextBox 6"/>
          <p:cNvSpPr txBox="1"/>
          <p:nvPr/>
        </p:nvSpPr>
        <p:spPr>
          <a:xfrm>
            <a:off x="7248128" y="3356993"/>
            <a:ext cx="1080680" cy="307777"/>
          </a:xfrm>
          <a:prstGeom prst="rect">
            <a:avLst/>
          </a:prstGeom>
          <a:noFill/>
        </p:spPr>
        <p:txBody>
          <a:bodyPr wrap="none" rtlCol="0">
            <a:spAutoFit/>
          </a:bodyPr>
          <a:lstStyle/>
          <a:p>
            <a:r>
              <a:rPr lang="en-US" sz="1400" b="1" dirty="0"/>
              <a:t>Mt Pleasant</a:t>
            </a:r>
          </a:p>
        </p:txBody>
      </p:sp>
      <p:sp>
        <p:nvSpPr>
          <p:cNvPr id="3" name="Oval 2"/>
          <p:cNvSpPr/>
          <p:nvPr/>
        </p:nvSpPr>
        <p:spPr>
          <a:xfrm>
            <a:off x="9532952" y="405764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608168" y="5065752"/>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444720" y="376960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973929" y="3769609"/>
            <a:ext cx="383438" cy="307777"/>
          </a:xfrm>
          <a:prstGeom prst="rect">
            <a:avLst/>
          </a:prstGeom>
          <a:noFill/>
        </p:spPr>
        <p:txBody>
          <a:bodyPr wrap="none" rtlCol="0">
            <a:spAutoFit/>
          </a:bodyPr>
          <a:lstStyle/>
          <a:p>
            <a:r>
              <a:rPr lang="en-US" sz="1400" b="1" dirty="0"/>
              <a:t>KB</a:t>
            </a:r>
          </a:p>
        </p:txBody>
      </p:sp>
      <p:sp>
        <p:nvSpPr>
          <p:cNvPr id="12" name="TextBox 11"/>
          <p:cNvSpPr txBox="1"/>
          <p:nvPr/>
        </p:nvSpPr>
        <p:spPr>
          <a:xfrm>
            <a:off x="2207569" y="5229201"/>
            <a:ext cx="841577" cy="307777"/>
          </a:xfrm>
          <a:prstGeom prst="rect">
            <a:avLst/>
          </a:prstGeom>
          <a:noFill/>
        </p:spPr>
        <p:txBody>
          <a:bodyPr wrap="none" rtlCol="0">
            <a:spAutoFit/>
          </a:bodyPr>
          <a:lstStyle/>
          <a:p>
            <a:r>
              <a:rPr lang="en-US" sz="1400" b="1" dirty="0" err="1"/>
              <a:t>Kundana</a:t>
            </a:r>
            <a:endParaRPr lang="en-US" sz="1400" b="1" dirty="0"/>
          </a:p>
        </p:txBody>
      </p:sp>
      <p:sp>
        <p:nvSpPr>
          <p:cNvPr id="13" name="TextBox 12"/>
          <p:cNvSpPr txBox="1"/>
          <p:nvPr/>
        </p:nvSpPr>
        <p:spPr>
          <a:xfrm>
            <a:off x="2597665" y="3356993"/>
            <a:ext cx="1080680" cy="307777"/>
          </a:xfrm>
          <a:prstGeom prst="rect">
            <a:avLst/>
          </a:prstGeom>
          <a:noFill/>
        </p:spPr>
        <p:txBody>
          <a:bodyPr wrap="none" rtlCol="0">
            <a:spAutoFit/>
          </a:bodyPr>
          <a:lstStyle/>
          <a:p>
            <a:r>
              <a:rPr lang="en-US" sz="1400" b="1" dirty="0"/>
              <a:t>Mt Pleasant</a:t>
            </a:r>
          </a:p>
        </p:txBody>
      </p:sp>
      <p:sp>
        <p:nvSpPr>
          <p:cNvPr id="14" name="Oval 13"/>
          <p:cNvSpPr/>
          <p:nvPr/>
        </p:nvSpPr>
        <p:spPr>
          <a:xfrm>
            <a:off x="4882489" y="405764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957705" y="5065752"/>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94257" y="3769608"/>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06580" y="109082"/>
            <a:ext cx="9161420" cy="1015663"/>
          </a:xfrm>
          <a:prstGeom prst="rect">
            <a:avLst/>
          </a:prstGeom>
          <a:noFill/>
        </p:spPr>
        <p:txBody>
          <a:bodyPr wrap="square" rtlCol="0">
            <a:spAutoFit/>
          </a:bodyPr>
          <a:lstStyle/>
          <a:p>
            <a:pPr algn="ctr"/>
            <a:r>
              <a:rPr lang="en-US" sz="2000" b="1" dirty="0"/>
              <a:t>Orogenic gold deposits are located within the footprints of low temperature, pre-metamorphic alteration cells. </a:t>
            </a:r>
          </a:p>
          <a:p>
            <a:pPr algn="ctr"/>
            <a:r>
              <a:rPr lang="en-US" b="1" dirty="0"/>
              <a:t>Cs is a proxy for low Temp clay alteration. Sb accommodated in low Temp pyrite.</a:t>
            </a:r>
          </a:p>
        </p:txBody>
      </p:sp>
      <p:sp>
        <p:nvSpPr>
          <p:cNvPr id="17" name="TextBox 16"/>
          <p:cNvSpPr txBox="1"/>
          <p:nvPr/>
        </p:nvSpPr>
        <p:spPr>
          <a:xfrm>
            <a:off x="3503713" y="1450854"/>
            <a:ext cx="872355" cy="369332"/>
          </a:xfrm>
          <a:prstGeom prst="rect">
            <a:avLst/>
          </a:prstGeom>
          <a:noFill/>
        </p:spPr>
        <p:txBody>
          <a:bodyPr wrap="none" rtlCol="0">
            <a:spAutoFit/>
          </a:bodyPr>
          <a:lstStyle/>
          <a:p>
            <a:r>
              <a:rPr lang="en-US" b="1" dirty="0"/>
              <a:t>Cesium</a:t>
            </a:r>
          </a:p>
        </p:txBody>
      </p:sp>
      <p:sp>
        <p:nvSpPr>
          <p:cNvPr id="19" name="TextBox 18"/>
          <p:cNvSpPr txBox="1"/>
          <p:nvPr/>
        </p:nvSpPr>
        <p:spPr>
          <a:xfrm>
            <a:off x="8112224" y="1450854"/>
            <a:ext cx="1120948" cy="369332"/>
          </a:xfrm>
          <a:prstGeom prst="rect">
            <a:avLst/>
          </a:prstGeom>
          <a:noFill/>
        </p:spPr>
        <p:txBody>
          <a:bodyPr wrap="none" rtlCol="0">
            <a:spAutoFit/>
          </a:bodyPr>
          <a:lstStyle/>
          <a:p>
            <a:r>
              <a:rPr lang="en-US" b="1" dirty="0"/>
              <a:t>Antimony</a:t>
            </a:r>
          </a:p>
        </p:txBody>
      </p:sp>
    </p:spTree>
    <p:extLst>
      <p:ext uri="{BB962C8B-B14F-4D97-AF65-F5344CB8AC3E}">
        <p14:creationId xmlns:p14="http://schemas.microsoft.com/office/powerpoint/2010/main" val="4281776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512" y="1359574"/>
            <a:ext cx="5400000" cy="5453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oup 24"/>
          <p:cNvGrpSpPr/>
          <p:nvPr/>
        </p:nvGrpSpPr>
        <p:grpSpPr>
          <a:xfrm>
            <a:off x="4223792" y="2061110"/>
            <a:ext cx="3096344" cy="1885254"/>
            <a:chOff x="2699792" y="2061110"/>
            <a:chExt cx="3096344" cy="1885254"/>
          </a:xfrm>
        </p:grpSpPr>
        <p:sp>
          <p:nvSpPr>
            <p:cNvPr id="8" name="TextBox 7"/>
            <p:cNvSpPr txBox="1"/>
            <p:nvPr/>
          </p:nvSpPr>
          <p:spPr>
            <a:xfrm>
              <a:off x="3212788" y="3607810"/>
              <a:ext cx="751231" cy="338554"/>
            </a:xfrm>
            <a:prstGeom prst="rect">
              <a:avLst/>
            </a:prstGeom>
            <a:noFill/>
          </p:spPr>
          <p:txBody>
            <a:bodyPr wrap="none" rtlCol="0">
              <a:spAutoFit/>
            </a:bodyPr>
            <a:lstStyle/>
            <a:p>
              <a:r>
                <a:rPr lang="en-US" sz="1600" b="1" dirty="0"/>
                <a:t>Biotite</a:t>
              </a:r>
            </a:p>
          </p:txBody>
        </p:sp>
        <p:sp>
          <p:nvSpPr>
            <p:cNvPr id="10" name="TextBox 9"/>
            <p:cNvSpPr txBox="1"/>
            <p:nvPr/>
          </p:nvSpPr>
          <p:spPr>
            <a:xfrm rot="18852102">
              <a:off x="2943983" y="3182887"/>
              <a:ext cx="469744" cy="276999"/>
            </a:xfrm>
            <a:prstGeom prst="rect">
              <a:avLst/>
            </a:prstGeom>
            <a:solidFill>
              <a:srgbClr val="F8FDB5"/>
            </a:solidFill>
          </p:spPr>
          <p:txBody>
            <a:bodyPr wrap="none" rtlCol="0">
              <a:spAutoFit/>
            </a:bodyPr>
            <a:lstStyle/>
            <a:p>
              <a:r>
                <a:rPr lang="en-US" sz="1200" b="1" dirty="0" err="1"/>
                <a:t>Illite</a:t>
              </a:r>
              <a:endParaRPr lang="en-US" sz="1200" b="1" dirty="0"/>
            </a:p>
          </p:txBody>
        </p:sp>
        <p:sp>
          <p:nvSpPr>
            <p:cNvPr id="11" name="TextBox 10"/>
            <p:cNvSpPr txBox="1"/>
            <p:nvPr/>
          </p:nvSpPr>
          <p:spPr>
            <a:xfrm rot="18745398">
              <a:off x="3461563" y="2987832"/>
              <a:ext cx="742974" cy="461665"/>
            </a:xfrm>
            <a:prstGeom prst="rect">
              <a:avLst/>
            </a:prstGeom>
            <a:solidFill>
              <a:srgbClr val="CCFFCC"/>
            </a:solidFill>
          </p:spPr>
          <p:txBody>
            <a:bodyPr wrap="square" rtlCol="0">
              <a:spAutoFit/>
            </a:bodyPr>
            <a:lstStyle/>
            <a:p>
              <a:r>
                <a:rPr lang="en-US" sz="1200" b="1" dirty="0" err="1"/>
                <a:t>Illite</a:t>
              </a:r>
              <a:r>
                <a:rPr lang="en-US" sz="1200" b="1" dirty="0"/>
                <a:t>-Chlorite</a:t>
              </a:r>
            </a:p>
          </p:txBody>
        </p:sp>
        <p:sp>
          <p:nvSpPr>
            <p:cNvPr id="12" name="TextBox 11"/>
            <p:cNvSpPr txBox="1"/>
            <p:nvPr/>
          </p:nvSpPr>
          <p:spPr>
            <a:xfrm rot="18745398">
              <a:off x="4029279" y="3098773"/>
              <a:ext cx="692562" cy="276999"/>
            </a:xfrm>
            <a:prstGeom prst="rect">
              <a:avLst/>
            </a:prstGeom>
            <a:solidFill>
              <a:schemeClr val="accent3">
                <a:lumMod val="40000"/>
                <a:lumOff val="60000"/>
              </a:schemeClr>
            </a:solidFill>
          </p:spPr>
          <p:txBody>
            <a:bodyPr wrap="none" rtlCol="0">
              <a:spAutoFit/>
            </a:bodyPr>
            <a:lstStyle/>
            <a:p>
              <a:r>
                <a:rPr lang="en-US" sz="1200" b="1" dirty="0"/>
                <a:t>Chlorite</a:t>
              </a:r>
            </a:p>
          </p:txBody>
        </p:sp>
        <p:cxnSp>
          <p:nvCxnSpPr>
            <p:cNvPr id="4" name="Straight Connector 3"/>
            <p:cNvCxnSpPr/>
            <p:nvPr/>
          </p:nvCxnSpPr>
          <p:spPr>
            <a:xfrm>
              <a:off x="2699792" y="3667662"/>
              <a:ext cx="1944216"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19872" y="2866244"/>
              <a:ext cx="1944216"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634755" y="2338109"/>
              <a:ext cx="842377" cy="461665"/>
            </a:xfrm>
            <a:prstGeom prst="rect">
              <a:avLst/>
            </a:prstGeom>
            <a:solidFill>
              <a:schemeClr val="accent5">
                <a:lumMod val="40000"/>
                <a:lumOff val="60000"/>
              </a:schemeClr>
            </a:solidFill>
          </p:spPr>
          <p:txBody>
            <a:bodyPr wrap="square" rtlCol="0">
              <a:spAutoFit/>
            </a:bodyPr>
            <a:lstStyle/>
            <a:p>
              <a:r>
                <a:rPr lang="en-US" sz="1200" b="1" dirty="0" err="1"/>
                <a:t>Illite-Smectite</a:t>
              </a:r>
              <a:endParaRPr lang="en-US" sz="1200" b="1" dirty="0"/>
            </a:p>
          </p:txBody>
        </p:sp>
        <p:sp>
          <p:nvSpPr>
            <p:cNvPr id="15" name="TextBox 14"/>
            <p:cNvSpPr txBox="1"/>
            <p:nvPr/>
          </p:nvSpPr>
          <p:spPr>
            <a:xfrm>
              <a:off x="4483363" y="2362188"/>
              <a:ext cx="880725" cy="461665"/>
            </a:xfrm>
            <a:prstGeom prst="rect">
              <a:avLst/>
            </a:prstGeom>
            <a:solidFill>
              <a:schemeClr val="accent5">
                <a:lumMod val="40000"/>
                <a:lumOff val="60000"/>
              </a:schemeClr>
            </a:solidFill>
          </p:spPr>
          <p:txBody>
            <a:bodyPr wrap="square" rtlCol="0">
              <a:spAutoFit/>
            </a:bodyPr>
            <a:lstStyle/>
            <a:p>
              <a:r>
                <a:rPr lang="en-US" sz="1200" b="1" dirty="0"/>
                <a:t>Chlorite-</a:t>
              </a:r>
              <a:r>
                <a:rPr lang="en-US" sz="1200" b="1" dirty="0" err="1"/>
                <a:t>Smectite</a:t>
              </a:r>
              <a:endParaRPr lang="en-US" sz="1200" b="1" dirty="0"/>
            </a:p>
          </p:txBody>
        </p:sp>
        <p:cxnSp>
          <p:nvCxnSpPr>
            <p:cNvPr id="16" name="Straight Connector 15"/>
            <p:cNvCxnSpPr/>
            <p:nvPr/>
          </p:nvCxnSpPr>
          <p:spPr>
            <a:xfrm>
              <a:off x="3851920" y="2362188"/>
              <a:ext cx="1944216"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254053" y="2061110"/>
              <a:ext cx="1026476" cy="276999"/>
            </a:xfrm>
            <a:prstGeom prst="rect">
              <a:avLst/>
            </a:prstGeom>
            <a:solidFill>
              <a:schemeClr val="accent6">
                <a:lumMod val="40000"/>
                <a:lumOff val="60000"/>
              </a:schemeClr>
            </a:solidFill>
          </p:spPr>
          <p:txBody>
            <a:bodyPr wrap="square" rtlCol="0">
              <a:spAutoFit/>
            </a:bodyPr>
            <a:lstStyle/>
            <a:p>
              <a:r>
                <a:rPr lang="en-US" sz="1200" b="1" dirty="0" err="1"/>
                <a:t>Smectite</a:t>
              </a:r>
              <a:endParaRPr lang="en-US" sz="1200" b="1" dirty="0"/>
            </a:p>
          </p:txBody>
        </p:sp>
      </p:grpSp>
      <p:grpSp>
        <p:nvGrpSpPr>
          <p:cNvPr id="29" name="Group 28"/>
          <p:cNvGrpSpPr/>
          <p:nvPr/>
        </p:nvGrpSpPr>
        <p:grpSpPr>
          <a:xfrm>
            <a:off x="7277101" y="2135474"/>
            <a:ext cx="3390899" cy="1101799"/>
            <a:chOff x="5753100" y="2135473"/>
            <a:chExt cx="3390899" cy="1101799"/>
          </a:xfrm>
        </p:grpSpPr>
        <p:sp>
          <p:nvSpPr>
            <p:cNvPr id="9" name="Freeform 8"/>
            <p:cNvSpPr/>
            <p:nvPr/>
          </p:nvSpPr>
          <p:spPr>
            <a:xfrm>
              <a:off x="5753100" y="2135473"/>
              <a:ext cx="2438400" cy="495300"/>
            </a:xfrm>
            <a:custGeom>
              <a:avLst/>
              <a:gdLst>
                <a:gd name="connsiteX0" fmla="*/ 0 w 2438400"/>
                <a:gd name="connsiteY0" fmla="*/ 0 h 495300"/>
                <a:gd name="connsiteX1" fmla="*/ 1609725 w 2438400"/>
                <a:gd name="connsiteY1" fmla="*/ 9525 h 495300"/>
                <a:gd name="connsiteX2" fmla="*/ 2171700 w 2438400"/>
                <a:gd name="connsiteY2" fmla="*/ 38100 h 495300"/>
                <a:gd name="connsiteX3" fmla="*/ 2390775 w 2438400"/>
                <a:gd name="connsiteY3" fmla="*/ 190500 h 495300"/>
                <a:gd name="connsiteX4" fmla="*/ 2438400 w 24384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495300">
                  <a:moveTo>
                    <a:pt x="0" y="0"/>
                  </a:moveTo>
                  <a:lnTo>
                    <a:pt x="1609725" y="9525"/>
                  </a:lnTo>
                  <a:cubicBezTo>
                    <a:pt x="1971675" y="15875"/>
                    <a:pt x="2041525" y="7938"/>
                    <a:pt x="2171700" y="38100"/>
                  </a:cubicBezTo>
                  <a:cubicBezTo>
                    <a:pt x="2301875" y="68263"/>
                    <a:pt x="2346325" y="114300"/>
                    <a:pt x="2390775" y="190500"/>
                  </a:cubicBezTo>
                  <a:cubicBezTo>
                    <a:pt x="2435225" y="266700"/>
                    <a:pt x="2436812" y="381000"/>
                    <a:pt x="2438400" y="49530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588224" y="2661253"/>
              <a:ext cx="2555775" cy="276999"/>
            </a:xfrm>
            <a:prstGeom prst="rect">
              <a:avLst/>
            </a:prstGeom>
            <a:solidFill>
              <a:schemeClr val="accent4">
                <a:lumMod val="40000"/>
                <a:lumOff val="60000"/>
              </a:schemeClr>
            </a:solidFill>
          </p:spPr>
          <p:txBody>
            <a:bodyPr wrap="square" rtlCol="0">
              <a:spAutoFit/>
            </a:bodyPr>
            <a:lstStyle/>
            <a:p>
              <a:r>
                <a:rPr lang="en-US" sz="1200" b="1" dirty="0" err="1"/>
                <a:t>Paragonite</a:t>
              </a:r>
              <a:r>
                <a:rPr lang="en-US" sz="1200" b="1" dirty="0"/>
                <a:t>-Fe chlorite +/- </a:t>
              </a:r>
              <a:r>
                <a:rPr lang="en-US" sz="1200" b="1" dirty="0" err="1"/>
                <a:t>Chloritoid</a:t>
              </a:r>
              <a:endParaRPr lang="en-US" sz="1200" b="1" dirty="0"/>
            </a:p>
          </p:txBody>
        </p:sp>
        <p:sp>
          <p:nvSpPr>
            <p:cNvPr id="26" name="TextBox 25"/>
            <p:cNvSpPr txBox="1"/>
            <p:nvPr/>
          </p:nvSpPr>
          <p:spPr>
            <a:xfrm>
              <a:off x="6678697" y="2960273"/>
              <a:ext cx="1575792" cy="276999"/>
            </a:xfrm>
            <a:prstGeom prst="rect">
              <a:avLst/>
            </a:prstGeom>
            <a:noFill/>
          </p:spPr>
          <p:txBody>
            <a:bodyPr wrap="square" rtlCol="0">
              <a:spAutoFit/>
            </a:bodyPr>
            <a:lstStyle/>
            <a:p>
              <a:r>
                <a:rPr lang="en-US" sz="1200" b="1" dirty="0">
                  <a:solidFill>
                    <a:schemeClr val="bg1">
                      <a:lumMod val="50000"/>
                    </a:schemeClr>
                  </a:solidFill>
                </a:rPr>
                <a:t>Middle </a:t>
              </a:r>
              <a:r>
                <a:rPr lang="en-US" sz="1200" b="1" dirty="0" err="1">
                  <a:solidFill>
                    <a:schemeClr val="bg1">
                      <a:lumMod val="50000"/>
                    </a:schemeClr>
                  </a:solidFill>
                </a:rPr>
                <a:t>greenschist</a:t>
              </a:r>
              <a:endParaRPr lang="en-US" sz="1200" b="1" dirty="0">
                <a:solidFill>
                  <a:schemeClr val="bg1">
                    <a:lumMod val="50000"/>
                  </a:schemeClr>
                </a:solidFill>
              </a:endParaRPr>
            </a:p>
          </p:txBody>
        </p:sp>
      </p:grpSp>
      <p:grpSp>
        <p:nvGrpSpPr>
          <p:cNvPr id="30" name="Group 29"/>
          <p:cNvGrpSpPr/>
          <p:nvPr/>
        </p:nvGrpSpPr>
        <p:grpSpPr>
          <a:xfrm>
            <a:off x="8990593" y="2938252"/>
            <a:ext cx="1575792" cy="1135596"/>
            <a:chOff x="7466593" y="2938252"/>
            <a:chExt cx="1575792" cy="1135596"/>
          </a:xfrm>
        </p:grpSpPr>
        <p:cxnSp>
          <p:nvCxnSpPr>
            <p:cNvPr id="20" name="Straight Arrow Connector 19"/>
            <p:cNvCxnSpPr/>
            <p:nvPr/>
          </p:nvCxnSpPr>
          <p:spPr>
            <a:xfrm>
              <a:off x="8191500" y="2938252"/>
              <a:ext cx="0" cy="50405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524328" y="3525349"/>
              <a:ext cx="1368151" cy="276999"/>
            </a:xfrm>
            <a:prstGeom prst="rect">
              <a:avLst/>
            </a:prstGeom>
            <a:solidFill>
              <a:schemeClr val="accent4">
                <a:lumMod val="40000"/>
                <a:lumOff val="60000"/>
              </a:schemeClr>
            </a:solidFill>
          </p:spPr>
          <p:txBody>
            <a:bodyPr wrap="square" rtlCol="0">
              <a:spAutoFit/>
            </a:bodyPr>
            <a:lstStyle/>
            <a:p>
              <a:r>
                <a:rPr lang="en-US" sz="1200" b="1" dirty="0" err="1"/>
                <a:t>Clinozoisite</a:t>
              </a:r>
              <a:r>
                <a:rPr lang="en-US" sz="1200" b="1" dirty="0"/>
                <a:t> -Albite</a:t>
              </a:r>
            </a:p>
          </p:txBody>
        </p:sp>
        <p:sp>
          <p:nvSpPr>
            <p:cNvPr id="27" name="TextBox 26"/>
            <p:cNvSpPr txBox="1"/>
            <p:nvPr/>
          </p:nvSpPr>
          <p:spPr>
            <a:xfrm>
              <a:off x="7466593" y="3796849"/>
              <a:ext cx="1575792" cy="276999"/>
            </a:xfrm>
            <a:prstGeom prst="rect">
              <a:avLst/>
            </a:prstGeom>
            <a:noFill/>
          </p:spPr>
          <p:txBody>
            <a:bodyPr wrap="square" rtlCol="0">
              <a:spAutoFit/>
            </a:bodyPr>
            <a:lstStyle/>
            <a:p>
              <a:r>
                <a:rPr lang="en-US" sz="1200" b="1" dirty="0">
                  <a:solidFill>
                    <a:schemeClr val="bg1">
                      <a:lumMod val="50000"/>
                    </a:schemeClr>
                  </a:solidFill>
                </a:rPr>
                <a:t>Upper </a:t>
              </a:r>
              <a:r>
                <a:rPr lang="en-US" sz="1200" b="1" dirty="0" err="1">
                  <a:solidFill>
                    <a:schemeClr val="bg1">
                      <a:lumMod val="50000"/>
                    </a:schemeClr>
                  </a:solidFill>
                </a:rPr>
                <a:t>greenschist</a:t>
              </a:r>
              <a:endParaRPr lang="en-US" sz="1200" b="1" dirty="0">
                <a:solidFill>
                  <a:schemeClr val="bg1">
                    <a:lumMod val="50000"/>
                  </a:schemeClr>
                </a:solidFill>
              </a:endParaRPr>
            </a:p>
          </p:txBody>
        </p:sp>
      </p:grpSp>
      <p:sp>
        <p:nvSpPr>
          <p:cNvPr id="28" name="TextBox 27"/>
          <p:cNvSpPr txBox="1"/>
          <p:nvPr/>
        </p:nvSpPr>
        <p:spPr>
          <a:xfrm>
            <a:off x="1506580" y="138876"/>
            <a:ext cx="9161420" cy="1015663"/>
          </a:xfrm>
          <a:prstGeom prst="rect">
            <a:avLst/>
          </a:prstGeom>
          <a:noFill/>
        </p:spPr>
        <p:txBody>
          <a:bodyPr wrap="square" rtlCol="0">
            <a:spAutoFit/>
          </a:bodyPr>
          <a:lstStyle/>
          <a:p>
            <a:pPr algn="ctr"/>
            <a:r>
              <a:rPr lang="en-US" sz="2400" b="1" dirty="0">
                <a:cs typeface="Times New Roman" panose="02020603050405020304" pitchFamily="18" charset="0"/>
              </a:rPr>
              <a:t>2670 to 2660Ma shallow level alteration.</a:t>
            </a:r>
          </a:p>
          <a:p>
            <a:pPr algn="ctr"/>
            <a:r>
              <a:rPr lang="en-US" b="1" dirty="0">
                <a:cs typeface="Times New Roman" panose="02020603050405020304" pitchFamily="18" charset="0"/>
              </a:rPr>
              <a:t>Clay alteration in mafic rocks is metamorphosed to </a:t>
            </a:r>
            <a:r>
              <a:rPr lang="en-US" b="1" dirty="0" err="1">
                <a:cs typeface="Times New Roman" panose="02020603050405020304" pitchFamily="18" charset="0"/>
              </a:rPr>
              <a:t>paragonite</a:t>
            </a:r>
            <a:r>
              <a:rPr lang="en-US" b="1" dirty="0">
                <a:cs typeface="Times New Roman" panose="02020603050405020304" pitchFamily="18" charset="0"/>
              </a:rPr>
              <a:t>-Fe chlorite-</a:t>
            </a:r>
            <a:r>
              <a:rPr lang="en-US" b="1" dirty="0" err="1">
                <a:cs typeface="Times New Roman" panose="02020603050405020304" pitchFamily="18" charset="0"/>
              </a:rPr>
              <a:t>chloritoid</a:t>
            </a:r>
            <a:r>
              <a:rPr lang="en-US" b="1" dirty="0">
                <a:cs typeface="Times New Roman" panose="02020603050405020304" pitchFamily="18" charset="0"/>
              </a:rPr>
              <a:t> at middle </a:t>
            </a:r>
            <a:r>
              <a:rPr lang="en-US" b="1" dirty="0" err="1">
                <a:cs typeface="Times New Roman" panose="02020603050405020304" pitchFamily="18" charset="0"/>
              </a:rPr>
              <a:t>greenschist</a:t>
            </a:r>
            <a:r>
              <a:rPr lang="en-US" b="1" dirty="0">
                <a:cs typeface="Times New Roman" panose="02020603050405020304" pitchFamily="18" charset="0"/>
              </a:rPr>
              <a:t>, </a:t>
            </a:r>
            <a:r>
              <a:rPr lang="en-US" b="1" dirty="0" err="1">
                <a:cs typeface="Times New Roman" panose="02020603050405020304" pitchFamily="18" charset="0"/>
              </a:rPr>
              <a:t>clinozoisite</a:t>
            </a:r>
            <a:r>
              <a:rPr lang="en-US" b="1" dirty="0">
                <a:cs typeface="Times New Roman" panose="02020603050405020304" pitchFamily="18" charset="0"/>
              </a:rPr>
              <a:t>-albite at upper </a:t>
            </a:r>
            <a:r>
              <a:rPr lang="en-US" b="1" dirty="0" err="1">
                <a:cs typeface="Times New Roman" panose="02020603050405020304" pitchFamily="18" charset="0"/>
              </a:rPr>
              <a:t>greenschist</a:t>
            </a:r>
            <a:r>
              <a:rPr lang="en-US" b="1" dirty="0">
                <a:cs typeface="Times New Roman" panose="02020603050405020304" pitchFamily="18" charset="0"/>
              </a:rPr>
              <a:t> </a:t>
            </a:r>
          </a:p>
        </p:txBody>
      </p:sp>
    </p:spTree>
    <p:extLst>
      <p:ext uri="{BB962C8B-B14F-4D97-AF65-F5344CB8AC3E}">
        <p14:creationId xmlns:p14="http://schemas.microsoft.com/office/powerpoint/2010/main" val="397141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9456" y="260648"/>
            <a:ext cx="10153128" cy="6247864"/>
          </a:xfrm>
          <a:prstGeom prst="rect">
            <a:avLst/>
          </a:prstGeom>
          <a:noFill/>
        </p:spPr>
        <p:txBody>
          <a:bodyPr wrap="square" rtlCol="0">
            <a:spAutoFit/>
          </a:bodyPr>
          <a:lstStyle/>
          <a:p>
            <a:r>
              <a:rPr lang="en-US" sz="3600" b="1" dirty="0"/>
              <a:t>Observations (Archean and Proterozoic greenstones)</a:t>
            </a:r>
          </a:p>
          <a:p>
            <a:endParaRPr lang="en-US" sz="2400" b="1" dirty="0"/>
          </a:p>
          <a:p>
            <a:pPr marL="285750" indent="-285750">
              <a:buFont typeface="Arial" panose="020B0604020202020204" pitchFamily="34" charset="0"/>
              <a:buChar char="•"/>
            </a:pPr>
            <a:r>
              <a:rPr lang="en-AU" sz="2000" dirty="0">
                <a:latin typeface="Calibri" pitchFamily="34" charset="0"/>
              </a:rPr>
              <a:t>Distinct temporal evolution in basalt chemistry.</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Distinct temporal evolution in granite chemistry. </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Gold deposits proximal to preserved remnants of </a:t>
            </a:r>
            <a:r>
              <a:rPr lang="en-AU" sz="2000" dirty="0" err="1">
                <a:latin typeface="Calibri" pitchFamily="34" charset="0"/>
              </a:rPr>
              <a:t>epiclastic</a:t>
            </a:r>
            <a:r>
              <a:rPr lang="en-AU" sz="2000" dirty="0">
                <a:latin typeface="Calibri" pitchFamily="34" charset="0"/>
              </a:rPr>
              <a:t> basins.</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Gold deposits proximal to “enriched” diorite intrusions. </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Large footprint (10km by 10km) of pathfinder elements usually associated with low temperature hydrothermal systems.</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Multiple gold events that are spatially superimposed.</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Au Systems are chemically zoned at a camp scale.</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Zoning pattern shows that many systems are tilted, </a:t>
            </a:r>
            <a:r>
              <a:rPr lang="en-AU" sz="2000" dirty="0" err="1">
                <a:latin typeface="Calibri" pitchFamily="34" charset="0"/>
              </a:rPr>
              <a:t>ie</a:t>
            </a:r>
            <a:r>
              <a:rPr lang="en-AU" sz="2000" dirty="0">
                <a:latin typeface="Calibri" pitchFamily="34" charset="0"/>
              </a:rPr>
              <a:t> the metal zoning pattern was established prior to the last deformation event.</a:t>
            </a:r>
          </a:p>
        </p:txBody>
      </p:sp>
    </p:spTree>
    <p:extLst>
      <p:ext uri="{BB962C8B-B14F-4D97-AF65-F5344CB8AC3E}">
        <p14:creationId xmlns:p14="http://schemas.microsoft.com/office/powerpoint/2010/main" val="275398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600E809-3C24-4BB5-BEED-F4FC2CCD8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6" y="2463002"/>
            <a:ext cx="5760000" cy="4002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a:extLst>
              <a:ext uri="{FF2B5EF4-FFF2-40B4-BE49-F238E27FC236}">
                <a16:creationId xmlns:a16="http://schemas.microsoft.com/office/drawing/2014/main" id="{366A283E-0F0C-4EFE-8A86-095684B7B9C4}"/>
              </a:ext>
            </a:extLst>
          </p:cNvPr>
          <p:cNvSpPr/>
          <p:nvPr/>
        </p:nvSpPr>
        <p:spPr>
          <a:xfrm>
            <a:off x="1753376" y="5629286"/>
            <a:ext cx="533400"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29E610-4B66-47C0-B03A-6D9FB1AEFE26}"/>
              </a:ext>
            </a:extLst>
          </p:cNvPr>
          <p:cNvSpPr txBox="1"/>
          <p:nvPr/>
        </p:nvSpPr>
        <p:spPr>
          <a:xfrm>
            <a:off x="3391527" y="5102408"/>
            <a:ext cx="1437701" cy="276999"/>
          </a:xfrm>
          <a:prstGeom prst="rect">
            <a:avLst/>
          </a:prstGeom>
          <a:noFill/>
        </p:spPr>
        <p:txBody>
          <a:bodyPr wrap="none" rtlCol="0">
            <a:spAutoFit/>
          </a:bodyPr>
          <a:lstStyle/>
          <a:p>
            <a:r>
              <a:rPr lang="en-US" sz="1200" b="1" dirty="0"/>
              <a:t>Least-altered basalt</a:t>
            </a:r>
          </a:p>
        </p:txBody>
      </p:sp>
      <p:cxnSp>
        <p:nvCxnSpPr>
          <p:cNvPr id="5" name="Straight Arrow Connector 4">
            <a:extLst>
              <a:ext uri="{FF2B5EF4-FFF2-40B4-BE49-F238E27FC236}">
                <a16:creationId xmlns:a16="http://schemas.microsoft.com/office/drawing/2014/main" id="{7CA2044C-C8A4-4EE5-82D6-25F0D4F3D3CB}"/>
              </a:ext>
            </a:extLst>
          </p:cNvPr>
          <p:cNvCxnSpPr/>
          <p:nvPr/>
        </p:nvCxnSpPr>
        <p:spPr>
          <a:xfrm flipH="1">
            <a:off x="2097721" y="5391823"/>
            <a:ext cx="1676400" cy="419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D6F42840-455C-4438-AC5B-5C38BDDAAF82}"/>
              </a:ext>
            </a:extLst>
          </p:cNvPr>
          <p:cNvCxnSpPr/>
          <p:nvPr/>
        </p:nvCxnSpPr>
        <p:spPr>
          <a:xfrm flipH="1" flipV="1">
            <a:off x="999104" y="4865057"/>
            <a:ext cx="1028700" cy="10287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C9773CC-CDB1-47A9-B918-74B94463BF6D}"/>
              </a:ext>
            </a:extLst>
          </p:cNvPr>
          <p:cNvSpPr txBox="1"/>
          <p:nvPr/>
        </p:nvSpPr>
        <p:spPr>
          <a:xfrm>
            <a:off x="740288" y="4409756"/>
            <a:ext cx="2651239" cy="276999"/>
          </a:xfrm>
          <a:prstGeom prst="rect">
            <a:avLst/>
          </a:prstGeom>
          <a:noFill/>
        </p:spPr>
        <p:txBody>
          <a:bodyPr wrap="none" rtlCol="0">
            <a:spAutoFit/>
          </a:bodyPr>
          <a:lstStyle/>
          <a:p>
            <a:r>
              <a:rPr lang="en-US" sz="1200" b="1" dirty="0"/>
              <a:t>Trend of increasing alteration intensity</a:t>
            </a:r>
          </a:p>
        </p:txBody>
      </p:sp>
      <p:pic>
        <p:nvPicPr>
          <p:cNvPr id="8" name="Picture 2">
            <a:extLst>
              <a:ext uri="{FF2B5EF4-FFF2-40B4-BE49-F238E27FC236}">
                <a16:creationId xmlns:a16="http://schemas.microsoft.com/office/drawing/2014/main" id="{BC5C8714-4E9C-46C5-8295-108A5BDB0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048" y="2739152"/>
            <a:ext cx="5040000" cy="373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a:extLst>
              <a:ext uri="{FF2B5EF4-FFF2-40B4-BE49-F238E27FC236}">
                <a16:creationId xmlns:a16="http://schemas.microsoft.com/office/drawing/2014/main" id="{6A054C4B-9724-4F83-AB0C-AFFAF71D70EE}"/>
              </a:ext>
            </a:extLst>
          </p:cNvPr>
          <p:cNvSpPr/>
          <p:nvPr/>
        </p:nvSpPr>
        <p:spPr>
          <a:xfrm>
            <a:off x="9206179" y="3671828"/>
            <a:ext cx="419846" cy="381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501391-6D06-4F62-AD33-5552544E5C5A}"/>
              </a:ext>
            </a:extLst>
          </p:cNvPr>
          <p:cNvSpPr txBox="1"/>
          <p:nvPr/>
        </p:nvSpPr>
        <p:spPr>
          <a:xfrm>
            <a:off x="10441083" y="2842378"/>
            <a:ext cx="1437701" cy="276999"/>
          </a:xfrm>
          <a:prstGeom prst="rect">
            <a:avLst/>
          </a:prstGeom>
          <a:noFill/>
        </p:spPr>
        <p:txBody>
          <a:bodyPr wrap="none" rtlCol="0">
            <a:spAutoFit/>
          </a:bodyPr>
          <a:lstStyle/>
          <a:p>
            <a:r>
              <a:rPr lang="en-US" sz="1200" b="1" dirty="0"/>
              <a:t>Least-altered basalt</a:t>
            </a:r>
          </a:p>
        </p:txBody>
      </p:sp>
      <p:cxnSp>
        <p:nvCxnSpPr>
          <p:cNvPr id="11" name="Straight Arrow Connector 10">
            <a:extLst>
              <a:ext uri="{FF2B5EF4-FFF2-40B4-BE49-F238E27FC236}">
                <a16:creationId xmlns:a16="http://schemas.microsoft.com/office/drawing/2014/main" id="{B03A4B83-DCB4-4C3E-B9DE-4FB571FD9F7A}"/>
              </a:ext>
            </a:extLst>
          </p:cNvPr>
          <p:cNvCxnSpPr>
            <a:cxnSpLocks/>
          </p:cNvCxnSpPr>
          <p:nvPr/>
        </p:nvCxnSpPr>
        <p:spPr>
          <a:xfrm flipH="1">
            <a:off x="9416102" y="3186172"/>
            <a:ext cx="1216402" cy="661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F8FB372-BA1F-4326-B4E9-E0B9EE20944D}"/>
              </a:ext>
            </a:extLst>
          </p:cNvPr>
          <p:cNvCxnSpPr>
            <a:cxnSpLocks/>
          </p:cNvCxnSpPr>
          <p:nvPr/>
        </p:nvCxnSpPr>
        <p:spPr>
          <a:xfrm flipH="1">
            <a:off x="8720932" y="3862328"/>
            <a:ext cx="615428" cy="2841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BBE1571-C24F-4C2F-B271-EB40A0EBDD89}"/>
              </a:ext>
            </a:extLst>
          </p:cNvPr>
          <p:cNvSpPr txBox="1"/>
          <p:nvPr/>
        </p:nvSpPr>
        <p:spPr>
          <a:xfrm>
            <a:off x="479376" y="109082"/>
            <a:ext cx="11215828" cy="677108"/>
          </a:xfrm>
          <a:prstGeom prst="rect">
            <a:avLst/>
          </a:prstGeom>
          <a:noFill/>
        </p:spPr>
        <p:txBody>
          <a:bodyPr wrap="square" rtlCol="0">
            <a:spAutoFit/>
          </a:bodyPr>
          <a:lstStyle/>
          <a:p>
            <a:pPr algn="ctr"/>
            <a:r>
              <a:rPr lang="en-US" sz="2000" b="1" dirty="0"/>
              <a:t>Anomalous mineral assemblages formed from metamorphism of altered protoliths</a:t>
            </a:r>
          </a:p>
          <a:p>
            <a:pPr algn="ctr"/>
            <a:r>
              <a:rPr lang="en-US" dirty="0"/>
              <a:t>Major elements indicative of sericite-chlorite-carbonate alteration in rocks that are now biotite-actinolite-anorthite.</a:t>
            </a:r>
          </a:p>
        </p:txBody>
      </p:sp>
      <p:sp>
        <p:nvSpPr>
          <p:cNvPr id="15" name="TextBox 14">
            <a:extLst>
              <a:ext uri="{FF2B5EF4-FFF2-40B4-BE49-F238E27FC236}">
                <a16:creationId xmlns:a16="http://schemas.microsoft.com/office/drawing/2014/main" id="{B3274880-908E-4DBB-8EB4-247A9A728A18}"/>
              </a:ext>
            </a:extLst>
          </p:cNvPr>
          <p:cNvSpPr txBox="1"/>
          <p:nvPr/>
        </p:nvSpPr>
        <p:spPr>
          <a:xfrm>
            <a:off x="6073216" y="4132757"/>
            <a:ext cx="2651239" cy="276999"/>
          </a:xfrm>
          <a:prstGeom prst="rect">
            <a:avLst/>
          </a:prstGeom>
          <a:noFill/>
        </p:spPr>
        <p:txBody>
          <a:bodyPr wrap="none" rtlCol="0">
            <a:spAutoFit/>
          </a:bodyPr>
          <a:lstStyle/>
          <a:p>
            <a:r>
              <a:rPr lang="en-US" sz="1200" b="1" dirty="0"/>
              <a:t>Trend of increasing alteration intensity</a:t>
            </a:r>
          </a:p>
        </p:txBody>
      </p:sp>
      <p:pic>
        <p:nvPicPr>
          <p:cNvPr id="20" name="Picture 2">
            <a:extLst>
              <a:ext uri="{FF2B5EF4-FFF2-40B4-BE49-F238E27FC236}">
                <a16:creationId xmlns:a16="http://schemas.microsoft.com/office/drawing/2014/main" id="{1FF41A34-1B8C-427C-8824-DBF78C879DB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888088" y="1068548"/>
            <a:ext cx="4196080" cy="1407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a:extLst>
              <a:ext uri="{FF2B5EF4-FFF2-40B4-BE49-F238E27FC236}">
                <a16:creationId xmlns:a16="http://schemas.microsoft.com/office/drawing/2014/main" id="{361313E7-90AB-4D16-8F52-CF601D946D5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39593" y="938117"/>
            <a:ext cx="4196080" cy="1372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849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35560" y="532998"/>
            <a:ext cx="7920880" cy="4832092"/>
          </a:xfrm>
          <a:prstGeom prst="rect">
            <a:avLst/>
          </a:prstGeom>
          <a:noFill/>
        </p:spPr>
        <p:txBody>
          <a:bodyPr wrap="square" rtlCol="0">
            <a:spAutoFit/>
          </a:bodyPr>
          <a:lstStyle/>
          <a:p>
            <a:r>
              <a:rPr lang="en-US" sz="3200" b="1" dirty="0"/>
              <a:t>Significance of low temperature pathfinder footprints</a:t>
            </a:r>
          </a:p>
          <a:p>
            <a:endParaRPr lang="en-US" sz="2400" b="1" dirty="0"/>
          </a:p>
          <a:p>
            <a:pPr marL="285750" indent="-285750">
              <a:buFont typeface="Arial" panose="020B0604020202020204" pitchFamily="34" charset="0"/>
              <a:buChar char="•"/>
            </a:pPr>
            <a:r>
              <a:rPr lang="en-AU" sz="2000" dirty="0">
                <a:latin typeface="Calibri" pitchFamily="34" charset="0"/>
              </a:rPr>
              <a:t>Temperature-related zoning patterns, commonly tilted.</a:t>
            </a:r>
          </a:p>
          <a:p>
            <a:pPr marL="285750" indent="-285750">
              <a:buFont typeface="Arial" panose="020B0604020202020204" pitchFamily="34" charset="0"/>
              <a:buChar char="•"/>
            </a:pPr>
            <a:endParaRPr lang="en-AU" sz="2000" dirty="0">
              <a:latin typeface="Calibri" pitchFamily="34" charset="0"/>
            </a:endParaRPr>
          </a:p>
          <a:p>
            <a:pPr marL="285750" indent="-285750">
              <a:buFont typeface="Arial" panose="020B0604020202020204" pitchFamily="34" charset="0"/>
              <a:buChar char="•"/>
            </a:pPr>
            <a:r>
              <a:rPr lang="en-AU" sz="2000" dirty="0">
                <a:latin typeface="Calibri" pitchFamily="34" charset="0"/>
              </a:rPr>
              <a:t>Large </a:t>
            </a:r>
            <a:r>
              <a:rPr lang="en-AU" sz="2000" dirty="0" err="1">
                <a:latin typeface="Calibri" pitchFamily="34" charset="0"/>
              </a:rPr>
              <a:t>synvolcanic</a:t>
            </a:r>
            <a:r>
              <a:rPr lang="en-AU" sz="2000" dirty="0">
                <a:latin typeface="Calibri" pitchFamily="34" charset="0"/>
              </a:rPr>
              <a:t> alteration systems, dominantly clay-rich alteration with carbonates and abundant metal-bearing pyrite.</a:t>
            </a:r>
          </a:p>
          <a:p>
            <a:pPr marL="285750" indent="-285750">
              <a:buFont typeface="Arial" panose="020B0604020202020204" pitchFamily="34" charset="0"/>
              <a:buChar char="•"/>
            </a:pPr>
            <a:endParaRPr lang="en-AU" sz="1600" dirty="0">
              <a:latin typeface="Calibri" pitchFamily="34" charset="0"/>
            </a:endParaRPr>
          </a:p>
          <a:p>
            <a:pPr marL="285750" indent="-285750">
              <a:buFont typeface="Arial" panose="020B0604020202020204" pitchFamily="34" charset="0"/>
              <a:buChar char="•"/>
            </a:pPr>
            <a:r>
              <a:rPr lang="en-AU" sz="2000" dirty="0">
                <a:latin typeface="Calibri" pitchFamily="34" charset="0"/>
              </a:rPr>
              <a:t>Metamorphism of pre-existing alteration cells even under quite low metamorphic grades will make very large volumes of H2O-CO2-Au-S fluid.</a:t>
            </a:r>
          </a:p>
          <a:p>
            <a:pPr marL="285750" indent="-285750">
              <a:buFont typeface="Arial" panose="020B0604020202020204" pitchFamily="34" charset="0"/>
              <a:buChar char="•"/>
            </a:pPr>
            <a:endParaRPr lang="en-AU" sz="2400" b="1" dirty="0">
              <a:latin typeface="Calibri" pitchFamily="34" charset="0"/>
            </a:endParaRPr>
          </a:p>
          <a:p>
            <a:pPr marL="285750" indent="-285750">
              <a:buFont typeface="Arial" panose="020B0604020202020204" pitchFamily="34" charset="0"/>
              <a:buChar char="•"/>
            </a:pPr>
            <a:r>
              <a:rPr lang="en-AU" sz="2000" b="1" dirty="0">
                <a:solidFill>
                  <a:srgbClr val="FF0000"/>
                </a:solidFill>
                <a:latin typeface="Calibri" pitchFamily="34" charset="0"/>
              </a:rPr>
              <a:t>Proximity to late basin = shallow crustal level = more hydrous alteration minerals = greater volume of metamorphic fluid</a:t>
            </a:r>
          </a:p>
        </p:txBody>
      </p:sp>
    </p:spTree>
    <p:extLst>
      <p:ext uri="{BB962C8B-B14F-4D97-AF65-F5344CB8AC3E}">
        <p14:creationId xmlns:p14="http://schemas.microsoft.com/office/powerpoint/2010/main" val="232073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1442" y="2348881"/>
            <a:ext cx="6146766" cy="450912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6291" b="18997"/>
          <a:stretch/>
        </p:blipFill>
        <p:spPr>
          <a:xfrm>
            <a:off x="7038449" y="4437112"/>
            <a:ext cx="3269512" cy="2442710"/>
          </a:xfrm>
          <a:prstGeom prst="rect">
            <a:avLst/>
          </a:prstGeom>
        </p:spPr>
      </p:pic>
      <p:sp>
        <p:nvSpPr>
          <p:cNvPr id="8" name="Text Box 1027"/>
          <p:cNvSpPr txBox="1">
            <a:spLocks noChangeArrowheads="1"/>
          </p:cNvSpPr>
          <p:nvPr/>
        </p:nvSpPr>
        <p:spPr bwMode="auto">
          <a:xfrm>
            <a:off x="6960096" y="4724701"/>
            <a:ext cx="3351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600" b="1" dirty="0">
                <a:solidFill>
                  <a:schemeClr val="bg1"/>
                </a:solidFill>
                <a:latin typeface="Arial" panose="020B0604020202020204" pitchFamily="34" charset="0"/>
              </a:rPr>
              <a:t>Red Hill</a:t>
            </a:r>
          </a:p>
          <a:p>
            <a:pPr algn="ctr">
              <a:spcBef>
                <a:spcPct val="50000"/>
              </a:spcBef>
            </a:pPr>
            <a:r>
              <a:rPr lang="en-US" altLang="en-US" sz="1600" b="1" dirty="0">
                <a:solidFill>
                  <a:schemeClr val="bg1"/>
                </a:solidFill>
                <a:latin typeface="Arial" panose="020B0604020202020204" pitchFamily="34" charset="0"/>
              </a:rPr>
              <a:t>Post foliation orogenic flat veins</a:t>
            </a:r>
          </a:p>
        </p:txBody>
      </p:sp>
      <p:pic>
        <p:nvPicPr>
          <p:cNvPr id="9" name="Picture 8" descr="Untitled-1.jpg"/>
          <p:cNvPicPr>
            <a:picLocks noChangeAspect="1"/>
          </p:cNvPicPr>
          <p:nvPr/>
        </p:nvPicPr>
        <p:blipFill>
          <a:blip r:embed="rId5" cstate="screen"/>
          <a:stretch>
            <a:fillRect/>
          </a:stretch>
        </p:blipFill>
        <p:spPr>
          <a:xfrm>
            <a:off x="7007941" y="1581376"/>
            <a:ext cx="3312000" cy="2927744"/>
          </a:xfrm>
          <a:prstGeom prst="rect">
            <a:avLst/>
          </a:prstGeom>
        </p:spPr>
      </p:pic>
      <p:sp>
        <p:nvSpPr>
          <p:cNvPr id="10" name="Text Box 1027"/>
          <p:cNvSpPr txBox="1">
            <a:spLocks noChangeArrowheads="1"/>
          </p:cNvSpPr>
          <p:nvPr/>
        </p:nvSpPr>
        <p:spPr bwMode="auto">
          <a:xfrm>
            <a:off x="7896201" y="3861048"/>
            <a:ext cx="24402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1600" b="1" dirty="0">
                <a:latin typeface="Arial" panose="020B0604020202020204" pitchFamily="34" charset="0"/>
              </a:rPr>
              <a:t>Kanowna Belle Pyrite</a:t>
            </a:r>
          </a:p>
        </p:txBody>
      </p:sp>
      <p:sp>
        <p:nvSpPr>
          <p:cNvPr id="4" name="TextBox 3"/>
          <p:cNvSpPr txBox="1"/>
          <p:nvPr/>
        </p:nvSpPr>
        <p:spPr>
          <a:xfrm>
            <a:off x="1841376" y="5468"/>
            <a:ext cx="8503097" cy="2215991"/>
          </a:xfrm>
          <a:prstGeom prst="rect">
            <a:avLst/>
          </a:prstGeom>
          <a:noFill/>
        </p:spPr>
        <p:txBody>
          <a:bodyPr wrap="none" rtlCol="0">
            <a:spAutoFit/>
          </a:bodyPr>
          <a:lstStyle/>
          <a:p>
            <a:r>
              <a:rPr lang="en-AU" sz="2400" b="1" dirty="0">
                <a:solidFill>
                  <a:srgbClr val="000000"/>
                </a:solidFill>
              </a:rPr>
              <a:t>Kanowna Belle Camp – At least 3 different ages of mineralization.</a:t>
            </a:r>
          </a:p>
          <a:p>
            <a:r>
              <a:rPr lang="en-AU" sz="2400" b="1" dirty="0">
                <a:solidFill>
                  <a:srgbClr val="000000"/>
                </a:solidFill>
              </a:rPr>
              <a:t>Multiple intrusion-related events AND a metamorphic overprint</a:t>
            </a:r>
            <a:br>
              <a:rPr lang="en-AU" b="1" dirty="0">
                <a:solidFill>
                  <a:srgbClr val="000000"/>
                </a:solidFill>
              </a:rPr>
            </a:br>
            <a:br>
              <a:rPr lang="en-AU" dirty="0">
                <a:solidFill>
                  <a:srgbClr val="000000"/>
                </a:solidFill>
              </a:rPr>
            </a:br>
            <a:r>
              <a:rPr lang="en-AU" dirty="0" err="1">
                <a:solidFill>
                  <a:srgbClr val="000000"/>
                </a:solidFill>
              </a:rPr>
              <a:t>Qtz</a:t>
            </a:r>
            <a:r>
              <a:rPr lang="en-AU" dirty="0">
                <a:solidFill>
                  <a:srgbClr val="000000"/>
                </a:solidFill>
              </a:rPr>
              <a:t>-Mo-Au in </a:t>
            </a:r>
            <a:r>
              <a:rPr lang="en-AU" dirty="0" err="1">
                <a:solidFill>
                  <a:srgbClr val="000000"/>
                </a:solidFill>
              </a:rPr>
              <a:t>apophyses</a:t>
            </a:r>
            <a:r>
              <a:rPr lang="en-AU" dirty="0">
                <a:solidFill>
                  <a:srgbClr val="000000"/>
                </a:solidFill>
              </a:rPr>
              <a:t> of Scotia-Kanowna dome (2668, Re-</a:t>
            </a:r>
            <a:r>
              <a:rPr lang="en-AU" dirty="0" err="1">
                <a:solidFill>
                  <a:srgbClr val="000000"/>
                </a:solidFill>
              </a:rPr>
              <a:t>Os</a:t>
            </a:r>
            <a:r>
              <a:rPr lang="en-AU" dirty="0">
                <a:solidFill>
                  <a:srgbClr val="000000"/>
                </a:solidFill>
              </a:rPr>
              <a:t>)</a:t>
            </a:r>
            <a:br>
              <a:rPr lang="en-AU" dirty="0">
                <a:solidFill>
                  <a:srgbClr val="000000"/>
                </a:solidFill>
              </a:rPr>
            </a:br>
            <a:r>
              <a:rPr lang="en-AU" dirty="0">
                <a:solidFill>
                  <a:srgbClr val="000000"/>
                </a:solidFill>
              </a:rPr>
              <a:t>Deformed ore-stage pyrite at KB</a:t>
            </a:r>
            <a:br>
              <a:rPr lang="en-AU" dirty="0">
                <a:solidFill>
                  <a:srgbClr val="000000"/>
                </a:solidFill>
              </a:rPr>
            </a:br>
            <a:r>
              <a:rPr lang="en-AU" dirty="0">
                <a:solidFill>
                  <a:srgbClr val="000000"/>
                </a:solidFill>
              </a:rPr>
              <a:t>Post-foliation veins at Red Hill</a:t>
            </a:r>
            <a:endParaRPr lang="en-US" dirty="0"/>
          </a:p>
          <a:p>
            <a:endParaRPr lang="en-US" dirty="0"/>
          </a:p>
        </p:txBody>
      </p:sp>
      <p:pic>
        <p:nvPicPr>
          <p:cNvPr id="174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6696" y="5301208"/>
            <a:ext cx="2743200" cy="139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Arrow Connector 11"/>
          <p:cNvCxnSpPr/>
          <p:nvPr/>
        </p:nvCxnSpPr>
        <p:spPr>
          <a:xfrm flipV="1">
            <a:off x="2632720" y="4571003"/>
            <a:ext cx="504056" cy="10874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84749" y="2071882"/>
            <a:ext cx="1393651" cy="276999"/>
          </a:xfrm>
          <a:prstGeom prst="rect">
            <a:avLst/>
          </a:prstGeom>
          <a:noFill/>
        </p:spPr>
        <p:txBody>
          <a:bodyPr wrap="none" rtlCol="0">
            <a:spAutoFit/>
          </a:bodyPr>
          <a:lstStyle/>
          <a:p>
            <a:r>
              <a:rPr lang="en-US" sz="1200" dirty="0"/>
              <a:t>(from Gerard Tripp)</a:t>
            </a:r>
          </a:p>
        </p:txBody>
      </p:sp>
    </p:spTree>
    <p:extLst>
      <p:ext uri="{BB962C8B-B14F-4D97-AF65-F5344CB8AC3E}">
        <p14:creationId xmlns:p14="http://schemas.microsoft.com/office/powerpoint/2010/main" val="2149496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48680"/>
            <a:ext cx="7992888" cy="5832648"/>
          </a:xfrm>
          <a:prstGeom prst="rect">
            <a:avLst/>
          </a:prstGeom>
          <a:solidFill>
            <a:srgbClr val="FB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63552" y="548680"/>
            <a:ext cx="7992888" cy="7200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63552" y="1268760"/>
            <a:ext cx="7992888" cy="288032"/>
          </a:xfrm>
          <a:prstGeom prst="rect">
            <a:avLst/>
          </a:prstGeom>
          <a:pattFill prst="lgConfetti">
            <a:fgClr>
              <a:srgbClr val="342BE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057399" y="2708920"/>
            <a:ext cx="4491039" cy="3168352"/>
          </a:xfrm>
          <a:custGeom>
            <a:avLst/>
            <a:gdLst>
              <a:gd name="connsiteX0" fmla="*/ 0 w 4200525"/>
              <a:gd name="connsiteY0" fmla="*/ 1190625 h 2600325"/>
              <a:gd name="connsiteX1" fmla="*/ 285750 w 4200525"/>
              <a:gd name="connsiteY1" fmla="*/ 847725 h 2600325"/>
              <a:gd name="connsiteX2" fmla="*/ 523875 w 4200525"/>
              <a:gd name="connsiteY2" fmla="*/ 628650 h 2600325"/>
              <a:gd name="connsiteX3" fmla="*/ 723900 w 4200525"/>
              <a:gd name="connsiteY3" fmla="*/ 457200 h 2600325"/>
              <a:gd name="connsiteX4" fmla="*/ 1019175 w 4200525"/>
              <a:gd name="connsiteY4" fmla="*/ 266700 h 2600325"/>
              <a:gd name="connsiteX5" fmla="*/ 1314450 w 4200525"/>
              <a:gd name="connsiteY5" fmla="*/ 104775 h 2600325"/>
              <a:gd name="connsiteX6" fmla="*/ 1590675 w 4200525"/>
              <a:gd name="connsiteY6" fmla="*/ 28575 h 2600325"/>
              <a:gd name="connsiteX7" fmla="*/ 1847850 w 4200525"/>
              <a:gd name="connsiteY7" fmla="*/ 0 h 2600325"/>
              <a:gd name="connsiteX8" fmla="*/ 2114550 w 4200525"/>
              <a:gd name="connsiteY8" fmla="*/ 0 h 2600325"/>
              <a:gd name="connsiteX9" fmla="*/ 2390775 w 4200525"/>
              <a:gd name="connsiteY9" fmla="*/ 28575 h 2600325"/>
              <a:gd name="connsiteX10" fmla="*/ 2686050 w 4200525"/>
              <a:gd name="connsiteY10" fmla="*/ 133350 h 2600325"/>
              <a:gd name="connsiteX11" fmla="*/ 3009900 w 4200525"/>
              <a:gd name="connsiteY11" fmla="*/ 276225 h 2600325"/>
              <a:gd name="connsiteX12" fmla="*/ 3562350 w 4200525"/>
              <a:gd name="connsiteY12" fmla="*/ 647700 h 2600325"/>
              <a:gd name="connsiteX13" fmla="*/ 3895725 w 4200525"/>
              <a:gd name="connsiteY13" fmla="*/ 990600 h 2600325"/>
              <a:gd name="connsiteX14" fmla="*/ 4086225 w 4200525"/>
              <a:gd name="connsiteY14" fmla="*/ 1200150 h 2600325"/>
              <a:gd name="connsiteX15" fmla="*/ 4200525 w 4200525"/>
              <a:gd name="connsiteY15" fmla="*/ 1343025 h 2600325"/>
              <a:gd name="connsiteX16" fmla="*/ 3876675 w 4200525"/>
              <a:gd name="connsiteY16" fmla="*/ 1762125 h 2600325"/>
              <a:gd name="connsiteX17" fmla="*/ 3752850 w 4200525"/>
              <a:gd name="connsiteY17" fmla="*/ 1914525 h 2600325"/>
              <a:gd name="connsiteX18" fmla="*/ 3533775 w 4200525"/>
              <a:gd name="connsiteY18" fmla="*/ 1724025 h 2600325"/>
              <a:gd name="connsiteX19" fmla="*/ 3314700 w 4200525"/>
              <a:gd name="connsiteY19" fmla="*/ 1476375 h 2600325"/>
              <a:gd name="connsiteX20" fmla="*/ 3057525 w 4200525"/>
              <a:gd name="connsiteY20" fmla="*/ 1257300 h 2600325"/>
              <a:gd name="connsiteX21" fmla="*/ 2743200 w 4200525"/>
              <a:gd name="connsiteY21" fmla="*/ 1076325 h 2600325"/>
              <a:gd name="connsiteX22" fmla="*/ 2438400 w 4200525"/>
              <a:gd name="connsiteY22" fmla="*/ 914400 h 2600325"/>
              <a:gd name="connsiteX23" fmla="*/ 2143125 w 4200525"/>
              <a:gd name="connsiteY23" fmla="*/ 838200 h 2600325"/>
              <a:gd name="connsiteX24" fmla="*/ 1819275 w 4200525"/>
              <a:gd name="connsiteY24" fmla="*/ 828675 h 2600325"/>
              <a:gd name="connsiteX25" fmla="*/ 1466850 w 4200525"/>
              <a:gd name="connsiteY25" fmla="*/ 942975 h 2600325"/>
              <a:gd name="connsiteX26" fmla="*/ 1104900 w 4200525"/>
              <a:gd name="connsiteY26" fmla="*/ 1238250 h 2600325"/>
              <a:gd name="connsiteX27" fmla="*/ 819150 w 4200525"/>
              <a:gd name="connsiteY27" fmla="*/ 1524000 h 2600325"/>
              <a:gd name="connsiteX28" fmla="*/ 628650 w 4200525"/>
              <a:gd name="connsiteY28" fmla="*/ 1752600 h 2600325"/>
              <a:gd name="connsiteX29" fmla="*/ 342900 w 4200525"/>
              <a:gd name="connsiteY29" fmla="*/ 2076450 h 2600325"/>
              <a:gd name="connsiteX30" fmla="*/ 161925 w 4200525"/>
              <a:gd name="connsiteY30" fmla="*/ 2324100 h 2600325"/>
              <a:gd name="connsiteX31" fmla="*/ 19050 w 4200525"/>
              <a:gd name="connsiteY31" fmla="*/ 2600325 h 2600325"/>
              <a:gd name="connsiteX32" fmla="*/ 0 w 4200525"/>
              <a:gd name="connsiteY32" fmla="*/ 1190625 h 26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00525" h="2600325">
                <a:moveTo>
                  <a:pt x="0" y="1190625"/>
                </a:moveTo>
                <a:lnTo>
                  <a:pt x="285750" y="847725"/>
                </a:lnTo>
                <a:lnTo>
                  <a:pt x="523875" y="628650"/>
                </a:lnTo>
                <a:lnTo>
                  <a:pt x="723900" y="457200"/>
                </a:lnTo>
                <a:lnTo>
                  <a:pt x="1019175" y="266700"/>
                </a:lnTo>
                <a:lnTo>
                  <a:pt x="1314450" y="104775"/>
                </a:lnTo>
                <a:lnTo>
                  <a:pt x="1590675" y="28575"/>
                </a:lnTo>
                <a:lnTo>
                  <a:pt x="1847850" y="0"/>
                </a:lnTo>
                <a:lnTo>
                  <a:pt x="2114550" y="0"/>
                </a:lnTo>
                <a:lnTo>
                  <a:pt x="2390775" y="28575"/>
                </a:lnTo>
                <a:lnTo>
                  <a:pt x="2686050" y="133350"/>
                </a:lnTo>
                <a:lnTo>
                  <a:pt x="3009900" y="276225"/>
                </a:lnTo>
                <a:lnTo>
                  <a:pt x="3562350" y="647700"/>
                </a:lnTo>
                <a:lnTo>
                  <a:pt x="3895725" y="990600"/>
                </a:lnTo>
                <a:lnTo>
                  <a:pt x="4086225" y="1200150"/>
                </a:lnTo>
                <a:lnTo>
                  <a:pt x="4200525" y="1343025"/>
                </a:lnTo>
                <a:lnTo>
                  <a:pt x="3876675" y="1762125"/>
                </a:lnTo>
                <a:lnTo>
                  <a:pt x="3752850" y="1914525"/>
                </a:lnTo>
                <a:lnTo>
                  <a:pt x="3533775" y="1724025"/>
                </a:lnTo>
                <a:lnTo>
                  <a:pt x="3314700" y="1476375"/>
                </a:lnTo>
                <a:lnTo>
                  <a:pt x="3057525" y="1257300"/>
                </a:lnTo>
                <a:lnTo>
                  <a:pt x="2743200" y="1076325"/>
                </a:lnTo>
                <a:lnTo>
                  <a:pt x="2438400" y="914400"/>
                </a:lnTo>
                <a:lnTo>
                  <a:pt x="2143125" y="838200"/>
                </a:lnTo>
                <a:lnTo>
                  <a:pt x="1819275" y="828675"/>
                </a:lnTo>
                <a:lnTo>
                  <a:pt x="1466850" y="942975"/>
                </a:lnTo>
                <a:lnTo>
                  <a:pt x="1104900" y="1238250"/>
                </a:lnTo>
                <a:lnTo>
                  <a:pt x="819150" y="1524000"/>
                </a:lnTo>
                <a:lnTo>
                  <a:pt x="628650" y="1752600"/>
                </a:lnTo>
                <a:lnTo>
                  <a:pt x="342900" y="2076450"/>
                </a:lnTo>
                <a:lnTo>
                  <a:pt x="161925" y="2324100"/>
                </a:lnTo>
                <a:lnTo>
                  <a:pt x="19050" y="2600325"/>
                </a:lnTo>
                <a:lnTo>
                  <a:pt x="0" y="1190625"/>
                </a:lnTo>
                <a:close/>
              </a:path>
            </a:pathLst>
          </a:custGeom>
          <a:solidFill>
            <a:srgbClr val="F0B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057401" y="1752600"/>
            <a:ext cx="4974704" cy="2684512"/>
          </a:xfrm>
          <a:custGeom>
            <a:avLst/>
            <a:gdLst>
              <a:gd name="connsiteX0" fmla="*/ 0 w 5019675"/>
              <a:gd name="connsiteY0" fmla="*/ 2381250 h 2600325"/>
              <a:gd name="connsiteX1" fmla="*/ 228600 w 5019675"/>
              <a:gd name="connsiteY1" fmla="*/ 2066925 h 2600325"/>
              <a:gd name="connsiteX2" fmla="*/ 428625 w 5019675"/>
              <a:gd name="connsiteY2" fmla="*/ 1819275 h 2600325"/>
              <a:gd name="connsiteX3" fmla="*/ 600075 w 5019675"/>
              <a:gd name="connsiteY3" fmla="*/ 1647825 h 2600325"/>
              <a:gd name="connsiteX4" fmla="*/ 790575 w 5019675"/>
              <a:gd name="connsiteY4" fmla="*/ 1485900 h 2600325"/>
              <a:gd name="connsiteX5" fmla="*/ 1028700 w 5019675"/>
              <a:gd name="connsiteY5" fmla="*/ 1314450 h 2600325"/>
              <a:gd name="connsiteX6" fmla="*/ 1276350 w 5019675"/>
              <a:gd name="connsiteY6" fmla="*/ 1171575 h 2600325"/>
              <a:gd name="connsiteX7" fmla="*/ 1438275 w 5019675"/>
              <a:gd name="connsiteY7" fmla="*/ 1076325 h 2600325"/>
              <a:gd name="connsiteX8" fmla="*/ 1695450 w 5019675"/>
              <a:gd name="connsiteY8" fmla="*/ 981075 h 2600325"/>
              <a:gd name="connsiteX9" fmla="*/ 2009775 w 5019675"/>
              <a:gd name="connsiteY9" fmla="*/ 933450 h 2600325"/>
              <a:gd name="connsiteX10" fmla="*/ 2266950 w 5019675"/>
              <a:gd name="connsiteY10" fmla="*/ 933450 h 2600325"/>
              <a:gd name="connsiteX11" fmla="*/ 2524125 w 5019675"/>
              <a:gd name="connsiteY11" fmla="*/ 981075 h 2600325"/>
              <a:gd name="connsiteX12" fmla="*/ 2838450 w 5019675"/>
              <a:gd name="connsiteY12" fmla="*/ 1104900 h 2600325"/>
              <a:gd name="connsiteX13" fmla="*/ 3105150 w 5019675"/>
              <a:gd name="connsiteY13" fmla="*/ 1228725 h 2600325"/>
              <a:gd name="connsiteX14" fmla="*/ 3295650 w 5019675"/>
              <a:gd name="connsiteY14" fmla="*/ 1333500 h 2600325"/>
              <a:gd name="connsiteX15" fmla="*/ 3467100 w 5019675"/>
              <a:gd name="connsiteY15" fmla="*/ 1466850 h 2600325"/>
              <a:gd name="connsiteX16" fmla="*/ 3714750 w 5019675"/>
              <a:gd name="connsiteY16" fmla="*/ 1666875 h 2600325"/>
              <a:gd name="connsiteX17" fmla="*/ 3943350 w 5019675"/>
              <a:gd name="connsiteY17" fmla="*/ 1914525 h 2600325"/>
              <a:gd name="connsiteX18" fmla="*/ 4114800 w 5019675"/>
              <a:gd name="connsiteY18" fmla="*/ 2124075 h 2600325"/>
              <a:gd name="connsiteX19" fmla="*/ 4286250 w 5019675"/>
              <a:gd name="connsiteY19" fmla="*/ 2352675 h 2600325"/>
              <a:gd name="connsiteX20" fmla="*/ 4419600 w 5019675"/>
              <a:gd name="connsiteY20" fmla="*/ 2533650 h 2600325"/>
              <a:gd name="connsiteX21" fmla="*/ 4486275 w 5019675"/>
              <a:gd name="connsiteY21" fmla="*/ 2600325 h 2600325"/>
              <a:gd name="connsiteX22" fmla="*/ 4733925 w 5019675"/>
              <a:gd name="connsiteY22" fmla="*/ 2181225 h 2600325"/>
              <a:gd name="connsiteX23" fmla="*/ 4905375 w 5019675"/>
              <a:gd name="connsiteY23" fmla="*/ 1800225 h 2600325"/>
              <a:gd name="connsiteX24" fmla="*/ 5019675 w 5019675"/>
              <a:gd name="connsiteY24" fmla="*/ 1524000 h 2600325"/>
              <a:gd name="connsiteX25" fmla="*/ 4629150 w 5019675"/>
              <a:gd name="connsiteY25" fmla="*/ 1133475 h 2600325"/>
              <a:gd name="connsiteX26" fmla="*/ 4362450 w 5019675"/>
              <a:gd name="connsiteY26" fmla="*/ 914400 h 2600325"/>
              <a:gd name="connsiteX27" fmla="*/ 4105275 w 5019675"/>
              <a:gd name="connsiteY27" fmla="*/ 714375 h 2600325"/>
              <a:gd name="connsiteX28" fmla="*/ 3829050 w 5019675"/>
              <a:gd name="connsiteY28" fmla="*/ 514350 h 2600325"/>
              <a:gd name="connsiteX29" fmla="*/ 3524250 w 5019675"/>
              <a:gd name="connsiteY29" fmla="*/ 333375 h 2600325"/>
              <a:gd name="connsiteX30" fmla="*/ 3276600 w 5019675"/>
              <a:gd name="connsiteY30" fmla="*/ 180975 h 2600325"/>
              <a:gd name="connsiteX31" fmla="*/ 3038475 w 5019675"/>
              <a:gd name="connsiteY31" fmla="*/ 85725 h 2600325"/>
              <a:gd name="connsiteX32" fmla="*/ 2828925 w 5019675"/>
              <a:gd name="connsiteY32" fmla="*/ 57150 h 2600325"/>
              <a:gd name="connsiteX33" fmla="*/ 2524125 w 5019675"/>
              <a:gd name="connsiteY33" fmla="*/ 0 h 2600325"/>
              <a:gd name="connsiteX34" fmla="*/ 2247900 w 5019675"/>
              <a:gd name="connsiteY34" fmla="*/ 9525 h 2600325"/>
              <a:gd name="connsiteX35" fmla="*/ 1847850 w 5019675"/>
              <a:gd name="connsiteY35" fmla="*/ 57150 h 2600325"/>
              <a:gd name="connsiteX36" fmla="*/ 1600200 w 5019675"/>
              <a:gd name="connsiteY36" fmla="*/ 123825 h 2600325"/>
              <a:gd name="connsiteX37" fmla="*/ 1285875 w 5019675"/>
              <a:gd name="connsiteY37" fmla="*/ 266700 h 2600325"/>
              <a:gd name="connsiteX38" fmla="*/ 1009650 w 5019675"/>
              <a:gd name="connsiteY38" fmla="*/ 409575 h 2600325"/>
              <a:gd name="connsiteX39" fmla="*/ 838200 w 5019675"/>
              <a:gd name="connsiteY39" fmla="*/ 523875 h 2600325"/>
              <a:gd name="connsiteX40" fmla="*/ 609600 w 5019675"/>
              <a:gd name="connsiteY40" fmla="*/ 657225 h 2600325"/>
              <a:gd name="connsiteX41" fmla="*/ 361950 w 5019675"/>
              <a:gd name="connsiteY41" fmla="*/ 866775 h 2600325"/>
              <a:gd name="connsiteX42" fmla="*/ 123825 w 5019675"/>
              <a:gd name="connsiteY42" fmla="*/ 1047750 h 2600325"/>
              <a:gd name="connsiteX43" fmla="*/ 19050 w 5019675"/>
              <a:gd name="connsiteY43" fmla="*/ 1133475 h 2600325"/>
              <a:gd name="connsiteX44" fmla="*/ 0 w 5019675"/>
              <a:gd name="connsiteY44" fmla="*/ 2381250 h 26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19675" h="2600325">
                <a:moveTo>
                  <a:pt x="0" y="2381250"/>
                </a:moveTo>
                <a:lnTo>
                  <a:pt x="228600" y="2066925"/>
                </a:lnTo>
                <a:lnTo>
                  <a:pt x="428625" y="1819275"/>
                </a:lnTo>
                <a:lnTo>
                  <a:pt x="600075" y="1647825"/>
                </a:lnTo>
                <a:lnTo>
                  <a:pt x="790575" y="1485900"/>
                </a:lnTo>
                <a:lnTo>
                  <a:pt x="1028700" y="1314450"/>
                </a:lnTo>
                <a:lnTo>
                  <a:pt x="1276350" y="1171575"/>
                </a:lnTo>
                <a:lnTo>
                  <a:pt x="1438275" y="1076325"/>
                </a:lnTo>
                <a:lnTo>
                  <a:pt x="1695450" y="981075"/>
                </a:lnTo>
                <a:lnTo>
                  <a:pt x="2009775" y="933450"/>
                </a:lnTo>
                <a:lnTo>
                  <a:pt x="2266950" y="933450"/>
                </a:lnTo>
                <a:lnTo>
                  <a:pt x="2524125" y="981075"/>
                </a:lnTo>
                <a:lnTo>
                  <a:pt x="2838450" y="1104900"/>
                </a:lnTo>
                <a:lnTo>
                  <a:pt x="3105150" y="1228725"/>
                </a:lnTo>
                <a:lnTo>
                  <a:pt x="3295650" y="1333500"/>
                </a:lnTo>
                <a:lnTo>
                  <a:pt x="3467100" y="1466850"/>
                </a:lnTo>
                <a:lnTo>
                  <a:pt x="3714750" y="1666875"/>
                </a:lnTo>
                <a:lnTo>
                  <a:pt x="3943350" y="1914525"/>
                </a:lnTo>
                <a:lnTo>
                  <a:pt x="4114800" y="2124075"/>
                </a:lnTo>
                <a:lnTo>
                  <a:pt x="4286250" y="2352675"/>
                </a:lnTo>
                <a:lnTo>
                  <a:pt x="4419600" y="2533650"/>
                </a:lnTo>
                <a:lnTo>
                  <a:pt x="4486275" y="2600325"/>
                </a:lnTo>
                <a:lnTo>
                  <a:pt x="4733925" y="2181225"/>
                </a:lnTo>
                <a:lnTo>
                  <a:pt x="4905375" y="1800225"/>
                </a:lnTo>
                <a:lnTo>
                  <a:pt x="5019675" y="1524000"/>
                </a:lnTo>
                <a:lnTo>
                  <a:pt x="4629150" y="1133475"/>
                </a:lnTo>
                <a:lnTo>
                  <a:pt x="4362450" y="914400"/>
                </a:lnTo>
                <a:lnTo>
                  <a:pt x="4105275" y="714375"/>
                </a:lnTo>
                <a:lnTo>
                  <a:pt x="3829050" y="514350"/>
                </a:lnTo>
                <a:lnTo>
                  <a:pt x="3524250" y="333375"/>
                </a:lnTo>
                <a:lnTo>
                  <a:pt x="3276600" y="180975"/>
                </a:lnTo>
                <a:lnTo>
                  <a:pt x="3038475" y="85725"/>
                </a:lnTo>
                <a:lnTo>
                  <a:pt x="2828925" y="57150"/>
                </a:lnTo>
                <a:lnTo>
                  <a:pt x="2524125" y="0"/>
                </a:lnTo>
                <a:lnTo>
                  <a:pt x="2247900" y="9525"/>
                </a:lnTo>
                <a:lnTo>
                  <a:pt x="1847850" y="57150"/>
                </a:lnTo>
                <a:lnTo>
                  <a:pt x="1600200" y="123825"/>
                </a:lnTo>
                <a:lnTo>
                  <a:pt x="1285875" y="266700"/>
                </a:lnTo>
                <a:lnTo>
                  <a:pt x="1009650" y="409575"/>
                </a:lnTo>
                <a:lnTo>
                  <a:pt x="838200" y="523875"/>
                </a:lnTo>
                <a:lnTo>
                  <a:pt x="609600" y="657225"/>
                </a:lnTo>
                <a:lnTo>
                  <a:pt x="361950" y="866775"/>
                </a:lnTo>
                <a:lnTo>
                  <a:pt x="123825" y="1047750"/>
                </a:lnTo>
                <a:lnTo>
                  <a:pt x="19050" y="1133475"/>
                </a:lnTo>
                <a:lnTo>
                  <a:pt x="0" y="2381250"/>
                </a:lnTo>
                <a:close/>
              </a:path>
            </a:pathLst>
          </a:custGeom>
          <a:solidFill>
            <a:srgbClr val="75D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066926" y="1533525"/>
            <a:ext cx="5324475" cy="1847850"/>
          </a:xfrm>
          <a:custGeom>
            <a:avLst/>
            <a:gdLst>
              <a:gd name="connsiteX0" fmla="*/ 0 w 5324475"/>
              <a:gd name="connsiteY0" fmla="*/ 1409700 h 1847850"/>
              <a:gd name="connsiteX1" fmla="*/ 381000 w 5324475"/>
              <a:gd name="connsiteY1" fmla="*/ 1085850 h 1847850"/>
              <a:gd name="connsiteX2" fmla="*/ 666750 w 5324475"/>
              <a:gd name="connsiteY2" fmla="*/ 876300 h 1847850"/>
              <a:gd name="connsiteX3" fmla="*/ 971550 w 5324475"/>
              <a:gd name="connsiteY3" fmla="*/ 657225 h 1847850"/>
              <a:gd name="connsiteX4" fmla="*/ 1419225 w 5324475"/>
              <a:gd name="connsiteY4" fmla="*/ 428625 h 1847850"/>
              <a:gd name="connsiteX5" fmla="*/ 1752600 w 5324475"/>
              <a:gd name="connsiteY5" fmla="*/ 295275 h 1847850"/>
              <a:gd name="connsiteX6" fmla="*/ 2200275 w 5324475"/>
              <a:gd name="connsiteY6" fmla="*/ 247650 h 1847850"/>
              <a:gd name="connsiteX7" fmla="*/ 2400300 w 5324475"/>
              <a:gd name="connsiteY7" fmla="*/ 228600 h 1847850"/>
              <a:gd name="connsiteX8" fmla="*/ 2590800 w 5324475"/>
              <a:gd name="connsiteY8" fmla="*/ 238125 h 1847850"/>
              <a:gd name="connsiteX9" fmla="*/ 2857500 w 5324475"/>
              <a:gd name="connsiteY9" fmla="*/ 276225 h 1847850"/>
              <a:gd name="connsiteX10" fmla="*/ 3076575 w 5324475"/>
              <a:gd name="connsiteY10" fmla="*/ 342900 h 1847850"/>
              <a:gd name="connsiteX11" fmla="*/ 3295650 w 5324475"/>
              <a:gd name="connsiteY11" fmla="*/ 447675 h 1847850"/>
              <a:gd name="connsiteX12" fmla="*/ 3609975 w 5324475"/>
              <a:gd name="connsiteY12" fmla="*/ 628650 h 1847850"/>
              <a:gd name="connsiteX13" fmla="*/ 3943350 w 5324475"/>
              <a:gd name="connsiteY13" fmla="*/ 895350 h 1847850"/>
              <a:gd name="connsiteX14" fmla="*/ 4219575 w 5324475"/>
              <a:gd name="connsiteY14" fmla="*/ 1114425 h 1847850"/>
              <a:gd name="connsiteX15" fmla="*/ 4457700 w 5324475"/>
              <a:gd name="connsiteY15" fmla="*/ 1295400 h 1847850"/>
              <a:gd name="connsiteX16" fmla="*/ 4657725 w 5324475"/>
              <a:gd name="connsiteY16" fmla="*/ 1485900 h 1847850"/>
              <a:gd name="connsiteX17" fmla="*/ 4838700 w 5324475"/>
              <a:gd name="connsiteY17" fmla="*/ 1676400 h 1847850"/>
              <a:gd name="connsiteX18" fmla="*/ 4962525 w 5324475"/>
              <a:gd name="connsiteY18" fmla="*/ 1828800 h 1847850"/>
              <a:gd name="connsiteX19" fmla="*/ 4981575 w 5324475"/>
              <a:gd name="connsiteY19" fmla="*/ 1847850 h 1847850"/>
              <a:gd name="connsiteX20" fmla="*/ 5200650 w 5324475"/>
              <a:gd name="connsiteY20" fmla="*/ 1333500 h 1847850"/>
              <a:gd name="connsiteX21" fmla="*/ 5286375 w 5324475"/>
              <a:gd name="connsiteY21" fmla="*/ 1066800 h 1847850"/>
              <a:gd name="connsiteX22" fmla="*/ 5324475 w 5324475"/>
              <a:gd name="connsiteY22" fmla="*/ 952500 h 1847850"/>
              <a:gd name="connsiteX23" fmla="*/ 5067300 w 5324475"/>
              <a:gd name="connsiteY23" fmla="*/ 714375 h 1847850"/>
              <a:gd name="connsiteX24" fmla="*/ 4848225 w 5324475"/>
              <a:gd name="connsiteY24" fmla="*/ 495300 h 1847850"/>
              <a:gd name="connsiteX25" fmla="*/ 4600575 w 5324475"/>
              <a:gd name="connsiteY25" fmla="*/ 276225 h 1847850"/>
              <a:gd name="connsiteX26" fmla="*/ 4448175 w 5324475"/>
              <a:gd name="connsiteY26" fmla="*/ 152400 h 1847850"/>
              <a:gd name="connsiteX27" fmla="*/ 4276725 w 5324475"/>
              <a:gd name="connsiteY27" fmla="*/ 9525 h 1847850"/>
              <a:gd name="connsiteX28" fmla="*/ 3733800 w 5324475"/>
              <a:gd name="connsiteY28" fmla="*/ 19050 h 1847850"/>
              <a:gd name="connsiteX29" fmla="*/ 2943225 w 5324475"/>
              <a:gd name="connsiteY29" fmla="*/ 0 h 1847850"/>
              <a:gd name="connsiteX30" fmla="*/ 2457450 w 5324475"/>
              <a:gd name="connsiteY30" fmla="*/ 0 h 1847850"/>
              <a:gd name="connsiteX31" fmla="*/ 1933575 w 5324475"/>
              <a:gd name="connsiteY31" fmla="*/ 0 h 1847850"/>
              <a:gd name="connsiteX32" fmla="*/ 1162050 w 5324475"/>
              <a:gd name="connsiteY32" fmla="*/ 0 h 1847850"/>
              <a:gd name="connsiteX33" fmla="*/ 600075 w 5324475"/>
              <a:gd name="connsiteY33" fmla="*/ 9525 h 1847850"/>
              <a:gd name="connsiteX34" fmla="*/ 333375 w 5324475"/>
              <a:gd name="connsiteY34" fmla="*/ 19050 h 1847850"/>
              <a:gd name="connsiteX35" fmla="*/ 171450 w 5324475"/>
              <a:gd name="connsiteY35" fmla="*/ 114300 h 1847850"/>
              <a:gd name="connsiteX36" fmla="*/ 9525 w 5324475"/>
              <a:gd name="connsiteY36" fmla="*/ 238125 h 1847850"/>
              <a:gd name="connsiteX37" fmla="*/ 0 w 5324475"/>
              <a:gd name="connsiteY37" fmla="*/ 1409700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24475" h="1847850">
                <a:moveTo>
                  <a:pt x="0" y="1409700"/>
                </a:moveTo>
                <a:lnTo>
                  <a:pt x="381000" y="1085850"/>
                </a:lnTo>
                <a:lnTo>
                  <a:pt x="666750" y="876300"/>
                </a:lnTo>
                <a:lnTo>
                  <a:pt x="971550" y="657225"/>
                </a:lnTo>
                <a:lnTo>
                  <a:pt x="1419225" y="428625"/>
                </a:lnTo>
                <a:lnTo>
                  <a:pt x="1752600" y="295275"/>
                </a:lnTo>
                <a:lnTo>
                  <a:pt x="2200275" y="247650"/>
                </a:lnTo>
                <a:lnTo>
                  <a:pt x="2400300" y="228600"/>
                </a:lnTo>
                <a:lnTo>
                  <a:pt x="2590800" y="238125"/>
                </a:lnTo>
                <a:lnTo>
                  <a:pt x="2857500" y="276225"/>
                </a:lnTo>
                <a:lnTo>
                  <a:pt x="3076575" y="342900"/>
                </a:lnTo>
                <a:lnTo>
                  <a:pt x="3295650" y="447675"/>
                </a:lnTo>
                <a:lnTo>
                  <a:pt x="3609975" y="628650"/>
                </a:lnTo>
                <a:lnTo>
                  <a:pt x="3943350" y="895350"/>
                </a:lnTo>
                <a:lnTo>
                  <a:pt x="4219575" y="1114425"/>
                </a:lnTo>
                <a:lnTo>
                  <a:pt x="4457700" y="1295400"/>
                </a:lnTo>
                <a:lnTo>
                  <a:pt x="4657725" y="1485900"/>
                </a:lnTo>
                <a:lnTo>
                  <a:pt x="4838700" y="1676400"/>
                </a:lnTo>
                <a:lnTo>
                  <a:pt x="4962525" y="1828800"/>
                </a:lnTo>
                <a:lnTo>
                  <a:pt x="4981575" y="1847850"/>
                </a:lnTo>
                <a:lnTo>
                  <a:pt x="5200650" y="1333500"/>
                </a:lnTo>
                <a:lnTo>
                  <a:pt x="5286375" y="1066800"/>
                </a:lnTo>
                <a:lnTo>
                  <a:pt x="5324475" y="952500"/>
                </a:lnTo>
                <a:lnTo>
                  <a:pt x="5067300" y="714375"/>
                </a:lnTo>
                <a:lnTo>
                  <a:pt x="4848225" y="495300"/>
                </a:lnTo>
                <a:lnTo>
                  <a:pt x="4600575" y="276225"/>
                </a:lnTo>
                <a:lnTo>
                  <a:pt x="4448175" y="152400"/>
                </a:lnTo>
                <a:lnTo>
                  <a:pt x="4276725" y="9525"/>
                </a:lnTo>
                <a:lnTo>
                  <a:pt x="3733800" y="19050"/>
                </a:lnTo>
                <a:lnTo>
                  <a:pt x="2943225" y="0"/>
                </a:lnTo>
                <a:lnTo>
                  <a:pt x="2457450" y="0"/>
                </a:lnTo>
                <a:lnTo>
                  <a:pt x="1933575" y="0"/>
                </a:lnTo>
                <a:lnTo>
                  <a:pt x="1162050" y="0"/>
                </a:lnTo>
                <a:lnTo>
                  <a:pt x="600075" y="9525"/>
                </a:lnTo>
                <a:lnTo>
                  <a:pt x="333375" y="19050"/>
                </a:lnTo>
                <a:lnTo>
                  <a:pt x="171450" y="114300"/>
                </a:lnTo>
                <a:lnTo>
                  <a:pt x="9525" y="238125"/>
                </a:lnTo>
                <a:lnTo>
                  <a:pt x="0" y="1409700"/>
                </a:lnTo>
                <a:close/>
              </a:path>
            </a:pathLst>
          </a:cu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063750" y="1555750"/>
            <a:ext cx="336550" cy="222250"/>
          </a:xfrm>
          <a:custGeom>
            <a:avLst/>
            <a:gdLst>
              <a:gd name="connsiteX0" fmla="*/ 0 w 336550"/>
              <a:gd name="connsiteY0" fmla="*/ 222250 h 222250"/>
              <a:gd name="connsiteX1" fmla="*/ 336550 w 336550"/>
              <a:gd name="connsiteY1" fmla="*/ 0 h 222250"/>
              <a:gd name="connsiteX2" fmla="*/ 6350 w 336550"/>
              <a:gd name="connsiteY2" fmla="*/ 0 h 222250"/>
              <a:gd name="connsiteX3" fmla="*/ 0 w 336550"/>
              <a:gd name="connsiteY3" fmla="*/ 222250 h 222250"/>
            </a:gdLst>
            <a:ahLst/>
            <a:cxnLst>
              <a:cxn ang="0">
                <a:pos x="connsiteX0" y="connsiteY0"/>
              </a:cxn>
              <a:cxn ang="0">
                <a:pos x="connsiteX1" y="connsiteY1"/>
              </a:cxn>
              <a:cxn ang="0">
                <a:pos x="connsiteX2" y="connsiteY2"/>
              </a:cxn>
              <a:cxn ang="0">
                <a:pos x="connsiteX3" y="connsiteY3"/>
              </a:cxn>
            </a:cxnLst>
            <a:rect l="l" t="t" r="r" b="b"/>
            <a:pathLst>
              <a:path w="336550" h="222250">
                <a:moveTo>
                  <a:pt x="0" y="222250"/>
                </a:moveTo>
                <a:lnTo>
                  <a:pt x="336550" y="0"/>
                </a:lnTo>
                <a:lnTo>
                  <a:pt x="6350" y="0"/>
                </a:lnTo>
                <a:lnTo>
                  <a:pt x="0" y="222250"/>
                </a:lnTo>
                <a:close/>
              </a:path>
            </a:pathLst>
          </a:cu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56350" y="1549400"/>
            <a:ext cx="1231900" cy="927100"/>
          </a:xfrm>
          <a:custGeom>
            <a:avLst/>
            <a:gdLst>
              <a:gd name="connsiteX0" fmla="*/ 1231900 w 1231900"/>
              <a:gd name="connsiteY0" fmla="*/ 0 h 927100"/>
              <a:gd name="connsiteX1" fmla="*/ 0 w 1231900"/>
              <a:gd name="connsiteY1" fmla="*/ 0 h 927100"/>
              <a:gd name="connsiteX2" fmla="*/ 139700 w 1231900"/>
              <a:gd name="connsiteY2" fmla="*/ 101600 h 927100"/>
              <a:gd name="connsiteX3" fmla="*/ 349250 w 1231900"/>
              <a:gd name="connsiteY3" fmla="*/ 311150 h 927100"/>
              <a:gd name="connsiteX4" fmla="*/ 628650 w 1231900"/>
              <a:gd name="connsiteY4" fmla="*/ 577850 h 927100"/>
              <a:gd name="connsiteX5" fmla="*/ 869950 w 1231900"/>
              <a:gd name="connsiteY5" fmla="*/ 793750 h 927100"/>
              <a:gd name="connsiteX6" fmla="*/ 1041400 w 1231900"/>
              <a:gd name="connsiteY6" fmla="*/ 927100 h 927100"/>
              <a:gd name="connsiteX7" fmla="*/ 1130300 w 1231900"/>
              <a:gd name="connsiteY7" fmla="*/ 571500 h 927100"/>
              <a:gd name="connsiteX8" fmla="*/ 1187450 w 1231900"/>
              <a:gd name="connsiteY8" fmla="*/ 298450 h 927100"/>
              <a:gd name="connsiteX9" fmla="*/ 1231900 w 1231900"/>
              <a:gd name="connsiteY9" fmla="*/ 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1900" h="927100">
                <a:moveTo>
                  <a:pt x="1231900" y="0"/>
                </a:moveTo>
                <a:lnTo>
                  <a:pt x="0" y="0"/>
                </a:lnTo>
                <a:lnTo>
                  <a:pt x="139700" y="101600"/>
                </a:lnTo>
                <a:lnTo>
                  <a:pt x="349250" y="311150"/>
                </a:lnTo>
                <a:lnTo>
                  <a:pt x="628650" y="577850"/>
                </a:lnTo>
                <a:lnTo>
                  <a:pt x="869950" y="793750"/>
                </a:lnTo>
                <a:lnTo>
                  <a:pt x="1041400" y="927100"/>
                </a:lnTo>
                <a:lnTo>
                  <a:pt x="1130300" y="571500"/>
                </a:lnTo>
                <a:lnTo>
                  <a:pt x="1187450" y="298450"/>
                </a:lnTo>
                <a:lnTo>
                  <a:pt x="1231900" y="0"/>
                </a:lnTo>
                <a:close/>
              </a:path>
            </a:pathLst>
          </a:custGeom>
          <a:pattFill prst="dk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175500" y="1536700"/>
            <a:ext cx="2882900" cy="2971800"/>
          </a:xfrm>
          <a:custGeom>
            <a:avLst/>
            <a:gdLst>
              <a:gd name="connsiteX0" fmla="*/ 0 w 2882900"/>
              <a:gd name="connsiteY0" fmla="*/ 1600200 h 2971800"/>
              <a:gd name="connsiteX1" fmla="*/ 381000 w 2882900"/>
              <a:gd name="connsiteY1" fmla="*/ 2000250 h 2971800"/>
              <a:gd name="connsiteX2" fmla="*/ 768350 w 2882900"/>
              <a:gd name="connsiteY2" fmla="*/ 2330450 h 2971800"/>
              <a:gd name="connsiteX3" fmla="*/ 1041400 w 2882900"/>
              <a:gd name="connsiteY3" fmla="*/ 2540000 h 2971800"/>
              <a:gd name="connsiteX4" fmla="*/ 1320800 w 2882900"/>
              <a:gd name="connsiteY4" fmla="*/ 2705100 h 2971800"/>
              <a:gd name="connsiteX5" fmla="*/ 1644650 w 2882900"/>
              <a:gd name="connsiteY5" fmla="*/ 2825750 h 2971800"/>
              <a:gd name="connsiteX6" fmla="*/ 1847850 w 2882900"/>
              <a:gd name="connsiteY6" fmla="*/ 2895600 h 2971800"/>
              <a:gd name="connsiteX7" fmla="*/ 2089150 w 2882900"/>
              <a:gd name="connsiteY7" fmla="*/ 2940050 h 2971800"/>
              <a:gd name="connsiteX8" fmla="*/ 2413000 w 2882900"/>
              <a:gd name="connsiteY8" fmla="*/ 2971800 h 2971800"/>
              <a:gd name="connsiteX9" fmla="*/ 2628900 w 2882900"/>
              <a:gd name="connsiteY9" fmla="*/ 2971800 h 2971800"/>
              <a:gd name="connsiteX10" fmla="*/ 2882900 w 2882900"/>
              <a:gd name="connsiteY10" fmla="*/ 2971800 h 2971800"/>
              <a:gd name="connsiteX11" fmla="*/ 2876550 w 2882900"/>
              <a:gd name="connsiteY11" fmla="*/ 25400 h 2971800"/>
              <a:gd name="connsiteX12" fmla="*/ 438150 w 2882900"/>
              <a:gd name="connsiteY12" fmla="*/ 0 h 2971800"/>
              <a:gd name="connsiteX13" fmla="*/ 374650 w 2882900"/>
              <a:gd name="connsiteY13" fmla="*/ 374650 h 2971800"/>
              <a:gd name="connsiteX14" fmla="*/ 285750 w 2882900"/>
              <a:gd name="connsiteY14" fmla="*/ 781050 h 2971800"/>
              <a:gd name="connsiteX15" fmla="*/ 215900 w 2882900"/>
              <a:gd name="connsiteY15" fmla="*/ 1003300 h 2971800"/>
              <a:gd name="connsiteX16" fmla="*/ 158750 w 2882900"/>
              <a:gd name="connsiteY16" fmla="*/ 1155700 h 2971800"/>
              <a:gd name="connsiteX17" fmla="*/ 82550 w 2882900"/>
              <a:gd name="connsiteY17" fmla="*/ 1371600 h 2971800"/>
              <a:gd name="connsiteX18" fmla="*/ 0 w 2882900"/>
              <a:gd name="connsiteY18" fmla="*/ 16002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2900" h="2971800">
                <a:moveTo>
                  <a:pt x="0" y="1600200"/>
                </a:moveTo>
                <a:lnTo>
                  <a:pt x="381000" y="2000250"/>
                </a:lnTo>
                <a:lnTo>
                  <a:pt x="768350" y="2330450"/>
                </a:lnTo>
                <a:lnTo>
                  <a:pt x="1041400" y="2540000"/>
                </a:lnTo>
                <a:lnTo>
                  <a:pt x="1320800" y="2705100"/>
                </a:lnTo>
                <a:lnTo>
                  <a:pt x="1644650" y="2825750"/>
                </a:lnTo>
                <a:lnTo>
                  <a:pt x="1847850" y="2895600"/>
                </a:lnTo>
                <a:lnTo>
                  <a:pt x="2089150" y="2940050"/>
                </a:lnTo>
                <a:lnTo>
                  <a:pt x="2413000" y="2971800"/>
                </a:lnTo>
                <a:lnTo>
                  <a:pt x="2628900" y="2971800"/>
                </a:lnTo>
                <a:lnTo>
                  <a:pt x="2882900" y="2971800"/>
                </a:lnTo>
                <a:cubicBezTo>
                  <a:pt x="2880783" y="1989667"/>
                  <a:pt x="2878667" y="1007533"/>
                  <a:pt x="2876550" y="25400"/>
                </a:cubicBezTo>
                <a:lnTo>
                  <a:pt x="438150" y="0"/>
                </a:lnTo>
                <a:lnTo>
                  <a:pt x="374650" y="374650"/>
                </a:lnTo>
                <a:lnTo>
                  <a:pt x="285750" y="781050"/>
                </a:lnTo>
                <a:lnTo>
                  <a:pt x="215900" y="1003300"/>
                </a:lnTo>
                <a:lnTo>
                  <a:pt x="158750" y="1155700"/>
                </a:lnTo>
                <a:lnTo>
                  <a:pt x="82550" y="1371600"/>
                </a:lnTo>
                <a:lnTo>
                  <a:pt x="0" y="1600200"/>
                </a:lnTo>
                <a:close/>
              </a:path>
            </a:pathLst>
          </a:custGeom>
          <a:pattFill prst="dk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769100" y="3124200"/>
            <a:ext cx="3289300" cy="2190750"/>
          </a:xfrm>
          <a:custGeom>
            <a:avLst/>
            <a:gdLst>
              <a:gd name="connsiteX0" fmla="*/ 3270250 w 3289300"/>
              <a:gd name="connsiteY0" fmla="*/ 1371600 h 2190750"/>
              <a:gd name="connsiteX1" fmla="*/ 2863850 w 3289300"/>
              <a:gd name="connsiteY1" fmla="*/ 1377950 h 2190750"/>
              <a:gd name="connsiteX2" fmla="*/ 2438400 w 3289300"/>
              <a:gd name="connsiteY2" fmla="*/ 1346200 h 2190750"/>
              <a:gd name="connsiteX3" fmla="*/ 2133600 w 3289300"/>
              <a:gd name="connsiteY3" fmla="*/ 1289050 h 2190750"/>
              <a:gd name="connsiteX4" fmla="*/ 1822450 w 3289300"/>
              <a:gd name="connsiteY4" fmla="*/ 1168400 h 2190750"/>
              <a:gd name="connsiteX5" fmla="*/ 1549400 w 3289300"/>
              <a:gd name="connsiteY5" fmla="*/ 1028700 h 2190750"/>
              <a:gd name="connsiteX6" fmla="*/ 1327150 w 3289300"/>
              <a:gd name="connsiteY6" fmla="*/ 857250 h 2190750"/>
              <a:gd name="connsiteX7" fmla="*/ 1022350 w 3289300"/>
              <a:gd name="connsiteY7" fmla="*/ 609600 h 2190750"/>
              <a:gd name="connsiteX8" fmla="*/ 857250 w 3289300"/>
              <a:gd name="connsiteY8" fmla="*/ 469900 h 2190750"/>
              <a:gd name="connsiteX9" fmla="*/ 679450 w 3289300"/>
              <a:gd name="connsiteY9" fmla="*/ 279400 h 2190750"/>
              <a:gd name="connsiteX10" fmla="*/ 546100 w 3289300"/>
              <a:gd name="connsiteY10" fmla="*/ 133350 h 2190750"/>
              <a:gd name="connsiteX11" fmla="*/ 406400 w 3289300"/>
              <a:gd name="connsiteY11" fmla="*/ 0 h 2190750"/>
              <a:gd name="connsiteX12" fmla="*/ 177800 w 3289300"/>
              <a:gd name="connsiteY12" fmla="*/ 469900 h 2190750"/>
              <a:gd name="connsiteX13" fmla="*/ 0 w 3289300"/>
              <a:gd name="connsiteY13" fmla="*/ 831850 h 2190750"/>
              <a:gd name="connsiteX14" fmla="*/ 127000 w 3289300"/>
              <a:gd name="connsiteY14" fmla="*/ 1028700 h 2190750"/>
              <a:gd name="connsiteX15" fmla="*/ 527050 w 3289300"/>
              <a:gd name="connsiteY15" fmla="*/ 1524000 h 2190750"/>
              <a:gd name="connsiteX16" fmla="*/ 819150 w 3289300"/>
              <a:gd name="connsiteY16" fmla="*/ 1739900 h 2190750"/>
              <a:gd name="connsiteX17" fmla="*/ 1098550 w 3289300"/>
              <a:gd name="connsiteY17" fmla="*/ 1924050 h 2190750"/>
              <a:gd name="connsiteX18" fmla="*/ 1504950 w 3289300"/>
              <a:gd name="connsiteY18" fmla="*/ 2070100 h 2190750"/>
              <a:gd name="connsiteX19" fmla="*/ 1974850 w 3289300"/>
              <a:gd name="connsiteY19" fmla="*/ 2152650 h 2190750"/>
              <a:gd name="connsiteX20" fmla="*/ 2425700 w 3289300"/>
              <a:gd name="connsiteY20" fmla="*/ 2178050 h 2190750"/>
              <a:gd name="connsiteX21" fmla="*/ 2870200 w 3289300"/>
              <a:gd name="connsiteY21" fmla="*/ 2190750 h 2190750"/>
              <a:gd name="connsiteX22" fmla="*/ 3289300 w 3289300"/>
              <a:gd name="connsiteY22" fmla="*/ 2171700 h 2190750"/>
              <a:gd name="connsiteX23" fmla="*/ 3270250 w 3289300"/>
              <a:gd name="connsiteY23" fmla="*/ 137160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89300" h="2190750">
                <a:moveTo>
                  <a:pt x="3270250" y="1371600"/>
                </a:moveTo>
                <a:lnTo>
                  <a:pt x="2863850" y="1377950"/>
                </a:lnTo>
                <a:lnTo>
                  <a:pt x="2438400" y="1346200"/>
                </a:lnTo>
                <a:lnTo>
                  <a:pt x="2133600" y="1289050"/>
                </a:lnTo>
                <a:lnTo>
                  <a:pt x="1822450" y="1168400"/>
                </a:lnTo>
                <a:lnTo>
                  <a:pt x="1549400" y="1028700"/>
                </a:lnTo>
                <a:lnTo>
                  <a:pt x="1327150" y="857250"/>
                </a:lnTo>
                <a:lnTo>
                  <a:pt x="1022350" y="609600"/>
                </a:lnTo>
                <a:lnTo>
                  <a:pt x="857250" y="469900"/>
                </a:lnTo>
                <a:lnTo>
                  <a:pt x="679450" y="279400"/>
                </a:lnTo>
                <a:lnTo>
                  <a:pt x="546100" y="133350"/>
                </a:lnTo>
                <a:lnTo>
                  <a:pt x="406400" y="0"/>
                </a:lnTo>
                <a:lnTo>
                  <a:pt x="177800" y="469900"/>
                </a:lnTo>
                <a:lnTo>
                  <a:pt x="0" y="831850"/>
                </a:lnTo>
                <a:lnTo>
                  <a:pt x="127000" y="1028700"/>
                </a:lnTo>
                <a:lnTo>
                  <a:pt x="527050" y="1524000"/>
                </a:lnTo>
                <a:lnTo>
                  <a:pt x="819150" y="1739900"/>
                </a:lnTo>
                <a:lnTo>
                  <a:pt x="1098550" y="1924050"/>
                </a:lnTo>
                <a:lnTo>
                  <a:pt x="1504950" y="2070100"/>
                </a:lnTo>
                <a:lnTo>
                  <a:pt x="1974850" y="2152650"/>
                </a:lnTo>
                <a:lnTo>
                  <a:pt x="2425700" y="2178050"/>
                </a:lnTo>
                <a:lnTo>
                  <a:pt x="2870200" y="2190750"/>
                </a:lnTo>
                <a:lnTo>
                  <a:pt x="3289300" y="2171700"/>
                </a:lnTo>
                <a:cubicBezTo>
                  <a:pt x="3287183" y="1902883"/>
                  <a:pt x="3285067" y="1634067"/>
                  <a:pt x="3270250" y="1371600"/>
                </a:cubicBezTo>
                <a:close/>
              </a:path>
            </a:pathLst>
          </a:cu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318250" y="3962400"/>
            <a:ext cx="3733800" cy="2082800"/>
          </a:xfrm>
          <a:custGeom>
            <a:avLst/>
            <a:gdLst>
              <a:gd name="connsiteX0" fmla="*/ 3727450 w 3733800"/>
              <a:gd name="connsiteY0" fmla="*/ 1320800 h 2082800"/>
              <a:gd name="connsiteX1" fmla="*/ 3467100 w 3733800"/>
              <a:gd name="connsiteY1" fmla="*/ 1346200 h 2082800"/>
              <a:gd name="connsiteX2" fmla="*/ 3054350 w 3733800"/>
              <a:gd name="connsiteY2" fmla="*/ 1333500 h 2082800"/>
              <a:gd name="connsiteX3" fmla="*/ 2692400 w 3733800"/>
              <a:gd name="connsiteY3" fmla="*/ 1320800 h 2082800"/>
              <a:gd name="connsiteX4" fmla="*/ 2279650 w 3733800"/>
              <a:gd name="connsiteY4" fmla="*/ 1276350 h 2082800"/>
              <a:gd name="connsiteX5" fmla="*/ 1860550 w 3733800"/>
              <a:gd name="connsiteY5" fmla="*/ 1200150 h 2082800"/>
              <a:gd name="connsiteX6" fmla="*/ 1530350 w 3733800"/>
              <a:gd name="connsiteY6" fmla="*/ 1073150 h 2082800"/>
              <a:gd name="connsiteX7" fmla="*/ 1219200 w 3733800"/>
              <a:gd name="connsiteY7" fmla="*/ 869950 h 2082800"/>
              <a:gd name="connsiteX8" fmla="*/ 971550 w 3733800"/>
              <a:gd name="connsiteY8" fmla="*/ 647700 h 2082800"/>
              <a:gd name="connsiteX9" fmla="*/ 736600 w 3733800"/>
              <a:gd name="connsiteY9" fmla="*/ 393700 h 2082800"/>
              <a:gd name="connsiteX10" fmla="*/ 584200 w 3733800"/>
              <a:gd name="connsiteY10" fmla="*/ 171450 h 2082800"/>
              <a:gd name="connsiteX11" fmla="*/ 457200 w 3733800"/>
              <a:gd name="connsiteY11" fmla="*/ 0 h 2082800"/>
              <a:gd name="connsiteX12" fmla="*/ 292100 w 3733800"/>
              <a:gd name="connsiteY12" fmla="*/ 266700 h 2082800"/>
              <a:gd name="connsiteX13" fmla="*/ 196850 w 3733800"/>
              <a:gd name="connsiteY13" fmla="*/ 425450 h 2082800"/>
              <a:gd name="connsiteX14" fmla="*/ 114300 w 3733800"/>
              <a:gd name="connsiteY14" fmla="*/ 603250 h 2082800"/>
              <a:gd name="connsiteX15" fmla="*/ 0 w 3733800"/>
              <a:gd name="connsiteY15" fmla="*/ 774700 h 2082800"/>
              <a:gd name="connsiteX16" fmla="*/ 285750 w 3733800"/>
              <a:gd name="connsiteY16" fmla="*/ 1130300 h 2082800"/>
              <a:gd name="connsiteX17" fmla="*/ 533400 w 3733800"/>
              <a:gd name="connsiteY17" fmla="*/ 1397000 h 2082800"/>
              <a:gd name="connsiteX18" fmla="*/ 914400 w 3733800"/>
              <a:gd name="connsiteY18" fmla="*/ 1733550 h 2082800"/>
              <a:gd name="connsiteX19" fmla="*/ 1320800 w 3733800"/>
              <a:gd name="connsiteY19" fmla="*/ 1930400 h 2082800"/>
              <a:gd name="connsiteX20" fmla="*/ 1892300 w 3733800"/>
              <a:gd name="connsiteY20" fmla="*/ 2044700 h 2082800"/>
              <a:gd name="connsiteX21" fmla="*/ 2406650 w 3733800"/>
              <a:gd name="connsiteY21" fmla="*/ 2082800 h 2082800"/>
              <a:gd name="connsiteX22" fmla="*/ 3086100 w 3733800"/>
              <a:gd name="connsiteY22" fmla="*/ 2063750 h 2082800"/>
              <a:gd name="connsiteX23" fmla="*/ 3498850 w 3733800"/>
              <a:gd name="connsiteY23" fmla="*/ 2032000 h 2082800"/>
              <a:gd name="connsiteX24" fmla="*/ 3733800 w 3733800"/>
              <a:gd name="connsiteY24" fmla="*/ 1993900 h 2082800"/>
              <a:gd name="connsiteX25" fmla="*/ 3727450 w 3733800"/>
              <a:gd name="connsiteY25" fmla="*/ 1320800 h 2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33800" h="2082800">
                <a:moveTo>
                  <a:pt x="3727450" y="1320800"/>
                </a:moveTo>
                <a:lnTo>
                  <a:pt x="3467100" y="1346200"/>
                </a:lnTo>
                <a:lnTo>
                  <a:pt x="3054350" y="1333500"/>
                </a:lnTo>
                <a:lnTo>
                  <a:pt x="2692400" y="1320800"/>
                </a:lnTo>
                <a:lnTo>
                  <a:pt x="2279650" y="1276350"/>
                </a:lnTo>
                <a:lnTo>
                  <a:pt x="1860550" y="1200150"/>
                </a:lnTo>
                <a:lnTo>
                  <a:pt x="1530350" y="1073150"/>
                </a:lnTo>
                <a:lnTo>
                  <a:pt x="1219200" y="869950"/>
                </a:lnTo>
                <a:lnTo>
                  <a:pt x="971550" y="647700"/>
                </a:lnTo>
                <a:lnTo>
                  <a:pt x="736600" y="393700"/>
                </a:lnTo>
                <a:lnTo>
                  <a:pt x="584200" y="171450"/>
                </a:lnTo>
                <a:lnTo>
                  <a:pt x="457200" y="0"/>
                </a:lnTo>
                <a:lnTo>
                  <a:pt x="292100" y="266700"/>
                </a:lnTo>
                <a:lnTo>
                  <a:pt x="196850" y="425450"/>
                </a:lnTo>
                <a:lnTo>
                  <a:pt x="114300" y="603250"/>
                </a:lnTo>
                <a:lnTo>
                  <a:pt x="0" y="774700"/>
                </a:lnTo>
                <a:lnTo>
                  <a:pt x="285750" y="1130300"/>
                </a:lnTo>
                <a:lnTo>
                  <a:pt x="533400" y="1397000"/>
                </a:lnTo>
                <a:lnTo>
                  <a:pt x="914400" y="1733550"/>
                </a:lnTo>
                <a:lnTo>
                  <a:pt x="1320800" y="1930400"/>
                </a:lnTo>
                <a:lnTo>
                  <a:pt x="1892300" y="2044700"/>
                </a:lnTo>
                <a:lnTo>
                  <a:pt x="2406650" y="2082800"/>
                </a:lnTo>
                <a:lnTo>
                  <a:pt x="3086100" y="2063750"/>
                </a:lnTo>
                <a:lnTo>
                  <a:pt x="3498850" y="2032000"/>
                </a:lnTo>
                <a:lnTo>
                  <a:pt x="3733800" y="1993900"/>
                </a:lnTo>
                <a:cubicBezTo>
                  <a:pt x="3731683" y="1771650"/>
                  <a:pt x="3729567" y="1549400"/>
                  <a:pt x="3727450" y="1320800"/>
                </a:cubicBezTo>
                <a:close/>
              </a:path>
            </a:pathLst>
          </a:custGeom>
          <a:solidFill>
            <a:srgbClr val="75D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842000" y="4730750"/>
            <a:ext cx="4197350" cy="1644650"/>
          </a:xfrm>
          <a:custGeom>
            <a:avLst/>
            <a:gdLst>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52550 w 4197350"/>
              <a:gd name="connsiteY16" fmla="*/ 933450 h 1644650"/>
              <a:gd name="connsiteX17" fmla="*/ 1123950 w 4197350"/>
              <a:gd name="connsiteY17" fmla="*/ 75565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52550 w 4197350"/>
              <a:gd name="connsiteY16" fmla="*/ 933450 h 1644650"/>
              <a:gd name="connsiteX17" fmla="*/ 1155700 w 4197350"/>
              <a:gd name="connsiteY17" fmla="*/ 73660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71600 w 4197350"/>
              <a:gd name="connsiteY16" fmla="*/ 908050 h 1644650"/>
              <a:gd name="connsiteX17" fmla="*/ 1155700 w 4197350"/>
              <a:gd name="connsiteY17" fmla="*/ 73660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97350" h="1644650">
                <a:moveTo>
                  <a:pt x="482600" y="0"/>
                </a:moveTo>
                <a:lnTo>
                  <a:pt x="0" y="590550"/>
                </a:lnTo>
                <a:lnTo>
                  <a:pt x="171450" y="787400"/>
                </a:lnTo>
                <a:lnTo>
                  <a:pt x="539750" y="1149350"/>
                </a:lnTo>
                <a:lnTo>
                  <a:pt x="806450" y="1377950"/>
                </a:lnTo>
                <a:lnTo>
                  <a:pt x="1016000" y="1549400"/>
                </a:lnTo>
                <a:lnTo>
                  <a:pt x="1155700" y="1644650"/>
                </a:lnTo>
                <a:lnTo>
                  <a:pt x="4197350" y="1631950"/>
                </a:lnTo>
                <a:lnTo>
                  <a:pt x="4197350" y="1231900"/>
                </a:lnTo>
                <a:lnTo>
                  <a:pt x="3562350" y="1295400"/>
                </a:lnTo>
                <a:lnTo>
                  <a:pt x="3155950" y="1314450"/>
                </a:lnTo>
                <a:lnTo>
                  <a:pt x="2825750" y="1314450"/>
                </a:lnTo>
                <a:lnTo>
                  <a:pt x="2349500" y="1270000"/>
                </a:lnTo>
                <a:lnTo>
                  <a:pt x="1930400" y="1193800"/>
                </a:lnTo>
                <a:lnTo>
                  <a:pt x="1708150" y="1123950"/>
                </a:lnTo>
                <a:lnTo>
                  <a:pt x="1479550" y="1016000"/>
                </a:lnTo>
                <a:lnTo>
                  <a:pt x="1371600" y="908050"/>
                </a:lnTo>
                <a:lnTo>
                  <a:pt x="1155700" y="736600"/>
                </a:lnTo>
                <a:lnTo>
                  <a:pt x="908050" y="520700"/>
                </a:lnTo>
                <a:lnTo>
                  <a:pt x="704850" y="292100"/>
                </a:lnTo>
                <a:lnTo>
                  <a:pt x="584200" y="127000"/>
                </a:lnTo>
                <a:lnTo>
                  <a:pt x="482600" y="0"/>
                </a:lnTo>
                <a:close/>
              </a:path>
            </a:pathLst>
          </a:custGeom>
          <a:solidFill>
            <a:srgbClr val="F0B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505451" y="1533526"/>
            <a:ext cx="2085975" cy="4181475"/>
          </a:xfrm>
          <a:custGeom>
            <a:avLst/>
            <a:gdLst>
              <a:gd name="connsiteX0" fmla="*/ 2085975 w 2085975"/>
              <a:gd name="connsiteY0" fmla="*/ 0 h 4181475"/>
              <a:gd name="connsiteX1" fmla="*/ 1981200 w 2085975"/>
              <a:gd name="connsiteY1" fmla="*/ 571500 h 4181475"/>
              <a:gd name="connsiteX2" fmla="*/ 1771650 w 2085975"/>
              <a:gd name="connsiteY2" fmla="*/ 1276350 h 4181475"/>
              <a:gd name="connsiteX3" fmla="*/ 1419225 w 2085975"/>
              <a:gd name="connsiteY3" fmla="*/ 2095500 h 4181475"/>
              <a:gd name="connsiteX4" fmla="*/ 1019175 w 2085975"/>
              <a:gd name="connsiteY4" fmla="*/ 2838450 h 4181475"/>
              <a:gd name="connsiteX5" fmla="*/ 723900 w 2085975"/>
              <a:gd name="connsiteY5" fmla="*/ 3295650 h 4181475"/>
              <a:gd name="connsiteX6" fmla="*/ 0 w 2085975"/>
              <a:gd name="connsiteY6" fmla="*/ 4181475 h 41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975" h="4181475">
                <a:moveTo>
                  <a:pt x="2085975" y="0"/>
                </a:moveTo>
                <a:cubicBezTo>
                  <a:pt x="2059781" y="179387"/>
                  <a:pt x="2033587" y="358775"/>
                  <a:pt x="1981200" y="571500"/>
                </a:cubicBezTo>
                <a:cubicBezTo>
                  <a:pt x="1928813" y="784225"/>
                  <a:pt x="1865312" y="1022350"/>
                  <a:pt x="1771650" y="1276350"/>
                </a:cubicBezTo>
                <a:cubicBezTo>
                  <a:pt x="1677987" y="1530350"/>
                  <a:pt x="1544637" y="1835150"/>
                  <a:pt x="1419225" y="2095500"/>
                </a:cubicBezTo>
                <a:cubicBezTo>
                  <a:pt x="1293813" y="2355850"/>
                  <a:pt x="1135062" y="2638425"/>
                  <a:pt x="1019175" y="2838450"/>
                </a:cubicBezTo>
                <a:cubicBezTo>
                  <a:pt x="903288" y="3038475"/>
                  <a:pt x="893763" y="3071812"/>
                  <a:pt x="723900" y="3295650"/>
                </a:cubicBezTo>
                <a:cubicBezTo>
                  <a:pt x="554037" y="3519488"/>
                  <a:pt x="277018" y="3850481"/>
                  <a:pt x="0" y="41814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293623" y="3140968"/>
            <a:ext cx="2690313" cy="3429000"/>
          </a:xfrm>
          <a:custGeom>
            <a:avLst/>
            <a:gdLst>
              <a:gd name="connsiteX0" fmla="*/ 1106928 w 2690313"/>
              <a:gd name="connsiteY0" fmla="*/ 3429000 h 3429000"/>
              <a:gd name="connsiteX1" fmla="*/ 1106928 w 2690313"/>
              <a:gd name="connsiteY1" fmla="*/ 2876550 h 3429000"/>
              <a:gd name="connsiteX2" fmla="*/ 1173603 w 2690313"/>
              <a:gd name="connsiteY2" fmla="*/ 2371725 h 3429000"/>
              <a:gd name="connsiteX3" fmla="*/ 1268853 w 2690313"/>
              <a:gd name="connsiteY3" fmla="*/ 1885950 h 3429000"/>
              <a:gd name="connsiteX4" fmla="*/ 1354578 w 2690313"/>
              <a:gd name="connsiteY4" fmla="*/ 1485900 h 3429000"/>
              <a:gd name="connsiteX5" fmla="*/ 1506978 w 2690313"/>
              <a:gd name="connsiteY5" fmla="*/ 1247775 h 3429000"/>
              <a:gd name="connsiteX6" fmla="*/ 1830828 w 2690313"/>
              <a:gd name="connsiteY6" fmla="*/ 1181100 h 3429000"/>
              <a:gd name="connsiteX7" fmla="*/ 2154678 w 2690313"/>
              <a:gd name="connsiteY7" fmla="*/ 1304925 h 3429000"/>
              <a:gd name="connsiteX8" fmla="*/ 2469003 w 2690313"/>
              <a:gd name="connsiteY8" fmla="*/ 1514475 h 3429000"/>
              <a:gd name="connsiteX9" fmla="*/ 2678553 w 2690313"/>
              <a:gd name="connsiteY9" fmla="*/ 1476375 h 3429000"/>
              <a:gd name="connsiteX10" fmla="*/ 2621403 w 2690313"/>
              <a:gd name="connsiteY10" fmla="*/ 1085850 h 3429000"/>
              <a:gd name="connsiteX11" fmla="*/ 2268978 w 2690313"/>
              <a:gd name="connsiteY11" fmla="*/ 600075 h 3429000"/>
              <a:gd name="connsiteX12" fmla="*/ 1745103 w 2690313"/>
              <a:gd name="connsiteY12" fmla="*/ 266700 h 3429000"/>
              <a:gd name="connsiteX13" fmla="*/ 1221228 w 2690313"/>
              <a:gd name="connsiteY13" fmla="*/ 47625 h 3429000"/>
              <a:gd name="connsiteX14" fmla="*/ 792603 w 2690313"/>
              <a:gd name="connsiteY14" fmla="*/ 0 h 3429000"/>
              <a:gd name="connsiteX15" fmla="*/ 440178 w 2690313"/>
              <a:gd name="connsiteY15" fmla="*/ 47625 h 3429000"/>
              <a:gd name="connsiteX16" fmla="*/ 87753 w 2690313"/>
              <a:gd name="connsiteY16" fmla="*/ 190500 h 3429000"/>
              <a:gd name="connsiteX17" fmla="*/ 2028 w 2690313"/>
              <a:gd name="connsiteY17" fmla="*/ 314325 h 3429000"/>
              <a:gd name="connsiteX18" fmla="*/ 59178 w 2690313"/>
              <a:gd name="connsiteY18" fmla="*/ 504825 h 3429000"/>
              <a:gd name="connsiteX19" fmla="*/ 383028 w 2690313"/>
              <a:gd name="connsiteY19" fmla="*/ 676275 h 3429000"/>
              <a:gd name="connsiteX20" fmla="*/ 716403 w 2690313"/>
              <a:gd name="connsiteY20" fmla="*/ 838200 h 3429000"/>
              <a:gd name="connsiteX21" fmla="*/ 1011678 w 2690313"/>
              <a:gd name="connsiteY21" fmla="*/ 1047750 h 3429000"/>
              <a:gd name="connsiteX22" fmla="*/ 1068828 w 2690313"/>
              <a:gd name="connsiteY22" fmla="*/ 1428750 h 3429000"/>
              <a:gd name="connsiteX23" fmla="*/ 1078353 w 2690313"/>
              <a:gd name="connsiteY23" fmla="*/ 1857375 h 3429000"/>
              <a:gd name="connsiteX24" fmla="*/ 1011678 w 2690313"/>
              <a:gd name="connsiteY24" fmla="*/ 2657475 h 3429000"/>
              <a:gd name="connsiteX25" fmla="*/ 973578 w 2690313"/>
              <a:gd name="connsiteY25" fmla="*/ 3390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90313" h="3429000">
                <a:moveTo>
                  <a:pt x="1106928" y="3429000"/>
                </a:moveTo>
                <a:cubicBezTo>
                  <a:pt x="1101371" y="3240881"/>
                  <a:pt x="1095815" y="3052762"/>
                  <a:pt x="1106928" y="2876550"/>
                </a:cubicBezTo>
                <a:cubicBezTo>
                  <a:pt x="1118041" y="2700337"/>
                  <a:pt x="1146615" y="2536825"/>
                  <a:pt x="1173603" y="2371725"/>
                </a:cubicBezTo>
                <a:cubicBezTo>
                  <a:pt x="1200591" y="2206625"/>
                  <a:pt x="1238690" y="2033588"/>
                  <a:pt x="1268853" y="1885950"/>
                </a:cubicBezTo>
                <a:cubicBezTo>
                  <a:pt x="1299016" y="1738312"/>
                  <a:pt x="1314891" y="1592262"/>
                  <a:pt x="1354578" y="1485900"/>
                </a:cubicBezTo>
                <a:cubicBezTo>
                  <a:pt x="1394265" y="1379538"/>
                  <a:pt x="1427603" y="1298575"/>
                  <a:pt x="1506978" y="1247775"/>
                </a:cubicBezTo>
                <a:cubicBezTo>
                  <a:pt x="1586353" y="1196975"/>
                  <a:pt x="1722878" y="1171575"/>
                  <a:pt x="1830828" y="1181100"/>
                </a:cubicBezTo>
                <a:cubicBezTo>
                  <a:pt x="1938778" y="1190625"/>
                  <a:pt x="2048316" y="1249363"/>
                  <a:pt x="2154678" y="1304925"/>
                </a:cubicBezTo>
                <a:cubicBezTo>
                  <a:pt x="2261040" y="1360487"/>
                  <a:pt x="2381691" y="1485900"/>
                  <a:pt x="2469003" y="1514475"/>
                </a:cubicBezTo>
                <a:cubicBezTo>
                  <a:pt x="2556315" y="1543050"/>
                  <a:pt x="2653153" y="1547812"/>
                  <a:pt x="2678553" y="1476375"/>
                </a:cubicBezTo>
                <a:cubicBezTo>
                  <a:pt x="2703953" y="1404938"/>
                  <a:pt x="2689665" y="1231900"/>
                  <a:pt x="2621403" y="1085850"/>
                </a:cubicBezTo>
                <a:cubicBezTo>
                  <a:pt x="2553141" y="939800"/>
                  <a:pt x="2415028" y="736600"/>
                  <a:pt x="2268978" y="600075"/>
                </a:cubicBezTo>
                <a:cubicBezTo>
                  <a:pt x="2122928" y="463550"/>
                  <a:pt x="1919728" y="358775"/>
                  <a:pt x="1745103" y="266700"/>
                </a:cubicBezTo>
                <a:cubicBezTo>
                  <a:pt x="1570478" y="174625"/>
                  <a:pt x="1379978" y="92075"/>
                  <a:pt x="1221228" y="47625"/>
                </a:cubicBezTo>
                <a:cubicBezTo>
                  <a:pt x="1062478" y="3175"/>
                  <a:pt x="922778" y="0"/>
                  <a:pt x="792603" y="0"/>
                </a:cubicBezTo>
                <a:cubicBezTo>
                  <a:pt x="662428" y="0"/>
                  <a:pt x="557653" y="15875"/>
                  <a:pt x="440178" y="47625"/>
                </a:cubicBezTo>
                <a:cubicBezTo>
                  <a:pt x="322703" y="79375"/>
                  <a:pt x="160778" y="146050"/>
                  <a:pt x="87753" y="190500"/>
                </a:cubicBezTo>
                <a:cubicBezTo>
                  <a:pt x="14728" y="234950"/>
                  <a:pt x="6790" y="261938"/>
                  <a:pt x="2028" y="314325"/>
                </a:cubicBezTo>
                <a:cubicBezTo>
                  <a:pt x="-2734" y="366712"/>
                  <a:pt x="-4322" y="444500"/>
                  <a:pt x="59178" y="504825"/>
                </a:cubicBezTo>
                <a:cubicBezTo>
                  <a:pt x="122678" y="565150"/>
                  <a:pt x="273491" y="620713"/>
                  <a:pt x="383028" y="676275"/>
                </a:cubicBezTo>
                <a:cubicBezTo>
                  <a:pt x="492565" y="731837"/>
                  <a:pt x="611628" y="776288"/>
                  <a:pt x="716403" y="838200"/>
                </a:cubicBezTo>
                <a:cubicBezTo>
                  <a:pt x="821178" y="900112"/>
                  <a:pt x="952941" y="949325"/>
                  <a:pt x="1011678" y="1047750"/>
                </a:cubicBezTo>
                <a:cubicBezTo>
                  <a:pt x="1070415" y="1146175"/>
                  <a:pt x="1057716" y="1293813"/>
                  <a:pt x="1068828" y="1428750"/>
                </a:cubicBezTo>
                <a:cubicBezTo>
                  <a:pt x="1079940" y="1563687"/>
                  <a:pt x="1087878" y="1652588"/>
                  <a:pt x="1078353" y="1857375"/>
                </a:cubicBezTo>
                <a:cubicBezTo>
                  <a:pt x="1068828" y="2062162"/>
                  <a:pt x="1029140" y="2401888"/>
                  <a:pt x="1011678" y="2657475"/>
                </a:cubicBezTo>
                <a:cubicBezTo>
                  <a:pt x="994216" y="2913062"/>
                  <a:pt x="983897" y="3151981"/>
                  <a:pt x="973578" y="3390900"/>
                </a:cubicBezTo>
              </a:path>
            </a:pathLst>
          </a:custGeom>
          <a:pattFill prst="pct40">
            <a:fgClr>
              <a:schemeClr val="bg1"/>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729162" y="1556792"/>
            <a:ext cx="0" cy="1728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99656" y="1666876"/>
            <a:ext cx="576064" cy="1618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807968" y="1556792"/>
            <a:ext cx="864096" cy="2405608"/>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2189998" y="5589240"/>
            <a:ext cx="576064" cy="432048"/>
          </a:xfrm>
          <a:prstGeom prst="rect">
            <a:avLst/>
          </a:prstGeom>
          <a:pattFill prst="pct40">
            <a:fgClr>
              <a:schemeClr val="bg1"/>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927648" y="5089248"/>
            <a:ext cx="7130752" cy="1508105"/>
          </a:xfrm>
          <a:prstGeom prst="rect">
            <a:avLst/>
          </a:prstGeom>
          <a:solidFill>
            <a:schemeClr val="bg1"/>
          </a:solidFill>
        </p:spPr>
        <p:txBody>
          <a:bodyPr wrap="square" rtlCol="0">
            <a:spAutoFit/>
          </a:bodyPr>
          <a:lstStyle/>
          <a:p>
            <a:r>
              <a:rPr lang="en-US" b="1" dirty="0"/>
              <a:t>Enriched porphyry;</a:t>
            </a:r>
          </a:p>
          <a:p>
            <a:pPr marL="285750" indent="-285750">
              <a:buFont typeface="Arial" panose="020B0604020202020204" pitchFamily="34" charset="0"/>
              <a:buChar char="•"/>
            </a:pPr>
            <a:r>
              <a:rPr lang="en-US" sz="1400" b="1" dirty="0"/>
              <a:t>Partial melt from a </a:t>
            </a:r>
            <a:r>
              <a:rPr lang="en-US" sz="1400" b="1" dirty="0" err="1"/>
              <a:t>metasomatised</a:t>
            </a:r>
            <a:r>
              <a:rPr lang="en-US" sz="1400" b="1" dirty="0"/>
              <a:t> mantle source, or</a:t>
            </a:r>
          </a:p>
          <a:p>
            <a:pPr marL="285750" indent="-285750">
              <a:buFont typeface="Arial" panose="020B0604020202020204" pitchFamily="34" charset="0"/>
              <a:buChar char="•"/>
            </a:pPr>
            <a:r>
              <a:rPr lang="en-US" sz="1400" b="1" dirty="0"/>
              <a:t>Highly fractionated, or</a:t>
            </a:r>
          </a:p>
          <a:p>
            <a:pPr marL="285750" indent="-285750">
              <a:buFont typeface="Arial" panose="020B0604020202020204" pitchFamily="34" charset="0"/>
              <a:buChar char="•"/>
            </a:pPr>
            <a:r>
              <a:rPr lang="en-US" sz="1400" b="1" dirty="0"/>
              <a:t>Hybrid magma – mixed TTG + lamprophyre composition</a:t>
            </a:r>
          </a:p>
          <a:p>
            <a:pPr marL="285750" indent="-285750">
              <a:buFont typeface="Arial" panose="020B0604020202020204" pitchFamily="34" charset="0"/>
              <a:buChar char="•"/>
            </a:pPr>
            <a:endParaRPr lang="en-US" sz="1400" b="1" dirty="0"/>
          </a:p>
          <a:p>
            <a:r>
              <a:rPr lang="en-US" b="1" dirty="0" err="1"/>
              <a:t>Syn</a:t>
            </a:r>
            <a:r>
              <a:rPr lang="en-US" b="1" dirty="0"/>
              <a:t>-volcanic, pre-metamorphic emplacement at a shallow crustal level.</a:t>
            </a:r>
          </a:p>
        </p:txBody>
      </p:sp>
      <p:sp>
        <p:nvSpPr>
          <p:cNvPr id="36" name="TextBox 35"/>
          <p:cNvSpPr txBox="1"/>
          <p:nvPr/>
        </p:nvSpPr>
        <p:spPr>
          <a:xfrm>
            <a:off x="3187701" y="260648"/>
            <a:ext cx="955711" cy="369332"/>
          </a:xfrm>
          <a:prstGeom prst="rect">
            <a:avLst/>
          </a:prstGeom>
          <a:noFill/>
        </p:spPr>
        <p:txBody>
          <a:bodyPr wrap="none" rtlCol="0">
            <a:spAutoFit/>
          </a:bodyPr>
          <a:lstStyle/>
          <a:p>
            <a:r>
              <a:rPr lang="en-US" dirty="0"/>
              <a:t>Geology</a:t>
            </a:r>
          </a:p>
        </p:txBody>
      </p:sp>
      <p:sp>
        <p:nvSpPr>
          <p:cNvPr id="37" name="TextBox 36"/>
          <p:cNvSpPr txBox="1"/>
          <p:nvPr/>
        </p:nvSpPr>
        <p:spPr>
          <a:xfrm>
            <a:off x="2334006" y="3823901"/>
            <a:ext cx="853695" cy="276999"/>
          </a:xfrm>
          <a:prstGeom prst="rect">
            <a:avLst/>
          </a:prstGeom>
          <a:noFill/>
        </p:spPr>
        <p:txBody>
          <a:bodyPr wrap="none" rtlCol="0">
            <a:spAutoFit/>
          </a:bodyPr>
          <a:lstStyle/>
          <a:p>
            <a:r>
              <a:rPr lang="en-US" sz="1200" b="1" dirty="0"/>
              <a:t>Ultramafic</a:t>
            </a:r>
          </a:p>
        </p:txBody>
      </p:sp>
      <p:sp>
        <p:nvSpPr>
          <p:cNvPr id="38" name="TextBox 37"/>
          <p:cNvSpPr txBox="1"/>
          <p:nvPr/>
        </p:nvSpPr>
        <p:spPr>
          <a:xfrm>
            <a:off x="5461164" y="2651820"/>
            <a:ext cx="1045543" cy="461665"/>
          </a:xfrm>
          <a:prstGeom prst="rect">
            <a:avLst/>
          </a:prstGeom>
          <a:noFill/>
        </p:spPr>
        <p:txBody>
          <a:bodyPr wrap="none" rtlCol="0">
            <a:spAutoFit/>
          </a:bodyPr>
          <a:lstStyle/>
          <a:p>
            <a:r>
              <a:rPr lang="en-US" sz="1200" b="1" dirty="0"/>
              <a:t>Lower Basalt;</a:t>
            </a:r>
          </a:p>
          <a:p>
            <a:r>
              <a:rPr lang="en-US" sz="1200" b="1" dirty="0"/>
              <a:t> </a:t>
            </a:r>
            <a:r>
              <a:rPr lang="en-US" sz="1200" b="1" dirty="0" err="1"/>
              <a:t>Lunnon</a:t>
            </a:r>
            <a:r>
              <a:rPr lang="en-US" sz="1200" b="1" dirty="0"/>
              <a:t>-type</a:t>
            </a:r>
          </a:p>
        </p:txBody>
      </p:sp>
      <p:sp>
        <p:nvSpPr>
          <p:cNvPr id="39" name="TextBox 38"/>
          <p:cNvSpPr txBox="1"/>
          <p:nvPr/>
        </p:nvSpPr>
        <p:spPr>
          <a:xfrm>
            <a:off x="5773043" y="1752601"/>
            <a:ext cx="1050288" cy="461665"/>
          </a:xfrm>
          <a:prstGeom prst="rect">
            <a:avLst/>
          </a:prstGeom>
          <a:noFill/>
        </p:spPr>
        <p:txBody>
          <a:bodyPr wrap="none" rtlCol="0">
            <a:spAutoFit/>
          </a:bodyPr>
          <a:lstStyle/>
          <a:p>
            <a:r>
              <a:rPr lang="en-US" sz="1200" b="1" dirty="0"/>
              <a:t>Upper Basalt;</a:t>
            </a:r>
          </a:p>
          <a:p>
            <a:r>
              <a:rPr lang="en-US" sz="1200" b="1" dirty="0" err="1"/>
              <a:t>Paringa</a:t>
            </a:r>
            <a:r>
              <a:rPr lang="en-US" sz="1200" b="1" dirty="0"/>
              <a:t>-type</a:t>
            </a:r>
          </a:p>
        </p:txBody>
      </p:sp>
      <p:sp>
        <p:nvSpPr>
          <p:cNvPr id="40" name="TextBox 39"/>
          <p:cNvSpPr txBox="1"/>
          <p:nvPr/>
        </p:nvSpPr>
        <p:spPr>
          <a:xfrm>
            <a:off x="8411317" y="2884101"/>
            <a:ext cx="1159292" cy="276999"/>
          </a:xfrm>
          <a:prstGeom prst="rect">
            <a:avLst/>
          </a:prstGeom>
          <a:noFill/>
        </p:spPr>
        <p:txBody>
          <a:bodyPr wrap="none" rtlCol="0">
            <a:spAutoFit/>
          </a:bodyPr>
          <a:lstStyle/>
          <a:p>
            <a:r>
              <a:rPr lang="en-US" sz="1200" b="1" dirty="0"/>
              <a:t>Black Flag Beds</a:t>
            </a:r>
          </a:p>
        </p:txBody>
      </p:sp>
      <p:sp>
        <p:nvSpPr>
          <p:cNvPr id="41" name="TextBox 40"/>
          <p:cNvSpPr txBox="1"/>
          <p:nvPr/>
        </p:nvSpPr>
        <p:spPr>
          <a:xfrm>
            <a:off x="8935399" y="811735"/>
            <a:ext cx="774443" cy="461665"/>
          </a:xfrm>
          <a:prstGeom prst="rect">
            <a:avLst/>
          </a:prstGeom>
          <a:noFill/>
        </p:spPr>
        <p:txBody>
          <a:bodyPr wrap="none" rtlCol="0">
            <a:spAutoFit/>
          </a:bodyPr>
          <a:lstStyle/>
          <a:p>
            <a:r>
              <a:rPr lang="en-US" sz="1200" b="1" dirty="0" err="1"/>
              <a:t>Epiclastic</a:t>
            </a:r>
            <a:endParaRPr lang="en-US" sz="1200" b="1" dirty="0"/>
          </a:p>
          <a:p>
            <a:r>
              <a:rPr lang="en-US" sz="1200" b="1" dirty="0"/>
              <a:t>Basin</a:t>
            </a:r>
          </a:p>
        </p:txBody>
      </p:sp>
      <p:cxnSp>
        <p:nvCxnSpPr>
          <p:cNvPr id="14" name="Straight Connector 13"/>
          <p:cNvCxnSpPr>
            <a:endCxn id="12" idx="11"/>
          </p:cNvCxnSpPr>
          <p:nvPr/>
        </p:nvCxnSpPr>
        <p:spPr>
          <a:xfrm>
            <a:off x="2066926" y="1536700"/>
            <a:ext cx="7985125" cy="254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563718" y="1556793"/>
            <a:ext cx="1070421" cy="276999"/>
          </a:xfrm>
          <a:prstGeom prst="rect">
            <a:avLst/>
          </a:prstGeom>
          <a:noFill/>
        </p:spPr>
        <p:txBody>
          <a:bodyPr wrap="none" rtlCol="0">
            <a:spAutoFit/>
          </a:bodyPr>
          <a:lstStyle/>
          <a:p>
            <a:r>
              <a:rPr lang="en-US" sz="1200" b="1" dirty="0"/>
              <a:t>Unconformity</a:t>
            </a:r>
          </a:p>
        </p:txBody>
      </p:sp>
    </p:spTree>
    <p:extLst>
      <p:ext uri="{BB962C8B-B14F-4D97-AF65-F5344CB8AC3E}">
        <p14:creationId xmlns:p14="http://schemas.microsoft.com/office/powerpoint/2010/main" val="12425782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48680"/>
            <a:ext cx="7992888" cy="5832648"/>
          </a:xfrm>
          <a:prstGeom prst="rect">
            <a:avLst/>
          </a:prstGeom>
          <a:solidFill>
            <a:srgbClr val="FB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63552" y="548680"/>
            <a:ext cx="7992888" cy="7200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63552" y="1268760"/>
            <a:ext cx="7992888" cy="288032"/>
          </a:xfrm>
          <a:prstGeom prst="rect">
            <a:avLst/>
          </a:prstGeom>
          <a:pattFill prst="lgConfetti">
            <a:fgClr>
              <a:srgbClr val="342BE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057399" y="2708920"/>
            <a:ext cx="4491039" cy="3168352"/>
          </a:xfrm>
          <a:custGeom>
            <a:avLst/>
            <a:gdLst>
              <a:gd name="connsiteX0" fmla="*/ 0 w 4200525"/>
              <a:gd name="connsiteY0" fmla="*/ 1190625 h 2600325"/>
              <a:gd name="connsiteX1" fmla="*/ 285750 w 4200525"/>
              <a:gd name="connsiteY1" fmla="*/ 847725 h 2600325"/>
              <a:gd name="connsiteX2" fmla="*/ 523875 w 4200525"/>
              <a:gd name="connsiteY2" fmla="*/ 628650 h 2600325"/>
              <a:gd name="connsiteX3" fmla="*/ 723900 w 4200525"/>
              <a:gd name="connsiteY3" fmla="*/ 457200 h 2600325"/>
              <a:gd name="connsiteX4" fmla="*/ 1019175 w 4200525"/>
              <a:gd name="connsiteY4" fmla="*/ 266700 h 2600325"/>
              <a:gd name="connsiteX5" fmla="*/ 1314450 w 4200525"/>
              <a:gd name="connsiteY5" fmla="*/ 104775 h 2600325"/>
              <a:gd name="connsiteX6" fmla="*/ 1590675 w 4200525"/>
              <a:gd name="connsiteY6" fmla="*/ 28575 h 2600325"/>
              <a:gd name="connsiteX7" fmla="*/ 1847850 w 4200525"/>
              <a:gd name="connsiteY7" fmla="*/ 0 h 2600325"/>
              <a:gd name="connsiteX8" fmla="*/ 2114550 w 4200525"/>
              <a:gd name="connsiteY8" fmla="*/ 0 h 2600325"/>
              <a:gd name="connsiteX9" fmla="*/ 2390775 w 4200525"/>
              <a:gd name="connsiteY9" fmla="*/ 28575 h 2600325"/>
              <a:gd name="connsiteX10" fmla="*/ 2686050 w 4200525"/>
              <a:gd name="connsiteY10" fmla="*/ 133350 h 2600325"/>
              <a:gd name="connsiteX11" fmla="*/ 3009900 w 4200525"/>
              <a:gd name="connsiteY11" fmla="*/ 276225 h 2600325"/>
              <a:gd name="connsiteX12" fmla="*/ 3562350 w 4200525"/>
              <a:gd name="connsiteY12" fmla="*/ 647700 h 2600325"/>
              <a:gd name="connsiteX13" fmla="*/ 3895725 w 4200525"/>
              <a:gd name="connsiteY13" fmla="*/ 990600 h 2600325"/>
              <a:gd name="connsiteX14" fmla="*/ 4086225 w 4200525"/>
              <a:gd name="connsiteY14" fmla="*/ 1200150 h 2600325"/>
              <a:gd name="connsiteX15" fmla="*/ 4200525 w 4200525"/>
              <a:gd name="connsiteY15" fmla="*/ 1343025 h 2600325"/>
              <a:gd name="connsiteX16" fmla="*/ 3876675 w 4200525"/>
              <a:gd name="connsiteY16" fmla="*/ 1762125 h 2600325"/>
              <a:gd name="connsiteX17" fmla="*/ 3752850 w 4200525"/>
              <a:gd name="connsiteY17" fmla="*/ 1914525 h 2600325"/>
              <a:gd name="connsiteX18" fmla="*/ 3533775 w 4200525"/>
              <a:gd name="connsiteY18" fmla="*/ 1724025 h 2600325"/>
              <a:gd name="connsiteX19" fmla="*/ 3314700 w 4200525"/>
              <a:gd name="connsiteY19" fmla="*/ 1476375 h 2600325"/>
              <a:gd name="connsiteX20" fmla="*/ 3057525 w 4200525"/>
              <a:gd name="connsiteY20" fmla="*/ 1257300 h 2600325"/>
              <a:gd name="connsiteX21" fmla="*/ 2743200 w 4200525"/>
              <a:gd name="connsiteY21" fmla="*/ 1076325 h 2600325"/>
              <a:gd name="connsiteX22" fmla="*/ 2438400 w 4200525"/>
              <a:gd name="connsiteY22" fmla="*/ 914400 h 2600325"/>
              <a:gd name="connsiteX23" fmla="*/ 2143125 w 4200525"/>
              <a:gd name="connsiteY23" fmla="*/ 838200 h 2600325"/>
              <a:gd name="connsiteX24" fmla="*/ 1819275 w 4200525"/>
              <a:gd name="connsiteY24" fmla="*/ 828675 h 2600325"/>
              <a:gd name="connsiteX25" fmla="*/ 1466850 w 4200525"/>
              <a:gd name="connsiteY25" fmla="*/ 942975 h 2600325"/>
              <a:gd name="connsiteX26" fmla="*/ 1104900 w 4200525"/>
              <a:gd name="connsiteY26" fmla="*/ 1238250 h 2600325"/>
              <a:gd name="connsiteX27" fmla="*/ 819150 w 4200525"/>
              <a:gd name="connsiteY27" fmla="*/ 1524000 h 2600325"/>
              <a:gd name="connsiteX28" fmla="*/ 628650 w 4200525"/>
              <a:gd name="connsiteY28" fmla="*/ 1752600 h 2600325"/>
              <a:gd name="connsiteX29" fmla="*/ 342900 w 4200525"/>
              <a:gd name="connsiteY29" fmla="*/ 2076450 h 2600325"/>
              <a:gd name="connsiteX30" fmla="*/ 161925 w 4200525"/>
              <a:gd name="connsiteY30" fmla="*/ 2324100 h 2600325"/>
              <a:gd name="connsiteX31" fmla="*/ 19050 w 4200525"/>
              <a:gd name="connsiteY31" fmla="*/ 2600325 h 2600325"/>
              <a:gd name="connsiteX32" fmla="*/ 0 w 4200525"/>
              <a:gd name="connsiteY32" fmla="*/ 1190625 h 26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00525" h="2600325">
                <a:moveTo>
                  <a:pt x="0" y="1190625"/>
                </a:moveTo>
                <a:lnTo>
                  <a:pt x="285750" y="847725"/>
                </a:lnTo>
                <a:lnTo>
                  <a:pt x="523875" y="628650"/>
                </a:lnTo>
                <a:lnTo>
                  <a:pt x="723900" y="457200"/>
                </a:lnTo>
                <a:lnTo>
                  <a:pt x="1019175" y="266700"/>
                </a:lnTo>
                <a:lnTo>
                  <a:pt x="1314450" y="104775"/>
                </a:lnTo>
                <a:lnTo>
                  <a:pt x="1590675" y="28575"/>
                </a:lnTo>
                <a:lnTo>
                  <a:pt x="1847850" y="0"/>
                </a:lnTo>
                <a:lnTo>
                  <a:pt x="2114550" y="0"/>
                </a:lnTo>
                <a:lnTo>
                  <a:pt x="2390775" y="28575"/>
                </a:lnTo>
                <a:lnTo>
                  <a:pt x="2686050" y="133350"/>
                </a:lnTo>
                <a:lnTo>
                  <a:pt x="3009900" y="276225"/>
                </a:lnTo>
                <a:lnTo>
                  <a:pt x="3562350" y="647700"/>
                </a:lnTo>
                <a:lnTo>
                  <a:pt x="3895725" y="990600"/>
                </a:lnTo>
                <a:lnTo>
                  <a:pt x="4086225" y="1200150"/>
                </a:lnTo>
                <a:lnTo>
                  <a:pt x="4200525" y="1343025"/>
                </a:lnTo>
                <a:lnTo>
                  <a:pt x="3876675" y="1762125"/>
                </a:lnTo>
                <a:lnTo>
                  <a:pt x="3752850" y="1914525"/>
                </a:lnTo>
                <a:lnTo>
                  <a:pt x="3533775" y="1724025"/>
                </a:lnTo>
                <a:lnTo>
                  <a:pt x="3314700" y="1476375"/>
                </a:lnTo>
                <a:lnTo>
                  <a:pt x="3057525" y="1257300"/>
                </a:lnTo>
                <a:lnTo>
                  <a:pt x="2743200" y="1076325"/>
                </a:lnTo>
                <a:lnTo>
                  <a:pt x="2438400" y="914400"/>
                </a:lnTo>
                <a:lnTo>
                  <a:pt x="2143125" y="838200"/>
                </a:lnTo>
                <a:lnTo>
                  <a:pt x="1819275" y="828675"/>
                </a:lnTo>
                <a:lnTo>
                  <a:pt x="1466850" y="942975"/>
                </a:lnTo>
                <a:lnTo>
                  <a:pt x="1104900" y="1238250"/>
                </a:lnTo>
                <a:lnTo>
                  <a:pt x="819150" y="1524000"/>
                </a:lnTo>
                <a:lnTo>
                  <a:pt x="628650" y="1752600"/>
                </a:lnTo>
                <a:lnTo>
                  <a:pt x="342900" y="2076450"/>
                </a:lnTo>
                <a:lnTo>
                  <a:pt x="161925" y="2324100"/>
                </a:lnTo>
                <a:lnTo>
                  <a:pt x="19050" y="2600325"/>
                </a:lnTo>
                <a:lnTo>
                  <a:pt x="0" y="1190625"/>
                </a:lnTo>
                <a:close/>
              </a:path>
            </a:pathLst>
          </a:custGeom>
          <a:solidFill>
            <a:srgbClr val="F0B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057401" y="1752600"/>
            <a:ext cx="4974704" cy="2684512"/>
          </a:xfrm>
          <a:custGeom>
            <a:avLst/>
            <a:gdLst>
              <a:gd name="connsiteX0" fmla="*/ 0 w 5019675"/>
              <a:gd name="connsiteY0" fmla="*/ 2381250 h 2600325"/>
              <a:gd name="connsiteX1" fmla="*/ 228600 w 5019675"/>
              <a:gd name="connsiteY1" fmla="*/ 2066925 h 2600325"/>
              <a:gd name="connsiteX2" fmla="*/ 428625 w 5019675"/>
              <a:gd name="connsiteY2" fmla="*/ 1819275 h 2600325"/>
              <a:gd name="connsiteX3" fmla="*/ 600075 w 5019675"/>
              <a:gd name="connsiteY3" fmla="*/ 1647825 h 2600325"/>
              <a:gd name="connsiteX4" fmla="*/ 790575 w 5019675"/>
              <a:gd name="connsiteY4" fmla="*/ 1485900 h 2600325"/>
              <a:gd name="connsiteX5" fmla="*/ 1028700 w 5019675"/>
              <a:gd name="connsiteY5" fmla="*/ 1314450 h 2600325"/>
              <a:gd name="connsiteX6" fmla="*/ 1276350 w 5019675"/>
              <a:gd name="connsiteY6" fmla="*/ 1171575 h 2600325"/>
              <a:gd name="connsiteX7" fmla="*/ 1438275 w 5019675"/>
              <a:gd name="connsiteY7" fmla="*/ 1076325 h 2600325"/>
              <a:gd name="connsiteX8" fmla="*/ 1695450 w 5019675"/>
              <a:gd name="connsiteY8" fmla="*/ 981075 h 2600325"/>
              <a:gd name="connsiteX9" fmla="*/ 2009775 w 5019675"/>
              <a:gd name="connsiteY9" fmla="*/ 933450 h 2600325"/>
              <a:gd name="connsiteX10" fmla="*/ 2266950 w 5019675"/>
              <a:gd name="connsiteY10" fmla="*/ 933450 h 2600325"/>
              <a:gd name="connsiteX11" fmla="*/ 2524125 w 5019675"/>
              <a:gd name="connsiteY11" fmla="*/ 981075 h 2600325"/>
              <a:gd name="connsiteX12" fmla="*/ 2838450 w 5019675"/>
              <a:gd name="connsiteY12" fmla="*/ 1104900 h 2600325"/>
              <a:gd name="connsiteX13" fmla="*/ 3105150 w 5019675"/>
              <a:gd name="connsiteY13" fmla="*/ 1228725 h 2600325"/>
              <a:gd name="connsiteX14" fmla="*/ 3295650 w 5019675"/>
              <a:gd name="connsiteY14" fmla="*/ 1333500 h 2600325"/>
              <a:gd name="connsiteX15" fmla="*/ 3467100 w 5019675"/>
              <a:gd name="connsiteY15" fmla="*/ 1466850 h 2600325"/>
              <a:gd name="connsiteX16" fmla="*/ 3714750 w 5019675"/>
              <a:gd name="connsiteY16" fmla="*/ 1666875 h 2600325"/>
              <a:gd name="connsiteX17" fmla="*/ 3943350 w 5019675"/>
              <a:gd name="connsiteY17" fmla="*/ 1914525 h 2600325"/>
              <a:gd name="connsiteX18" fmla="*/ 4114800 w 5019675"/>
              <a:gd name="connsiteY18" fmla="*/ 2124075 h 2600325"/>
              <a:gd name="connsiteX19" fmla="*/ 4286250 w 5019675"/>
              <a:gd name="connsiteY19" fmla="*/ 2352675 h 2600325"/>
              <a:gd name="connsiteX20" fmla="*/ 4419600 w 5019675"/>
              <a:gd name="connsiteY20" fmla="*/ 2533650 h 2600325"/>
              <a:gd name="connsiteX21" fmla="*/ 4486275 w 5019675"/>
              <a:gd name="connsiteY21" fmla="*/ 2600325 h 2600325"/>
              <a:gd name="connsiteX22" fmla="*/ 4733925 w 5019675"/>
              <a:gd name="connsiteY22" fmla="*/ 2181225 h 2600325"/>
              <a:gd name="connsiteX23" fmla="*/ 4905375 w 5019675"/>
              <a:gd name="connsiteY23" fmla="*/ 1800225 h 2600325"/>
              <a:gd name="connsiteX24" fmla="*/ 5019675 w 5019675"/>
              <a:gd name="connsiteY24" fmla="*/ 1524000 h 2600325"/>
              <a:gd name="connsiteX25" fmla="*/ 4629150 w 5019675"/>
              <a:gd name="connsiteY25" fmla="*/ 1133475 h 2600325"/>
              <a:gd name="connsiteX26" fmla="*/ 4362450 w 5019675"/>
              <a:gd name="connsiteY26" fmla="*/ 914400 h 2600325"/>
              <a:gd name="connsiteX27" fmla="*/ 4105275 w 5019675"/>
              <a:gd name="connsiteY27" fmla="*/ 714375 h 2600325"/>
              <a:gd name="connsiteX28" fmla="*/ 3829050 w 5019675"/>
              <a:gd name="connsiteY28" fmla="*/ 514350 h 2600325"/>
              <a:gd name="connsiteX29" fmla="*/ 3524250 w 5019675"/>
              <a:gd name="connsiteY29" fmla="*/ 333375 h 2600325"/>
              <a:gd name="connsiteX30" fmla="*/ 3276600 w 5019675"/>
              <a:gd name="connsiteY30" fmla="*/ 180975 h 2600325"/>
              <a:gd name="connsiteX31" fmla="*/ 3038475 w 5019675"/>
              <a:gd name="connsiteY31" fmla="*/ 85725 h 2600325"/>
              <a:gd name="connsiteX32" fmla="*/ 2828925 w 5019675"/>
              <a:gd name="connsiteY32" fmla="*/ 57150 h 2600325"/>
              <a:gd name="connsiteX33" fmla="*/ 2524125 w 5019675"/>
              <a:gd name="connsiteY33" fmla="*/ 0 h 2600325"/>
              <a:gd name="connsiteX34" fmla="*/ 2247900 w 5019675"/>
              <a:gd name="connsiteY34" fmla="*/ 9525 h 2600325"/>
              <a:gd name="connsiteX35" fmla="*/ 1847850 w 5019675"/>
              <a:gd name="connsiteY35" fmla="*/ 57150 h 2600325"/>
              <a:gd name="connsiteX36" fmla="*/ 1600200 w 5019675"/>
              <a:gd name="connsiteY36" fmla="*/ 123825 h 2600325"/>
              <a:gd name="connsiteX37" fmla="*/ 1285875 w 5019675"/>
              <a:gd name="connsiteY37" fmla="*/ 266700 h 2600325"/>
              <a:gd name="connsiteX38" fmla="*/ 1009650 w 5019675"/>
              <a:gd name="connsiteY38" fmla="*/ 409575 h 2600325"/>
              <a:gd name="connsiteX39" fmla="*/ 838200 w 5019675"/>
              <a:gd name="connsiteY39" fmla="*/ 523875 h 2600325"/>
              <a:gd name="connsiteX40" fmla="*/ 609600 w 5019675"/>
              <a:gd name="connsiteY40" fmla="*/ 657225 h 2600325"/>
              <a:gd name="connsiteX41" fmla="*/ 361950 w 5019675"/>
              <a:gd name="connsiteY41" fmla="*/ 866775 h 2600325"/>
              <a:gd name="connsiteX42" fmla="*/ 123825 w 5019675"/>
              <a:gd name="connsiteY42" fmla="*/ 1047750 h 2600325"/>
              <a:gd name="connsiteX43" fmla="*/ 19050 w 5019675"/>
              <a:gd name="connsiteY43" fmla="*/ 1133475 h 2600325"/>
              <a:gd name="connsiteX44" fmla="*/ 0 w 5019675"/>
              <a:gd name="connsiteY44" fmla="*/ 2381250 h 26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19675" h="2600325">
                <a:moveTo>
                  <a:pt x="0" y="2381250"/>
                </a:moveTo>
                <a:lnTo>
                  <a:pt x="228600" y="2066925"/>
                </a:lnTo>
                <a:lnTo>
                  <a:pt x="428625" y="1819275"/>
                </a:lnTo>
                <a:lnTo>
                  <a:pt x="600075" y="1647825"/>
                </a:lnTo>
                <a:lnTo>
                  <a:pt x="790575" y="1485900"/>
                </a:lnTo>
                <a:lnTo>
                  <a:pt x="1028700" y="1314450"/>
                </a:lnTo>
                <a:lnTo>
                  <a:pt x="1276350" y="1171575"/>
                </a:lnTo>
                <a:lnTo>
                  <a:pt x="1438275" y="1076325"/>
                </a:lnTo>
                <a:lnTo>
                  <a:pt x="1695450" y="981075"/>
                </a:lnTo>
                <a:lnTo>
                  <a:pt x="2009775" y="933450"/>
                </a:lnTo>
                <a:lnTo>
                  <a:pt x="2266950" y="933450"/>
                </a:lnTo>
                <a:lnTo>
                  <a:pt x="2524125" y="981075"/>
                </a:lnTo>
                <a:lnTo>
                  <a:pt x="2838450" y="1104900"/>
                </a:lnTo>
                <a:lnTo>
                  <a:pt x="3105150" y="1228725"/>
                </a:lnTo>
                <a:lnTo>
                  <a:pt x="3295650" y="1333500"/>
                </a:lnTo>
                <a:lnTo>
                  <a:pt x="3467100" y="1466850"/>
                </a:lnTo>
                <a:lnTo>
                  <a:pt x="3714750" y="1666875"/>
                </a:lnTo>
                <a:lnTo>
                  <a:pt x="3943350" y="1914525"/>
                </a:lnTo>
                <a:lnTo>
                  <a:pt x="4114800" y="2124075"/>
                </a:lnTo>
                <a:lnTo>
                  <a:pt x="4286250" y="2352675"/>
                </a:lnTo>
                <a:lnTo>
                  <a:pt x="4419600" y="2533650"/>
                </a:lnTo>
                <a:lnTo>
                  <a:pt x="4486275" y="2600325"/>
                </a:lnTo>
                <a:lnTo>
                  <a:pt x="4733925" y="2181225"/>
                </a:lnTo>
                <a:lnTo>
                  <a:pt x="4905375" y="1800225"/>
                </a:lnTo>
                <a:lnTo>
                  <a:pt x="5019675" y="1524000"/>
                </a:lnTo>
                <a:lnTo>
                  <a:pt x="4629150" y="1133475"/>
                </a:lnTo>
                <a:lnTo>
                  <a:pt x="4362450" y="914400"/>
                </a:lnTo>
                <a:lnTo>
                  <a:pt x="4105275" y="714375"/>
                </a:lnTo>
                <a:lnTo>
                  <a:pt x="3829050" y="514350"/>
                </a:lnTo>
                <a:lnTo>
                  <a:pt x="3524250" y="333375"/>
                </a:lnTo>
                <a:lnTo>
                  <a:pt x="3276600" y="180975"/>
                </a:lnTo>
                <a:lnTo>
                  <a:pt x="3038475" y="85725"/>
                </a:lnTo>
                <a:lnTo>
                  <a:pt x="2828925" y="57150"/>
                </a:lnTo>
                <a:lnTo>
                  <a:pt x="2524125" y="0"/>
                </a:lnTo>
                <a:lnTo>
                  <a:pt x="2247900" y="9525"/>
                </a:lnTo>
                <a:lnTo>
                  <a:pt x="1847850" y="57150"/>
                </a:lnTo>
                <a:lnTo>
                  <a:pt x="1600200" y="123825"/>
                </a:lnTo>
                <a:lnTo>
                  <a:pt x="1285875" y="266700"/>
                </a:lnTo>
                <a:lnTo>
                  <a:pt x="1009650" y="409575"/>
                </a:lnTo>
                <a:lnTo>
                  <a:pt x="838200" y="523875"/>
                </a:lnTo>
                <a:lnTo>
                  <a:pt x="609600" y="657225"/>
                </a:lnTo>
                <a:lnTo>
                  <a:pt x="361950" y="866775"/>
                </a:lnTo>
                <a:lnTo>
                  <a:pt x="123825" y="1047750"/>
                </a:lnTo>
                <a:lnTo>
                  <a:pt x="19050" y="1133475"/>
                </a:lnTo>
                <a:lnTo>
                  <a:pt x="0" y="2381250"/>
                </a:lnTo>
                <a:close/>
              </a:path>
            </a:pathLst>
          </a:custGeom>
          <a:solidFill>
            <a:srgbClr val="75D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066926" y="1533525"/>
            <a:ext cx="5324475" cy="1847850"/>
          </a:xfrm>
          <a:custGeom>
            <a:avLst/>
            <a:gdLst>
              <a:gd name="connsiteX0" fmla="*/ 0 w 5324475"/>
              <a:gd name="connsiteY0" fmla="*/ 1409700 h 1847850"/>
              <a:gd name="connsiteX1" fmla="*/ 381000 w 5324475"/>
              <a:gd name="connsiteY1" fmla="*/ 1085850 h 1847850"/>
              <a:gd name="connsiteX2" fmla="*/ 666750 w 5324475"/>
              <a:gd name="connsiteY2" fmla="*/ 876300 h 1847850"/>
              <a:gd name="connsiteX3" fmla="*/ 971550 w 5324475"/>
              <a:gd name="connsiteY3" fmla="*/ 657225 h 1847850"/>
              <a:gd name="connsiteX4" fmla="*/ 1419225 w 5324475"/>
              <a:gd name="connsiteY4" fmla="*/ 428625 h 1847850"/>
              <a:gd name="connsiteX5" fmla="*/ 1752600 w 5324475"/>
              <a:gd name="connsiteY5" fmla="*/ 295275 h 1847850"/>
              <a:gd name="connsiteX6" fmla="*/ 2200275 w 5324475"/>
              <a:gd name="connsiteY6" fmla="*/ 247650 h 1847850"/>
              <a:gd name="connsiteX7" fmla="*/ 2400300 w 5324475"/>
              <a:gd name="connsiteY7" fmla="*/ 228600 h 1847850"/>
              <a:gd name="connsiteX8" fmla="*/ 2590800 w 5324475"/>
              <a:gd name="connsiteY8" fmla="*/ 238125 h 1847850"/>
              <a:gd name="connsiteX9" fmla="*/ 2857500 w 5324475"/>
              <a:gd name="connsiteY9" fmla="*/ 276225 h 1847850"/>
              <a:gd name="connsiteX10" fmla="*/ 3076575 w 5324475"/>
              <a:gd name="connsiteY10" fmla="*/ 342900 h 1847850"/>
              <a:gd name="connsiteX11" fmla="*/ 3295650 w 5324475"/>
              <a:gd name="connsiteY11" fmla="*/ 447675 h 1847850"/>
              <a:gd name="connsiteX12" fmla="*/ 3609975 w 5324475"/>
              <a:gd name="connsiteY12" fmla="*/ 628650 h 1847850"/>
              <a:gd name="connsiteX13" fmla="*/ 3943350 w 5324475"/>
              <a:gd name="connsiteY13" fmla="*/ 895350 h 1847850"/>
              <a:gd name="connsiteX14" fmla="*/ 4219575 w 5324475"/>
              <a:gd name="connsiteY14" fmla="*/ 1114425 h 1847850"/>
              <a:gd name="connsiteX15" fmla="*/ 4457700 w 5324475"/>
              <a:gd name="connsiteY15" fmla="*/ 1295400 h 1847850"/>
              <a:gd name="connsiteX16" fmla="*/ 4657725 w 5324475"/>
              <a:gd name="connsiteY16" fmla="*/ 1485900 h 1847850"/>
              <a:gd name="connsiteX17" fmla="*/ 4838700 w 5324475"/>
              <a:gd name="connsiteY17" fmla="*/ 1676400 h 1847850"/>
              <a:gd name="connsiteX18" fmla="*/ 4962525 w 5324475"/>
              <a:gd name="connsiteY18" fmla="*/ 1828800 h 1847850"/>
              <a:gd name="connsiteX19" fmla="*/ 4981575 w 5324475"/>
              <a:gd name="connsiteY19" fmla="*/ 1847850 h 1847850"/>
              <a:gd name="connsiteX20" fmla="*/ 5200650 w 5324475"/>
              <a:gd name="connsiteY20" fmla="*/ 1333500 h 1847850"/>
              <a:gd name="connsiteX21" fmla="*/ 5286375 w 5324475"/>
              <a:gd name="connsiteY21" fmla="*/ 1066800 h 1847850"/>
              <a:gd name="connsiteX22" fmla="*/ 5324475 w 5324475"/>
              <a:gd name="connsiteY22" fmla="*/ 952500 h 1847850"/>
              <a:gd name="connsiteX23" fmla="*/ 5067300 w 5324475"/>
              <a:gd name="connsiteY23" fmla="*/ 714375 h 1847850"/>
              <a:gd name="connsiteX24" fmla="*/ 4848225 w 5324475"/>
              <a:gd name="connsiteY24" fmla="*/ 495300 h 1847850"/>
              <a:gd name="connsiteX25" fmla="*/ 4600575 w 5324475"/>
              <a:gd name="connsiteY25" fmla="*/ 276225 h 1847850"/>
              <a:gd name="connsiteX26" fmla="*/ 4448175 w 5324475"/>
              <a:gd name="connsiteY26" fmla="*/ 152400 h 1847850"/>
              <a:gd name="connsiteX27" fmla="*/ 4276725 w 5324475"/>
              <a:gd name="connsiteY27" fmla="*/ 9525 h 1847850"/>
              <a:gd name="connsiteX28" fmla="*/ 3733800 w 5324475"/>
              <a:gd name="connsiteY28" fmla="*/ 19050 h 1847850"/>
              <a:gd name="connsiteX29" fmla="*/ 2943225 w 5324475"/>
              <a:gd name="connsiteY29" fmla="*/ 0 h 1847850"/>
              <a:gd name="connsiteX30" fmla="*/ 2457450 w 5324475"/>
              <a:gd name="connsiteY30" fmla="*/ 0 h 1847850"/>
              <a:gd name="connsiteX31" fmla="*/ 1933575 w 5324475"/>
              <a:gd name="connsiteY31" fmla="*/ 0 h 1847850"/>
              <a:gd name="connsiteX32" fmla="*/ 1162050 w 5324475"/>
              <a:gd name="connsiteY32" fmla="*/ 0 h 1847850"/>
              <a:gd name="connsiteX33" fmla="*/ 600075 w 5324475"/>
              <a:gd name="connsiteY33" fmla="*/ 9525 h 1847850"/>
              <a:gd name="connsiteX34" fmla="*/ 333375 w 5324475"/>
              <a:gd name="connsiteY34" fmla="*/ 19050 h 1847850"/>
              <a:gd name="connsiteX35" fmla="*/ 171450 w 5324475"/>
              <a:gd name="connsiteY35" fmla="*/ 114300 h 1847850"/>
              <a:gd name="connsiteX36" fmla="*/ 9525 w 5324475"/>
              <a:gd name="connsiteY36" fmla="*/ 238125 h 1847850"/>
              <a:gd name="connsiteX37" fmla="*/ 0 w 5324475"/>
              <a:gd name="connsiteY37" fmla="*/ 1409700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24475" h="1847850">
                <a:moveTo>
                  <a:pt x="0" y="1409700"/>
                </a:moveTo>
                <a:lnTo>
                  <a:pt x="381000" y="1085850"/>
                </a:lnTo>
                <a:lnTo>
                  <a:pt x="666750" y="876300"/>
                </a:lnTo>
                <a:lnTo>
                  <a:pt x="971550" y="657225"/>
                </a:lnTo>
                <a:lnTo>
                  <a:pt x="1419225" y="428625"/>
                </a:lnTo>
                <a:lnTo>
                  <a:pt x="1752600" y="295275"/>
                </a:lnTo>
                <a:lnTo>
                  <a:pt x="2200275" y="247650"/>
                </a:lnTo>
                <a:lnTo>
                  <a:pt x="2400300" y="228600"/>
                </a:lnTo>
                <a:lnTo>
                  <a:pt x="2590800" y="238125"/>
                </a:lnTo>
                <a:lnTo>
                  <a:pt x="2857500" y="276225"/>
                </a:lnTo>
                <a:lnTo>
                  <a:pt x="3076575" y="342900"/>
                </a:lnTo>
                <a:lnTo>
                  <a:pt x="3295650" y="447675"/>
                </a:lnTo>
                <a:lnTo>
                  <a:pt x="3609975" y="628650"/>
                </a:lnTo>
                <a:lnTo>
                  <a:pt x="3943350" y="895350"/>
                </a:lnTo>
                <a:lnTo>
                  <a:pt x="4219575" y="1114425"/>
                </a:lnTo>
                <a:lnTo>
                  <a:pt x="4457700" y="1295400"/>
                </a:lnTo>
                <a:lnTo>
                  <a:pt x="4657725" y="1485900"/>
                </a:lnTo>
                <a:lnTo>
                  <a:pt x="4838700" y="1676400"/>
                </a:lnTo>
                <a:lnTo>
                  <a:pt x="4962525" y="1828800"/>
                </a:lnTo>
                <a:lnTo>
                  <a:pt x="4981575" y="1847850"/>
                </a:lnTo>
                <a:lnTo>
                  <a:pt x="5200650" y="1333500"/>
                </a:lnTo>
                <a:lnTo>
                  <a:pt x="5286375" y="1066800"/>
                </a:lnTo>
                <a:lnTo>
                  <a:pt x="5324475" y="952500"/>
                </a:lnTo>
                <a:lnTo>
                  <a:pt x="5067300" y="714375"/>
                </a:lnTo>
                <a:lnTo>
                  <a:pt x="4848225" y="495300"/>
                </a:lnTo>
                <a:lnTo>
                  <a:pt x="4600575" y="276225"/>
                </a:lnTo>
                <a:lnTo>
                  <a:pt x="4448175" y="152400"/>
                </a:lnTo>
                <a:lnTo>
                  <a:pt x="4276725" y="9525"/>
                </a:lnTo>
                <a:lnTo>
                  <a:pt x="3733800" y="19050"/>
                </a:lnTo>
                <a:lnTo>
                  <a:pt x="2943225" y="0"/>
                </a:lnTo>
                <a:lnTo>
                  <a:pt x="2457450" y="0"/>
                </a:lnTo>
                <a:lnTo>
                  <a:pt x="1933575" y="0"/>
                </a:lnTo>
                <a:lnTo>
                  <a:pt x="1162050" y="0"/>
                </a:lnTo>
                <a:lnTo>
                  <a:pt x="600075" y="9525"/>
                </a:lnTo>
                <a:lnTo>
                  <a:pt x="333375" y="19050"/>
                </a:lnTo>
                <a:lnTo>
                  <a:pt x="171450" y="114300"/>
                </a:lnTo>
                <a:lnTo>
                  <a:pt x="9525" y="238125"/>
                </a:lnTo>
                <a:lnTo>
                  <a:pt x="0" y="1409700"/>
                </a:lnTo>
                <a:close/>
              </a:path>
            </a:pathLst>
          </a:cu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063750" y="1555750"/>
            <a:ext cx="336550" cy="222250"/>
          </a:xfrm>
          <a:custGeom>
            <a:avLst/>
            <a:gdLst>
              <a:gd name="connsiteX0" fmla="*/ 0 w 336550"/>
              <a:gd name="connsiteY0" fmla="*/ 222250 h 222250"/>
              <a:gd name="connsiteX1" fmla="*/ 336550 w 336550"/>
              <a:gd name="connsiteY1" fmla="*/ 0 h 222250"/>
              <a:gd name="connsiteX2" fmla="*/ 6350 w 336550"/>
              <a:gd name="connsiteY2" fmla="*/ 0 h 222250"/>
              <a:gd name="connsiteX3" fmla="*/ 0 w 336550"/>
              <a:gd name="connsiteY3" fmla="*/ 222250 h 222250"/>
            </a:gdLst>
            <a:ahLst/>
            <a:cxnLst>
              <a:cxn ang="0">
                <a:pos x="connsiteX0" y="connsiteY0"/>
              </a:cxn>
              <a:cxn ang="0">
                <a:pos x="connsiteX1" y="connsiteY1"/>
              </a:cxn>
              <a:cxn ang="0">
                <a:pos x="connsiteX2" y="connsiteY2"/>
              </a:cxn>
              <a:cxn ang="0">
                <a:pos x="connsiteX3" y="connsiteY3"/>
              </a:cxn>
            </a:cxnLst>
            <a:rect l="l" t="t" r="r" b="b"/>
            <a:pathLst>
              <a:path w="336550" h="222250">
                <a:moveTo>
                  <a:pt x="0" y="222250"/>
                </a:moveTo>
                <a:lnTo>
                  <a:pt x="336550" y="0"/>
                </a:lnTo>
                <a:lnTo>
                  <a:pt x="6350" y="0"/>
                </a:lnTo>
                <a:lnTo>
                  <a:pt x="0" y="222250"/>
                </a:lnTo>
                <a:close/>
              </a:path>
            </a:pathLst>
          </a:cu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56350" y="1549400"/>
            <a:ext cx="1231900" cy="927100"/>
          </a:xfrm>
          <a:custGeom>
            <a:avLst/>
            <a:gdLst>
              <a:gd name="connsiteX0" fmla="*/ 1231900 w 1231900"/>
              <a:gd name="connsiteY0" fmla="*/ 0 h 927100"/>
              <a:gd name="connsiteX1" fmla="*/ 0 w 1231900"/>
              <a:gd name="connsiteY1" fmla="*/ 0 h 927100"/>
              <a:gd name="connsiteX2" fmla="*/ 139700 w 1231900"/>
              <a:gd name="connsiteY2" fmla="*/ 101600 h 927100"/>
              <a:gd name="connsiteX3" fmla="*/ 349250 w 1231900"/>
              <a:gd name="connsiteY3" fmla="*/ 311150 h 927100"/>
              <a:gd name="connsiteX4" fmla="*/ 628650 w 1231900"/>
              <a:gd name="connsiteY4" fmla="*/ 577850 h 927100"/>
              <a:gd name="connsiteX5" fmla="*/ 869950 w 1231900"/>
              <a:gd name="connsiteY5" fmla="*/ 793750 h 927100"/>
              <a:gd name="connsiteX6" fmla="*/ 1041400 w 1231900"/>
              <a:gd name="connsiteY6" fmla="*/ 927100 h 927100"/>
              <a:gd name="connsiteX7" fmla="*/ 1130300 w 1231900"/>
              <a:gd name="connsiteY7" fmla="*/ 571500 h 927100"/>
              <a:gd name="connsiteX8" fmla="*/ 1187450 w 1231900"/>
              <a:gd name="connsiteY8" fmla="*/ 298450 h 927100"/>
              <a:gd name="connsiteX9" fmla="*/ 1231900 w 1231900"/>
              <a:gd name="connsiteY9" fmla="*/ 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1900" h="927100">
                <a:moveTo>
                  <a:pt x="1231900" y="0"/>
                </a:moveTo>
                <a:lnTo>
                  <a:pt x="0" y="0"/>
                </a:lnTo>
                <a:lnTo>
                  <a:pt x="139700" y="101600"/>
                </a:lnTo>
                <a:lnTo>
                  <a:pt x="349250" y="311150"/>
                </a:lnTo>
                <a:lnTo>
                  <a:pt x="628650" y="577850"/>
                </a:lnTo>
                <a:lnTo>
                  <a:pt x="869950" y="793750"/>
                </a:lnTo>
                <a:lnTo>
                  <a:pt x="1041400" y="927100"/>
                </a:lnTo>
                <a:lnTo>
                  <a:pt x="1130300" y="571500"/>
                </a:lnTo>
                <a:lnTo>
                  <a:pt x="1187450" y="298450"/>
                </a:lnTo>
                <a:lnTo>
                  <a:pt x="1231900" y="0"/>
                </a:lnTo>
                <a:close/>
              </a:path>
            </a:pathLst>
          </a:custGeom>
          <a:pattFill prst="dk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175500" y="1536700"/>
            <a:ext cx="2882900" cy="2971800"/>
          </a:xfrm>
          <a:custGeom>
            <a:avLst/>
            <a:gdLst>
              <a:gd name="connsiteX0" fmla="*/ 0 w 2882900"/>
              <a:gd name="connsiteY0" fmla="*/ 1600200 h 2971800"/>
              <a:gd name="connsiteX1" fmla="*/ 381000 w 2882900"/>
              <a:gd name="connsiteY1" fmla="*/ 2000250 h 2971800"/>
              <a:gd name="connsiteX2" fmla="*/ 768350 w 2882900"/>
              <a:gd name="connsiteY2" fmla="*/ 2330450 h 2971800"/>
              <a:gd name="connsiteX3" fmla="*/ 1041400 w 2882900"/>
              <a:gd name="connsiteY3" fmla="*/ 2540000 h 2971800"/>
              <a:gd name="connsiteX4" fmla="*/ 1320800 w 2882900"/>
              <a:gd name="connsiteY4" fmla="*/ 2705100 h 2971800"/>
              <a:gd name="connsiteX5" fmla="*/ 1644650 w 2882900"/>
              <a:gd name="connsiteY5" fmla="*/ 2825750 h 2971800"/>
              <a:gd name="connsiteX6" fmla="*/ 1847850 w 2882900"/>
              <a:gd name="connsiteY6" fmla="*/ 2895600 h 2971800"/>
              <a:gd name="connsiteX7" fmla="*/ 2089150 w 2882900"/>
              <a:gd name="connsiteY7" fmla="*/ 2940050 h 2971800"/>
              <a:gd name="connsiteX8" fmla="*/ 2413000 w 2882900"/>
              <a:gd name="connsiteY8" fmla="*/ 2971800 h 2971800"/>
              <a:gd name="connsiteX9" fmla="*/ 2628900 w 2882900"/>
              <a:gd name="connsiteY9" fmla="*/ 2971800 h 2971800"/>
              <a:gd name="connsiteX10" fmla="*/ 2882900 w 2882900"/>
              <a:gd name="connsiteY10" fmla="*/ 2971800 h 2971800"/>
              <a:gd name="connsiteX11" fmla="*/ 2876550 w 2882900"/>
              <a:gd name="connsiteY11" fmla="*/ 25400 h 2971800"/>
              <a:gd name="connsiteX12" fmla="*/ 438150 w 2882900"/>
              <a:gd name="connsiteY12" fmla="*/ 0 h 2971800"/>
              <a:gd name="connsiteX13" fmla="*/ 374650 w 2882900"/>
              <a:gd name="connsiteY13" fmla="*/ 374650 h 2971800"/>
              <a:gd name="connsiteX14" fmla="*/ 285750 w 2882900"/>
              <a:gd name="connsiteY14" fmla="*/ 781050 h 2971800"/>
              <a:gd name="connsiteX15" fmla="*/ 215900 w 2882900"/>
              <a:gd name="connsiteY15" fmla="*/ 1003300 h 2971800"/>
              <a:gd name="connsiteX16" fmla="*/ 158750 w 2882900"/>
              <a:gd name="connsiteY16" fmla="*/ 1155700 h 2971800"/>
              <a:gd name="connsiteX17" fmla="*/ 82550 w 2882900"/>
              <a:gd name="connsiteY17" fmla="*/ 1371600 h 2971800"/>
              <a:gd name="connsiteX18" fmla="*/ 0 w 2882900"/>
              <a:gd name="connsiteY18" fmla="*/ 16002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2900" h="2971800">
                <a:moveTo>
                  <a:pt x="0" y="1600200"/>
                </a:moveTo>
                <a:lnTo>
                  <a:pt x="381000" y="2000250"/>
                </a:lnTo>
                <a:lnTo>
                  <a:pt x="768350" y="2330450"/>
                </a:lnTo>
                <a:lnTo>
                  <a:pt x="1041400" y="2540000"/>
                </a:lnTo>
                <a:lnTo>
                  <a:pt x="1320800" y="2705100"/>
                </a:lnTo>
                <a:lnTo>
                  <a:pt x="1644650" y="2825750"/>
                </a:lnTo>
                <a:lnTo>
                  <a:pt x="1847850" y="2895600"/>
                </a:lnTo>
                <a:lnTo>
                  <a:pt x="2089150" y="2940050"/>
                </a:lnTo>
                <a:lnTo>
                  <a:pt x="2413000" y="2971800"/>
                </a:lnTo>
                <a:lnTo>
                  <a:pt x="2628900" y="2971800"/>
                </a:lnTo>
                <a:lnTo>
                  <a:pt x="2882900" y="2971800"/>
                </a:lnTo>
                <a:cubicBezTo>
                  <a:pt x="2880783" y="1989667"/>
                  <a:pt x="2878667" y="1007533"/>
                  <a:pt x="2876550" y="25400"/>
                </a:cubicBezTo>
                <a:lnTo>
                  <a:pt x="438150" y="0"/>
                </a:lnTo>
                <a:lnTo>
                  <a:pt x="374650" y="374650"/>
                </a:lnTo>
                <a:lnTo>
                  <a:pt x="285750" y="781050"/>
                </a:lnTo>
                <a:lnTo>
                  <a:pt x="215900" y="1003300"/>
                </a:lnTo>
                <a:lnTo>
                  <a:pt x="158750" y="1155700"/>
                </a:lnTo>
                <a:lnTo>
                  <a:pt x="82550" y="1371600"/>
                </a:lnTo>
                <a:lnTo>
                  <a:pt x="0" y="1600200"/>
                </a:lnTo>
                <a:close/>
              </a:path>
            </a:pathLst>
          </a:custGeom>
          <a:pattFill prst="dk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769100" y="3124200"/>
            <a:ext cx="3289300" cy="2190750"/>
          </a:xfrm>
          <a:custGeom>
            <a:avLst/>
            <a:gdLst>
              <a:gd name="connsiteX0" fmla="*/ 3270250 w 3289300"/>
              <a:gd name="connsiteY0" fmla="*/ 1371600 h 2190750"/>
              <a:gd name="connsiteX1" fmla="*/ 2863850 w 3289300"/>
              <a:gd name="connsiteY1" fmla="*/ 1377950 h 2190750"/>
              <a:gd name="connsiteX2" fmla="*/ 2438400 w 3289300"/>
              <a:gd name="connsiteY2" fmla="*/ 1346200 h 2190750"/>
              <a:gd name="connsiteX3" fmla="*/ 2133600 w 3289300"/>
              <a:gd name="connsiteY3" fmla="*/ 1289050 h 2190750"/>
              <a:gd name="connsiteX4" fmla="*/ 1822450 w 3289300"/>
              <a:gd name="connsiteY4" fmla="*/ 1168400 h 2190750"/>
              <a:gd name="connsiteX5" fmla="*/ 1549400 w 3289300"/>
              <a:gd name="connsiteY5" fmla="*/ 1028700 h 2190750"/>
              <a:gd name="connsiteX6" fmla="*/ 1327150 w 3289300"/>
              <a:gd name="connsiteY6" fmla="*/ 857250 h 2190750"/>
              <a:gd name="connsiteX7" fmla="*/ 1022350 w 3289300"/>
              <a:gd name="connsiteY7" fmla="*/ 609600 h 2190750"/>
              <a:gd name="connsiteX8" fmla="*/ 857250 w 3289300"/>
              <a:gd name="connsiteY8" fmla="*/ 469900 h 2190750"/>
              <a:gd name="connsiteX9" fmla="*/ 679450 w 3289300"/>
              <a:gd name="connsiteY9" fmla="*/ 279400 h 2190750"/>
              <a:gd name="connsiteX10" fmla="*/ 546100 w 3289300"/>
              <a:gd name="connsiteY10" fmla="*/ 133350 h 2190750"/>
              <a:gd name="connsiteX11" fmla="*/ 406400 w 3289300"/>
              <a:gd name="connsiteY11" fmla="*/ 0 h 2190750"/>
              <a:gd name="connsiteX12" fmla="*/ 177800 w 3289300"/>
              <a:gd name="connsiteY12" fmla="*/ 469900 h 2190750"/>
              <a:gd name="connsiteX13" fmla="*/ 0 w 3289300"/>
              <a:gd name="connsiteY13" fmla="*/ 831850 h 2190750"/>
              <a:gd name="connsiteX14" fmla="*/ 127000 w 3289300"/>
              <a:gd name="connsiteY14" fmla="*/ 1028700 h 2190750"/>
              <a:gd name="connsiteX15" fmla="*/ 527050 w 3289300"/>
              <a:gd name="connsiteY15" fmla="*/ 1524000 h 2190750"/>
              <a:gd name="connsiteX16" fmla="*/ 819150 w 3289300"/>
              <a:gd name="connsiteY16" fmla="*/ 1739900 h 2190750"/>
              <a:gd name="connsiteX17" fmla="*/ 1098550 w 3289300"/>
              <a:gd name="connsiteY17" fmla="*/ 1924050 h 2190750"/>
              <a:gd name="connsiteX18" fmla="*/ 1504950 w 3289300"/>
              <a:gd name="connsiteY18" fmla="*/ 2070100 h 2190750"/>
              <a:gd name="connsiteX19" fmla="*/ 1974850 w 3289300"/>
              <a:gd name="connsiteY19" fmla="*/ 2152650 h 2190750"/>
              <a:gd name="connsiteX20" fmla="*/ 2425700 w 3289300"/>
              <a:gd name="connsiteY20" fmla="*/ 2178050 h 2190750"/>
              <a:gd name="connsiteX21" fmla="*/ 2870200 w 3289300"/>
              <a:gd name="connsiteY21" fmla="*/ 2190750 h 2190750"/>
              <a:gd name="connsiteX22" fmla="*/ 3289300 w 3289300"/>
              <a:gd name="connsiteY22" fmla="*/ 2171700 h 2190750"/>
              <a:gd name="connsiteX23" fmla="*/ 3270250 w 3289300"/>
              <a:gd name="connsiteY23" fmla="*/ 137160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89300" h="2190750">
                <a:moveTo>
                  <a:pt x="3270250" y="1371600"/>
                </a:moveTo>
                <a:lnTo>
                  <a:pt x="2863850" y="1377950"/>
                </a:lnTo>
                <a:lnTo>
                  <a:pt x="2438400" y="1346200"/>
                </a:lnTo>
                <a:lnTo>
                  <a:pt x="2133600" y="1289050"/>
                </a:lnTo>
                <a:lnTo>
                  <a:pt x="1822450" y="1168400"/>
                </a:lnTo>
                <a:lnTo>
                  <a:pt x="1549400" y="1028700"/>
                </a:lnTo>
                <a:lnTo>
                  <a:pt x="1327150" y="857250"/>
                </a:lnTo>
                <a:lnTo>
                  <a:pt x="1022350" y="609600"/>
                </a:lnTo>
                <a:lnTo>
                  <a:pt x="857250" y="469900"/>
                </a:lnTo>
                <a:lnTo>
                  <a:pt x="679450" y="279400"/>
                </a:lnTo>
                <a:lnTo>
                  <a:pt x="546100" y="133350"/>
                </a:lnTo>
                <a:lnTo>
                  <a:pt x="406400" y="0"/>
                </a:lnTo>
                <a:lnTo>
                  <a:pt x="177800" y="469900"/>
                </a:lnTo>
                <a:lnTo>
                  <a:pt x="0" y="831850"/>
                </a:lnTo>
                <a:lnTo>
                  <a:pt x="127000" y="1028700"/>
                </a:lnTo>
                <a:lnTo>
                  <a:pt x="527050" y="1524000"/>
                </a:lnTo>
                <a:lnTo>
                  <a:pt x="819150" y="1739900"/>
                </a:lnTo>
                <a:lnTo>
                  <a:pt x="1098550" y="1924050"/>
                </a:lnTo>
                <a:lnTo>
                  <a:pt x="1504950" y="2070100"/>
                </a:lnTo>
                <a:lnTo>
                  <a:pt x="1974850" y="2152650"/>
                </a:lnTo>
                <a:lnTo>
                  <a:pt x="2425700" y="2178050"/>
                </a:lnTo>
                <a:lnTo>
                  <a:pt x="2870200" y="2190750"/>
                </a:lnTo>
                <a:lnTo>
                  <a:pt x="3289300" y="2171700"/>
                </a:lnTo>
                <a:cubicBezTo>
                  <a:pt x="3287183" y="1902883"/>
                  <a:pt x="3285067" y="1634067"/>
                  <a:pt x="3270250" y="1371600"/>
                </a:cubicBezTo>
                <a:close/>
              </a:path>
            </a:pathLst>
          </a:cu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318250" y="3962400"/>
            <a:ext cx="3733800" cy="2082800"/>
          </a:xfrm>
          <a:custGeom>
            <a:avLst/>
            <a:gdLst>
              <a:gd name="connsiteX0" fmla="*/ 3727450 w 3733800"/>
              <a:gd name="connsiteY0" fmla="*/ 1320800 h 2082800"/>
              <a:gd name="connsiteX1" fmla="*/ 3467100 w 3733800"/>
              <a:gd name="connsiteY1" fmla="*/ 1346200 h 2082800"/>
              <a:gd name="connsiteX2" fmla="*/ 3054350 w 3733800"/>
              <a:gd name="connsiteY2" fmla="*/ 1333500 h 2082800"/>
              <a:gd name="connsiteX3" fmla="*/ 2692400 w 3733800"/>
              <a:gd name="connsiteY3" fmla="*/ 1320800 h 2082800"/>
              <a:gd name="connsiteX4" fmla="*/ 2279650 w 3733800"/>
              <a:gd name="connsiteY4" fmla="*/ 1276350 h 2082800"/>
              <a:gd name="connsiteX5" fmla="*/ 1860550 w 3733800"/>
              <a:gd name="connsiteY5" fmla="*/ 1200150 h 2082800"/>
              <a:gd name="connsiteX6" fmla="*/ 1530350 w 3733800"/>
              <a:gd name="connsiteY6" fmla="*/ 1073150 h 2082800"/>
              <a:gd name="connsiteX7" fmla="*/ 1219200 w 3733800"/>
              <a:gd name="connsiteY7" fmla="*/ 869950 h 2082800"/>
              <a:gd name="connsiteX8" fmla="*/ 971550 w 3733800"/>
              <a:gd name="connsiteY8" fmla="*/ 647700 h 2082800"/>
              <a:gd name="connsiteX9" fmla="*/ 736600 w 3733800"/>
              <a:gd name="connsiteY9" fmla="*/ 393700 h 2082800"/>
              <a:gd name="connsiteX10" fmla="*/ 584200 w 3733800"/>
              <a:gd name="connsiteY10" fmla="*/ 171450 h 2082800"/>
              <a:gd name="connsiteX11" fmla="*/ 457200 w 3733800"/>
              <a:gd name="connsiteY11" fmla="*/ 0 h 2082800"/>
              <a:gd name="connsiteX12" fmla="*/ 292100 w 3733800"/>
              <a:gd name="connsiteY12" fmla="*/ 266700 h 2082800"/>
              <a:gd name="connsiteX13" fmla="*/ 196850 w 3733800"/>
              <a:gd name="connsiteY13" fmla="*/ 425450 h 2082800"/>
              <a:gd name="connsiteX14" fmla="*/ 114300 w 3733800"/>
              <a:gd name="connsiteY14" fmla="*/ 603250 h 2082800"/>
              <a:gd name="connsiteX15" fmla="*/ 0 w 3733800"/>
              <a:gd name="connsiteY15" fmla="*/ 774700 h 2082800"/>
              <a:gd name="connsiteX16" fmla="*/ 285750 w 3733800"/>
              <a:gd name="connsiteY16" fmla="*/ 1130300 h 2082800"/>
              <a:gd name="connsiteX17" fmla="*/ 533400 w 3733800"/>
              <a:gd name="connsiteY17" fmla="*/ 1397000 h 2082800"/>
              <a:gd name="connsiteX18" fmla="*/ 914400 w 3733800"/>
              <a:gd name="connsiteY18" fmla="*/ 1733550 h 2082800"/>
              <a:gd name="connsiteX19" fmla="*/ 1320800 w 3733800"/>
              <a:gd name="connsiteY19" fmla="*/ 1930400 h 2082800"/>
              <a:gd name="connsiteX20" fmla="*/ 1892300 w 3733800"/>
              <a:gd name="connsiteY20" fmla="*/ 2044700 h 2082800"/>
              <a:gd name="connsiteX21" fmla="*/ 2406650 w 3733800"/>
              <a:gd name="connsiteY21" fmla="*/ 2082800 h 2082800"/>
              <a:gd name="connsiteX22" fmla="*/ 3086100 w 3733800"/>
              <a:gd name="connsiteY22" fmla="*/ 2063750 h 2082800"/>
              <a:gd name="connsiteX23" fmla="*/ 3498850 w 3733800"/>
              <a:gd name="connsiteY23" fmla="*/ 2032000 h 2082800"/>
              <a:gd name="connsiteX24" fmla="*/ 3733800 w 3733800"/>
              <a:gd name="connsiteY24" fmla="*/ 1993900 h 2082800"/>
              <a:gd name="connsiteX25" fmla="*/ 3727450 w 3733800"/>
              <a:gd name="connsiteY25" fmla="*/ 1320800 h 2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33800" h="2082800">
                <a:moveTo>
                  <a:pt x="3727450" y="1320800"/>
                </a:moveTo>
                <a:lnTo>
                  <a:pt x="3467100" y="1346200"/>
                </a:lnTo>
                <a:lnTo>
                  <a:pt x="3054350" y="1333500"/>
                </a:lnTo>
                <a:lnTo>
                  <a:pt x="2692400" y="1320800"/>
                </a:lnTo>
                <a:lnTo>
                  <a:pt x="2279650" y="1276350"/>
                </a:lnTo>
                <a:lnTo>
                  <a:pt x="1860550" y="1200150"/>
                </a:lnTo>
                <a:lnTo>
                  <a:pt x="1530350" y="1073150"/>
                </a:lnTo>
                <a:lnTo>
                  <a:pt x="1219200" y="869950"/>
                </a:lnTo>
                <a:lnTo>
                  <a:pt x="971550" y="647700"/>
                </a:lnTo>
                <a:lnTo>
                  <a:pt x="736600" y="393700"/>
                </a:lnTo>
                <a:lnTo>
                  <a:pt x="584200" y="171450"/>
                </a:lnTo>
                <a:lnTo>
                  <a:pt x="457200" y="0"/>
                </a:lnTo>
                <a:lnTo>
                  <a:pt x="292100" y="266700"/>
                </a:lnTo>
                <a:lnTo>
                  <a:pt x="196850" y="425450"/>
                </a:lnTo>
                <a:lnTo>
                  <a:pt x="114300" y="603250"/>
                </a:lnTo>
                <a:lnTo>
                  <a:pt x="0" y="774700"/>
                </a:lnTo>
                <a:lnTo>
                  <a:pt x="285750" y="1130300"/>
                </a:lnTo>
                <a:lnTo>
                  <a:pt x="533400" y="1397000"/>
                </a:lnTo>
                <a:lnTo>
                  <a:pt x="914400" y="1733550"/>
                </a:lnTo>
                <a:lnTo>
                  <a:pt x="1320800" y="1930400"/>
                </a:lnTo>
                <a:lnTo>
                  <a:pt x="1892300" y="2044700"/>
                </a:lnTo>
                <a:lnTo>
                  <a:pt x="2406650" y="2082800"/>
                </a:lnTo>
                <a:lnTo>
                  <a:pt x="3086100" y="2063750"/>
                </a:lnTo>
                <a:lnTo>
                  <a:pt x="3498850" y="2032000"/>
                </a:lnTo>
                <a:lnTo>
                  <a:pt x="3733800" y="1993900"/>
                </a:lnTo>
                <a:cubicBezTo>
                  <a:pt x="3731683" y="1771650"/>
                  <a:pt x="3729567" y="1549400"/>
                  <a:pt x="3727450" y="1320800"/>
                </a:cubicBezTo>
                <a:close/>
              </a:path>
            </a:pathLst>
          </a:custGeom>
          <a:solidFill>
            <a:srgbClr val="75D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842000" y="4730750"/>
            <a:ext cx="4197350" cy="1644650"/>
          </a:xfrm>
          <a:custGeom>
            <a:avLst/>
            <a:gdLst>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52550 w 4197350"/>
              <a:gd name="connsiteY16" fmla="*/ 933450 h 1644650"/>
              <a:gd name="connsiteX17" fmla="*/ 1123950 w 4197350"/>
              <a:gd name="connsiteY17" fmla="*/ 75565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52550 w 4197350"/>
              <a:gd name="connsiteY16" fmla="*/ 933450 h 1644650"/>
              <a:gd name="connsiteX17" fmla="*/ 1155700 w 4197350"/>
              <a:gd name="connsiteY17" fmla="*/ 73660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71600 w 4197350"/>
              <a:gd name="connsiteY16" fmla="*/ 908050 h 1644650"/>
              <a:gd name="connsiteX17" fmla="*/ 1155700 w 4197350"/>
              <a:gd name="connsiteY17" fmla="*/ 73660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97350" h="1644650">
                <a:moveTo>
                  <a:pt x="482600" y="0"/>
                </a:moveTo>
                <a:lnTo>
                  <a:pt x="0" y="590550"/>
                </a:lnTo>
                <a:lnTo>
                  <a:pt x="171450" y="787400"/>
                </a:lnTo>
                <a:lnTo>
                  <a:pt x="539750" y="1149350"/>
                </a:lnTo>
                <a:lnTo>
                  <a:pt x="806450" y="1377950"/>
                </a:lnTo>
                <a:lnTo>
                  <a:pt x="1016000" y="1549400"/>
                </a:lnTo>
                <a:lnTo>
                  <a:pt x="1155700" y="1644650"/>
                </a:lnTo>
                <a:lnTo>
                  <a:pt x="4197350" y="1631950"/>
                </a:lnTo>
                <a:lnTo>
                  <a:pt x="4197350" y="1231900"/>
                </a:lnTo>
                <a:lnTo>
                  <a:pt x="3562350" y="1295400"/>
                </a:lnTo>
                <a:lnTo>
                  <a:pt x="3155950" y="1314450"/>
                </a:lnTo>
                <a:lnTo>
                  <a:pt x="2825750" y="1314450"/>
                </a:lnTo>
                <a:lnTo>
                  <a:pt x="2349500" y="1270000"/>
                </a:lnTo>
                <a:lnTo>
                  <a:pt x="1930400" y="1193800"/>
                </a:lnTo>
                <a:lnTo>
                  <a:pt x="1708150" y="1123950"/>
                </a:lnTo>
                <a:lnTo>
                  <a:pt x="1479550" y="1016000"/>
                </a:lnTo>
                <a:lnTo>
                  <a:pt x="1371600" y="908050"/>
                </a:lnTo>
                <a:lnTo>
                  <a:pt x="1155700" y="736600"/>
                </a:lnTo>
                <a:lnTo>
                  <a:pt x="908050" y="520700"/>
                </a:lnTo>
                <a:lnTo>
                  <a:pt x="704850" y="292100"/>
                </a:lnTo>
                <a:lnTo>
                  <a:pt x="584200" y="127000"/>
                </a:lnTo>
                <a:lnTo>
                  <a:pt x="482600" y="0"/>
                </a:lnTo>
                <a:close/>
              </a:path>
            </a:pathLst>
          </a:custGeom>
          <a:solidFill>
            <a:srgbClr val="F0B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505451" y="1533526"/>
            <a:ext cx="2085975" cy="4181475"/>
          </a:xfrm>
          <a:custGeom>
            <a:avLst/>
            <a:gdLst>
              <a:gd name="connsiteX0" fmla="*/ 2085975 w 2085975"/>
              <a:gd name="connsiteY0" fmla="*/ 0 h 4181475"/>
              <a:gd name="connsiteX1" fmla="*/ 1981200 w 2085975"/>
              <a:gd name="connsiteY1" fmla="*/ 571500 h 4181475"/>
              <a:gd name="connsiteX2" fmla="*/ 1771650 w 2085975"/>
              <a:gd name="connsiteY2" fmla="*/ 1276350 h 4181475"/>
              <a:gd name="connsiteX3" fmla="*/ 1419225 w 2085975"/>
              <a:gd name="connsiteY3" fmla="*/ 2095500 h 4181475"/>
              <a:gd name="connsiteX4" fmla="*/ 1019175 w 2085975"/>
              <a:gd name="connsiteY4" fmla="*/ 2838450 h 4181475"/>
              <a:gd name="connsiteX5" fmla="*/ 723900 w 2085975"/>
              <a:gd name="connsiteY5" fmla="*/ 3295650 h 4181475"/>
              <a:gd name="connsiteX6" fmla="*/ 0 w 2085975"/>
              <a:gd name="connsiteY6" fmla="*/ 4181475 h 41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975" h="4181475">
                <a:moveTo>
                  <a:pt x="2085975" y="0"/>
                </a:moveTo>
                <a:cubicBezTo>
                  <a:pt x="2059781" y="179387"/>
                  <a:pt x="2033587" y="358775"/>
                  <a:pt x="1981200" y="571500"/>
                </a:cubicBezTo>
                <a:cubicBezTo>
                  <a:pt x="1928813" y="784225"/>
                  <a:pt x="1865312" y="1022350"/>
                  <a:pt x="1771650" y="1276350"/>
                </a:cubicBezTo>
                <a:cubicBezTo>
                  <a:pt x="1677987" y="1530350"/>
                  <a:pt x="1544637" y="1835150"/>
                  <a:pt x="1419225" y="2095500"/>
                </a:cubicBezTo>
                <a:cubicBezTo>
                  <a:pt x="1293813" y="2355850"/>
                  <a:pt x="1135062" y="2638425"/>
                  <a:pt x="1019175" y="2838450"/>
                </a:cubicBezTo>
                <a:cubicBezTo>
                  <a:pt x="903288" y="3038475"/>
                  <a:pt x="893763" y="3071812"/>
                  <a:pt x="723900" y="3295650"/>
                </a:cubicBezTo>
                <a:cubicBezTo>
                  <a:pt x="554037" y="3519488"/>
                  <a:pt x="277018" y="3850481"/>
                  <a:pt x="0" y="41814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293623" y="3140968"/>
            <a:ext cx="2690313" cy="3429000"/>
          </a:xfrm>
          <a:custGeom>
            <a:avLst/>
            <a:gdLst>
              <a:gd name="connsiteX0" fmla="*/ 1106928 w 2690313"/>
              <a:gd name="connsiteY0" fmla="*/ 3429000 h 3429000"/>
              <a:gd name="connsiteX1" fmla="*/ 1106928 w 2690313"/>
              <a:gd name="connsiteY1" fmla="*/ 2876550 h 3429000"/>
              <a:gd name="connsiteX2" fmla="*/ 1173603 w 2690313"/>
              <a:gd name="connsiteY2" fmla="*/ 2371725 h 3429000"/>
              <a:gd name="connsiteX3" fmla="*/ 1268853 w 2690313"/>
              <a:gd name="connsiteY3" fmla="*/ 1885950 h 3429000"/>
              <a:gd name="connsiteX4" fmla="*/ 1354578 w 2690313"/>
              <a:gd name="connsiteY4" fmla="*/ 1485900 h 3429000"/>
              <a:gd name="connsiteX5" fmla="*/ 1506978 w 2690313"/>
              <a:gd name="connsiteY5" fmla="*/ 1247775 h 3429000"/>
              <a:gd name="connsiteX6" fmla="*/ 1830828 w 2690313"/>
              <a:gd name="connsiteY6" fmla="*/ 1181100 h 3429000"/>
              <a:gd name="connsiteX7" fmla="*/ 2154678 w 2690313"/>
              <a:gd name="connsiteY7" fmla="*/ 1304925 h 3429000"/>
              <a:gd name="connsiteX8" fmla="*/ 2469003 w 2690313"/>
              <a:gd name="connsiteY8" fmla="*/ 1514475 h 3429000"/>
              <a:gd name="connsiteX9" fmla="*/ 2678553 w 2690313"/>
              <a:gd name="connsiteY9" fmla="*/ 1476375 h 3429000"/>
              <a:gd name="connsiteX10" fmla="*/ 2621403 w 2690313"/>
              <a:gd name="connsiteY10" fmla="*/ 1085850 h 3429000"/>
              <a:gd name="connsiteX11" fmla="*/ 2268978 w 2690313"/>
              <a:gd name="connsiteY11" fmla="*/ 600075 h 3429000"/>
              <a:gd name="connsiteX12" fmla="*/ 1745103 w 2690313"/>
              <a:gd name="connsiteY12" fmla="*/ 266700 h 3429000"/>
              <a:gd name="connsiteX13" fmla="*/ 1221228 w 2690313"/>
              <a:gd name="connsiteY13" fmla="*/ 47625 h 3429000"/>
              <a:gd name="connsiteX14" fmla="*/ 792603 w 2690313"/>
              <a:gd name="connsiteY14" fmla="*/ 0 h 3429000"/>
              <a:gd name="connsiteX15" fmla="*/ 440178 w 2690313"/>
              <a:gd name="connsiteY15" fmla="*/ 47625 h 3429000"/>
              <a:gd name="connsiteX16" fmla="*/ 87753 w 2690313"/>
              <a:gd name="connsiteY16" fmla="*/ 190500 h 3429000"/>
              <a:gd name="connsiteX17" fmla="*/ 2028 w 2690313"/>
              <a:gd name="connsiteY17" fmla="*/ 314325 h 3429000"/>
              <a:gd name="connsiteX18" fmla="*/ 59178 w 2690313"/>
              <a:gd name="connsiteY18" fmla="*/ 504825 h 3429000"/>
              <a:gd name="connsiteX19" fmla="*/ 383028 w 2690313"/>
              <a:gd name="connsiteY19" fmla="*/ 676275 h 3429000"/>
              <a:gd name="connsiteX20" fmla="*/ 716403 w 2690313"/>
              <a:gd name="connsiteY20" fmla="*/ 838200 h 3429000"/>
              <a:gd name="connsiteX21" fmla="*/ 1011678 w 2690313"/>
              <a:gd name="connsiteY21" fmla="*/ 1047750 h 3429000"/>
              <a:gd name="connsiteX22" fmla="*/ 1068828 w 2690313"/>
              <a:gd name="connsiteY22" fmla="*/ 1428750 h 3429000"/>
              <a:gd name="connsiteX23" fmla="*/ 1078353 w 2690313"/>
              <a:gd name="connsiteY23" fmla="*/ 1857375 h 3429000"/>
              <a:gd name="connsiteX24" fmla="*/ 1011678 w 2690313"/>
              <a:gd name="connsiteY24" fmla="*/ 2657475 h 3429000"/>
              <a:gd name="connsiteX25" fmla="*/ 973578 w 2690313"/>
              <a:gd name="connsiteY25" fmla="*/ 3390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90313" h="3429000">
                <a:moveTo>
                  <a:pt x="1106928" y="3429000"/>
                </a:moveTo>
                <a:cubicBezTo>
                  <a:pt x="1101371" y="3240881"/>
                  <a:pt x="1095815" y="3052762"/>
                  <a:pt x="1106928" y="2876550"/>
                </a:cubicBezTo>
                <a:cubicBezTo>
                  <a:pt x="1118041" y="2700337"/>
                  <a:pt x="1146615" y="2536825"/>
                  <a:pt x="1173603" y="2371725"/>
                </a:cubicBezTo>
                <a:cubicBezTo>
                  <a:pt x="1200591" y="2206625"/>
                  <a:pt x="1238690" y="2033588"/>
                  <a:pt x="1268853" y="1885950"/>
                </a:cubicBezTo>
                <a:cubicBezTo>
                  <a:pt x="1299016" y="1738312"/>
                  <a:pt x="1314891" y="1592262"/>
                  <a:pt x="1354578" y="1485900"/>
                </a:cubicBezTo>
                <a:cubicBezTo>
                  <a:pt x="1394265" y="1379538"/>
                  <a:pt x="1427603" y="1298575"/>
                  <a:pt x="1506978" y="1247775"/>
                </a:cubicBezTo>
                <a:cubicBezTo>
                  <a:pt x="1586353" y="1196975"/>
                  <a:pt x="1722878" y="1171575"/>
                  <a:pt x="1830828" y="1181100"/>
                </a:cubicBezTo>
                <a:cubicBezTo>
                  <a:pt x="1938778" y="1190625"/>
                  <a:pt x="2048316" y="1249363"/>
                  <a:pt x="2154678" y="1304925"/>
                </a:cubicBezTo>
                <a:cubicBezTo>
                  <a:pt x="2261040" y="1360487"/>
                  <a:pt x="2381691" y="1485900"/>
                  <a:pt x="2469003" y="1514475"/>
                </a:cubicBezTo>
                <a:cubicBezTo>
                  <a:pt x="2556315" y="1543050"/>
                  <a:pt x="2653153" y="1547812"/>
                  <a:pt x="2678553" y="1476375"/>
                </a:cubicBezTo>
                <a:cubicBezTo>
                  <a:pt x="2703953" y="1404938"/>
                  <a:pt x="2689665" y="1231900"/>
                  <a:pt x="2621403" y="1085850"/>
                </a:cubicBezTo>
                <a:cubicBezTo>
                  <a:pt x="2553141" y="939800"/>
                  <a:pt x="2415028" y="736600"/>
                  <a:pt x="2268978" y="600075"/>
                </a:cubicBezTo>
                <a:cubicBezTo>
                  <a:pt x="2122928" y="463550"/>
                  <a:pt x="1919728" y="358775"/>
                  <a:pt x="1745103" y="266700"/>
                </a:cubicBezTo>
                <a:cubicBezTo>
                  <a:pt x="1570478" y="174625"/>
                  <a:pt x="1379978" y="92075"/>
                  <a:pt x="1221228" y="47625"/>
                </a:cubicBezTo>
                <a:cubicBezTo>
                  <a:pt x="1062478" y="3175"/>
                  <a:pt x="922778" y="0"/>
                  <a:pt x="792603" y="0"/>
                </a:cubicBezTo>
                <a:cubicBezTo>
                  <a:pt x="662428" y="0"/>
                  <a:pt x="557653" y="15875"/>
                  <a:pt x="440178" y="47625"/>
                </a:cubicBezTo>
                <a:cubicBezTo>
                  <a:pt x="322703" y="79375"/>
                  <a:pt x="160778" y="146050"/>
                  <a:pt x="87753" y="190500"/>
                </a:cubicBezTo>
                <a:cubicBezTo>
                  <a:pt x="14728" y="234950"/>
                  <a:pt x="6790" y="261938"/>
                  <a:pt x="2028" y="314325"/>
                </a:cubicBezTo>
                <a:cubicBezTo>
                  <a:pt x="-2734" y="366712"/>
                  <a:pt x="-4322" y="444500"/>
                  <a:pt x="59178" y="504825"/>
                </a:cubicBezTo>
                <a:cubicBezTo>
                  <a:pt x="122678" y="565150"/>
                  <a:pt x="273491" y="620713"/>
                  <a:pt x="383028" y="676275"/>
                </a:cubicBezTo>
                <a:cubicBezTo>
                  <a:pt x="492565" y="731837"/>
                  <a:pt x="611628" y="776288"/>
                  <a:pt x="716403" y="838200"/>
                </a:cubicBezTo>
                <a:cubicBezTo>
                  <a:pt x="821178" y="900112"/>
                  <a:pt x="952941" y="949325"/>
                  <a:pt x="1011678" y="1047750"/>
                </a:cubicBezTo>
                <a:cubicBezTo>
                  <a:pt x="1070415" y="1146175"/>
                  <a:pt x="1057716" y="1293813"/>
                  <a:pt x="1068828" y="1428750"/>
                </a:cubicBezTo>
                <a:cubicBezTo>
                  <a:pt x="1079940" y="1563687"/>
                  <a:pt x="1087878" y="1652588"/>
                  <a:pt x="1078353" y="1857375"/>
                </a:cubicBezTo>
                <a:cubicBezTo>
                  <a:pt x="1068828" y="2062162"/>
                  <a:pt x="1029140" y="2401888"/>
                  <a:pt x="1011678" y="2657475"/>
                </a:cubicBezTo>
                <a:cubicBezTo>
                  <a:pt x="994216" y="2913062"/>
                  <a:pt x="983897" y="3151981"/>
                  <a:pt x="973578" y="3390900"/>
                </a:cubicBezTo>
              </a:path>
            </a:pathLst>
          </a:custGeom>
          <a:pattFill prst="pct40">
            <a:fgClr>
              <a:schemeClr val="bg1"/>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247458" y="2991307"/>
            <a:ext cx="2795987" cy="1537431"/>
          </a:xfrm>
          <a:custGeom>
            <a:avLst/>
            <a:gdLst>
              <a:gd name="connsiteX0" fmla="*/ 381568 w 2795987"/>
              <a:gd name="connsiteY0" fmla="*/ 113844 h 1537431"/>
              <a:gd name="connsiteX1" fmla="*/ 105343 w 2795987"/>
              <a:gd name="connsiteY1" fmla="*/ 218619 h 1537431"/>
              <a:gd name="connsiteX2" fmla="*/ 568 w 2795987"/>
              <a:gd name="connsiteY2" fmla="*/ 399594 h 1537431"/>
              <a:gd name="connsiteX3" fmla="*/ 143443 w 2795987"/>
              <a:gd name="connsiteY3" fmla="*/ 532944 h 1537431"/>
              <a:gd name="connsiteX4" fmla="*/ 429193 w 2795987"/>
              <a:gd name="connsiteY4" fmla="*/ 409119 h 1537431"/>
              <a:gd name="connsiteX5" fmla="*/ 829243 w 2795987"/>
              <a:gd name="connsiteY5" fmla="*/ 380544 h 1537431"/>
              <a:gd name="connsiteX6" fmla="*/ 1553143 w 2795987"/>
              <a:gd name="connsiteY6" fmla="*/ 513894 h 1537431"/>
              <a:gd name="connsiteX7" fmla="*/ 2086543 w 2795987"/>
              <a:gd name="connsiteY7" fmla="*/ 809169 h 1537431"/>
              <a:gd name="connsiteX8" fmla="*/ 2448493 w 2795987"/>
              <a:gd name="connsiteY8" fmla="*/ 1171119 h 1537431"/>
              <a:gd name="connsiteX9" fmla="*/ 2610418 w 2795987"/>
              <a:gd name="connsiteY9" fmla="*/ 1428294 h 1537431"/>
              <a:gd name="connsiteX10" fmla="*/ 2705668 w 2795987"/>
              <a:gd name="connsiteY10" fmla="*/ 1533069 h 1537431"/>
              <a:gd name="connsiteX11" fmla="*/ 2791393 w 2795987"/>
              <a:gd name="connsiteY11" fmla="*/ 1475919 h 1537431"/>
              <a:gd name="connsiteX12" fmla="*/ 2734243 w 2795987"/>
              <a:gd name="connsiteY12" fmla="*/ 1113969 h 1537431"/>
              <a:gd name="connsiteX13" fmla="*/ 2324668 w 2795987"/>
              <a:gd name="connsiteY13" fmla="*/ 551994 h 1537431"/>
              <a:gd name="connsiteX14" fmla="*/ 1800793 w 2795987"/>
              <a:gd name="connsiteY14" fmla="*/ 209094 h 1537431"/>
              <a:gd name="connsiteX15" fmla="*/ 1191193 w 2795987"/>
              <a:gd name="connsiteY15" fmla="*/ 28119 h 1537431"/>
              <a:gd name="connsiteX16" fmla="*/ 724468 w 2795987"/>
              <a:gd name="connsiteY16" fmla="*/ 9069 h 1537431"/>
              <a:gd name="connsiteX17" fmla="*/ 381568 w 2795987"/>
              <a:gd name="connsiteY17" fmla="*/ 113844 h 15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5987" h="1537431">
                <a:moveTo>
                  <a:pt x="381568" y="113844"/>
                </a:moveTo>
                <a:cubicBezTo>
                  <a:pt x="278381" y="148769"/>
                  <a:pt x="168843" y="170994"/>
                  <a:pt x="105343" y="218619"/>
                </a:cubicBezTo>
                <a:cubicBezTo>
                  <a:pt x="41843" y="266244"/>
                  <a:pt x="-5782" y="347207"/>
                  <a:pt x="568" y="399594"/>
                </a:cubicBezTo>
                <a:cubicBezTo>
                  <a:pt x="6918" y="451981"/>
                  <a:pt x="72005" y="531357"/>
                  <a:pt x="143443" y="532944"/>
                </a:cubicBezTo>
                <a:cubicBezTo>
                  <a:pt x="214880" y="534532"/>
                  <a:pt x="314893" y="434519"/>
                  <a:pt x="429193" y="409119"/>
                </a:cubicBezTo>
                <a:cubicBezTo>
                  <a:pt x="543493" y="383719"/>
                  <a:pt x="641918" y="363082"/>
                  <a:pt x="829243" y="380544"/>
                </a:cubicBezTo>
                <a:cubicBezTo>
                  <a:pt x="1016568" y="398006"/>
                  <a:pt x="1343593" y="442457"/>
                  <a:pt x="1553143" y="513894"/>
                </a:cubicBezTo>
                <a:cubicBezTo>
                  <a:pt x="1762693" y="585331"/>
                  <a:pt x="1937318" y="699632"/>
                  <a:pt x="2086543" y="809169"/>
                </a:cubicBezTo>
                <a:cubicBezTo>
                  <a:pt x="2235768" y="918706"/>
                  <a:pt x="2361181" y="1067932"/>
                  <a:pt x="2448493" y="1171119"/>
                </a:cubicBezTo>
                <a:cubicBezTo>
                  <a:pt x="2535806" y="1274307"/>
                  <a:pt x="2567556" y="1367969"/>
                  <a:pt x="2610418" y="1428294"/>
                </a:cubicBezTo>
                <a:cubicBezTo>
                  <a:pt x="2653280" y="1488619"/>
                  <a:pt x="2675505" y="1525131"/>
                  <a:pt x="2705668" y="1533069"/>
                </a:cubicBezTo>
                <a:cubicBezTo>
                  <a:pt x="2735831" y="1541007"/>
                  <a:pt x="2786631" y="1545769"/>
                  <a:pt x="2791393" y="1475919"/>
                </a:cubicBezTo>
                <a:cubicBezTo>
                  <a:pt x="2796156" y="1406069"/>
                  <a:pt x="2812030" y="1267956"/>
                  <a:pt x="2734243" y="1113969"/>
                </a:cubicBezTo>
                <a:cubicBezTo>
                  <a:pt x="2656456" y="959982"/>
                  <a:pt x="2480243" y="702806"/>
                  <a:pt x="2324668" y="551994"/>
                </a:cubicBezTo>
                <a:cubicBezTo>
                  <a:pt x="2169093" y="401182"/>
                  <a:pt x="1989705" y="296406"/>
                  <a:pt x="1800793" y="209094"/>
                </a:cubicBezTo>
                <a:cubicBezTo>
                  <a:pt x="1611881" y="121782"/>
                  <a:pt x="1370580" y="61456"/>
                  <a:pt x="1191193" y="28119"/>
                </a:cubicBezTo>
                <a:cubicBezTo>
                  <a:pt x="1011806" y="-5218"/>
                  <a:pt x="862581" y="-5219"/>
                  <a:pt x="724468" y="9069"/>
                </a:cubicBezTo>
                <a:cubicBezTo>
                  <a:pt x="586356" y="23356"/>
                  <a:pt x="484755" y="78919"/>
                  <a:pt x="381568" y="11384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729162" y="1556792"/>
            <a:ext cx="0" cy="1728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99656" y="1666876"/>
            <a:ext cx="576064" cy="1618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807968" y="1556792"/>
            <a:ext cx="864096" cy="2405608"/>
          </a:xfrm>
          <a:prstGeom prst="line">
            <a:avLst/>
          </a:prstGeom>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3209443" y="2496186"/>
            <a:ext cx="2896202" cy="1729696"/>
          </a:xfrm>
          <a:custGeom>
            <a:avLst/>
            <a:gdLst>
              <a:gd name="connsiteX0" fmla="*/ 1314932 w 2896202"/>
              <a:gd name="connsiteY0" fmla="*/ 332739 h 1729696"/>
              <a:gd name="connsiteX1" fmla="*/ 1076807 w 2896202"/>
              <a:gd name="connsiteY1" fmla="*/ 275589 h 1729696"/>
              <a:gd name="connsiteX2" fmla="*/ 829157 w 2896202"/>
              <a:gd name="connsiteY2" fmla="*/ 275589 h 1729696"/>
              <a:gd name="connsiteX3" fmla="*/ 552932 w 2896202"/>
              <a:gd name="connsiteY3" fmla="*/ 342264 h 1729696"/>
              <a:gd name="connsiteX4" fmla="*/ 419582 w 2896202"/>
              <a:gd name="connsiteY4" fmla="*/ 351789 h 1729696"/>
              <a:gd name="connsiteX5" fmla="*/ 267182 w 2896202"/>
              <a:gd name="connsiteY5" fmla="*/ 285114 h 1729696"/>
              <a:gd name="connsiteX6" fmla="*/ 162407 w 2896202"/>
              <a:gd name="connsiteY6" fmla="*/ 227964 h 1729696"/>
              <a:gd name="connsiteX7" fmla="*/ 76682 w 2896202"/>
              <a:gd name="connsiteY7" fmla="*/ 237489 h 1729696"/>
              <a:gd name="connsiteX8" fmla="*/ 76682 w 2896202"/>
              <a:gd name="connsiteY8" fmla="*/ 323214 h 1729696"/>
              <a:gd name="connsiteX9" fmla="*/ 76682 w 2896202"/>
              <a:gd name="connsiteY9" fmla="*/ 456564 h 1729696"/>
              <a:gd name="connsiteX10" fmla="*/ 29057 w 2896202"/>
              <a:gd name="connsiteY10" fmla="*/ 618489 h 1729696"/>
              <a:gd name="connsiteX11" fmla="*/ 10007 w 2896202"/>
              <a:gd name="connsiteY11" fmla="*/ 789939 h 1729696"/>
              <a:gd name="connsiteX12" fmla="*/ 190982 w 2896202"/>
              <a:gd name="connsiteY12" fmla="*/ 866139 h 1729696"/>
              <a:gd name="connsiteX13" fmla="*/ 591032 w 2896202"/>
              <a:gd name="connsiteY13" fmla="*/ 694689 h 1729696"/>
              <a:gd name="connsiteX14" fmla="*/ 1133957 w 2896202"/>
              <a:gd name="connsiteY14" fmla="*/ 618489 h 1729696"/>
              <a:gd name="connsiteX15" fmla="*/ 1638782 w 2896202"/>
              <a:gd name="connsiteY15" fmla="*/ 723264 h 1729696"/>
              <a:gd name="connsiteX16" fmla="*/ 2172182 w 2896202"/>
              <a:gd name="connsiteY16" fmla="*/ 1047114 h 1729696"/>
              <a:gd name="connsiteX17" fmla="*/ 2524607 w 2896202"/>
              <a:gd name="connsiteY17" fmla="*/ 1418589 h 1729696"/>
              <a:gd name="connsiteX18" fmla="*/ 2686532 w 2896202"/>
              <a:gd name="connsiteY18" fmla="*/ 1666239 h 1729696"/>
              <a:gd name="connsiteX19" fmla="*/ 2810357 w 2896202"/>
              <a:gd name="connsiteY19" fmla="*/ 1713864 h 1729696"/>
              <a:gd name="connsiteX20" fmla="*/ 2857982 w 2896202"/>
              <a:gd name="connsiteY20" fmla="*/ 1437639 h 1729696"/>
              <a:gd name="connsiteX21" fmla="*/ 2857982 w 2896202"/>
              <a:gd name="connsiteY21" fmla="*/ 1161414 h 1729696"/>
              <a:gd name="connsiteX22" fmla="*/ 2896082 w 2896202"/>
              <a:gd name="connsiteY22" fmla="*/ 923289 h 1729696"/>
              <a:gd name="connsiteX23" fmla="*/ 2867507 w 2896202"/>
              <a:gd name="connsiteY23" fmla="*/ 723264 h 1729696"/>
              <a:gd name="connsiteX24" fmla="*/ 2800832 w 2896202"/>
              <a:gd name="connsiteY24" fmla="*/ 751839 h 1729696"/>
              <a:gd name="connsiteX25" fmla="*/ 2696057 w 2896202"/>
              <a:gd name="connsiteY25" fmla="*/ 904239 h 1729696"/>
              <a:gd name="connsiteX26" fmla="*/ 2524607 w 2896202"/>
              <a:gd name="connsiteY26" fmla="*/ 942339 h 1729696"/>
              <a:gd name="connsiteX27" fmla="*/ 2315057 w 2896202"/>
              <a:gd name="connsiteY27" fmla="*/ 799464 h 1729696"/>
              <a:gd name="connsiteX28" fmla="*/ 1876907 w 2896202"/>
              <a:gd name="connsiteY28" fmla="*/ 551814 h 1729696"/>
              <a:gd name="connsiteX29" fmla="*/ 1695932 w 2896202"/>
              <a:gd name="connsiteY29" fmla="*/ 418464 h 1729696"/>
              <a:gd name="connsiteX30" fmla="*/ 1648307 w 2896202"/>
              <a:gd name="connsiteY30" fmla="*/ 199389 h 1729696"/>
              <a:gd name="connsiteX31" fmla="*/ 1562582 w 2896202"/>
              <a:gd name="connsiteY31" fmla="*/ 27939 h 1729696"/>
              <a:gd name="connsiteX32" fmla="*/ 1438757 w 2896202"/>
              <a:gd name="connsiteY32" fmla="*/ 18414 h 1729696"/>
              <a:gd name="connsiteX33" fmla="*/ 1400657 w 2896202"/>
              <a:gd name="connsiteY33" fmla="*/ 208914 h 1729696"/>
              <a:gd name="connsiteX34" fmla="*/ 1314932 w 2896202"/>
              <a:gd name="connsiteY34" fmla="*/ 332739 h 172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96202" h="1729696">
                <a:moveTo>
                  <a:pt x="1314932" y="332739"/>
                </a:moveTo>
                <a:cubicBezTo>
                  <a:pt x="1260957" y="343851"/>
                  <a:pt x="1157769" y="285114"/>
                  <a:pt x="1076807" y="275589"/>
                </a:cubicBezTo>
                <a:cubicBezTo>
                  <a:pt x="995845" y="266064"/>
                  <a:pt x="916469" y="264477"/>
                  <a:pt x="829157" y="275589"/>
                </a:cubicBezTo>
                <a:cubicBezTo>
                  <a:pt x="741845" y="286701"/>
                  <a:pt x="621195" y="329564"/>
                  <a:pt x="552932" y="342264"/>
                </a:cubicBezTo>
                <a:cubicBezTo>
                  <a:pt x="484669" y="354964"/>
                  <a:pt x="467207" y="361314"/>
                  <a:pt x="419582" y="351789"/>
                </a:cubicBezTo>
                <a:cubicBezTo>
                  <a:pt x="371957" y="342264"/>
                  <a:pt x="310044" y="305751"/>
                  <a:pt x="267182" y="285114"/>
                </a:cubicBezTo>
                <a:cubicBezTo>
                  <a:pt x="224320" y="264477"/>
                  <a:pt x="194157" y="235901"/>
                  <a:pt x="162407" y="227964"/>
                </a:cubicBezTo>
                <a:cubicBezTo>
                  <a:pt x="130657" y="220027"/>
                  <a:pt x="90969" y="221614"/>
                  <a:pt x="76682" y="237489"/>
                </a:cubicBezTo>
                <a:cubicBezTo>
                  <a:pt x="62394" y="253364"/>
                  <a:pt x="76682" y="323214"/>
                  <a:pt x="76682" y="323214"/>
                </a:cubicBezTo>
                <a:cubicBezTo>
                  <a:pt x="76682" y="359726"/>
                  <a:pt x="84619" y="407352"/>
                  <a:pt x="76682" y="456564"/>
                </a:cubicBezTo>
                <a:cubicBezTo>
                  <a:pt x="68745" y="505776"/>
                  <a:pt x="40170" y="562926"/>
                  <a:pt x="29057" y="618489"/>
                </a:cubicBezTo>
                <a:cubicBezTo>
                  <a:pt x="17944" y="674052"/>
                  <a:pt x="-16980" y="748664"/>
                  <a:pt x="10007" y="789939"/>
                </a:cubicBezTo>
                <a:cubicBezTo>
                  <a:pt x="36994" y="831214"/>
                  <a:pt x="94144" y="882014"/>
                  <a:pt x="190982" y="866139"/>
                </a:cubicBezTo>
                <a:cubicBezTo>
                  <a:pt x="287819" y="850264"/>
                  <a:pt x="433870" y="735964"/>
                  <a:pt x="591032" y="694689"/>
                </a:cubicBezTo>
                <a:cubicBezTo>
                  <a:pt x="748194" y="653414"/>
                  <a:pt x="959332" y="613727"/>
                  <a:pt x="1133957" y="618489"/>
                </a:cubicBezTo>
                <a:cubicBezTo>
                  <a:pt x="1308582" y="623251"/>
                  <a:pt x="1465745" y="651827"/>
                  <a:pt x="1638782" y="723264"/>
                </a:cubicBezTo>
                <a:cubicBezTo>
                  <a:pt x="1811820" y="794702"/>
                  <a:pt x="2024545" y="931227"/>
                  <a:pt x="2172182" y="1047114"/>
                </a:cubicBezTo>
                <a:cubicBezTo>
                  <a:pt x="2319819" y="1163001"/>
                  <a:pt x="2438882" y="1315402"/>
                  <a:pt x="2524607" y="1418589"/>
                </a:cubicBezTo>
                <a:cubicBezTo>
                  <a:pt x="2610332" y="1521776"/>
                  <a:pt x="2638907" y="1617027"/>
                  <a:pt x="2686532" y="1666239"/>
                </a:cubicBezTo>
                <a:cubicBezTo>
                  <a:pt x="2734157" y="1715452"/>
                  <a:pt x="2781782" y="1751964"/>
                  <a:pt x="2810357" y="1713864"/>
                </a:cubicBezTo>
                <a:cubicBezTo>
                  <a:pt x="2838932" y="1675764"/>
                  <a:pt x="2850045" y="1529714"/>
                  <a:pt x="2857982" y="1437639"/>
                </a:cubicBezTo>
                <a:cubicBezTo>
                  <a:pt x="2865919" y="1345564"/>
                  <a:pt x="2851632" y="1247139"/>
                  <a:pt x="2857982" y="1161414"/>
                </a:cubicBezTo>
                <a:cubicBezTo>
                  <a:pt x="2864332" y="1075689"/>
                  <a:pt x="2894495" y="996314"/>
                  <a:pt x="2896082" y="923289"/>
                </a:cubicBezTo>
                <a:cubicBezTo>
                  <a:pt x="2897669" y="850264"/>
                  <a:pt x="2883382" y="751839"/>
                  <a:pt x="2867507" y="723264"/>
                </a:cubicBezTo>
                <a:cubicBezTo>
                  <a:pt x="2851632" y="694689"/>
                  <a:pt x="2829407" y="721677"/>
                  <a:pt x="2800832" y="751839"/>
                </a:cubicBezTo>
                <a:cubicBezTo>
                  <a:pt x="2772257" y="782001"/>
                  <a:pt x="2742094" y="872489"/>
                  <a:pt x="2696057" y="904239"/>
                </a:cubicBezTo>
                <a:cubicBezTo>
                  <a:pt x="2650020" y="935989"/>
                  <a:pt x="2588107" y="959801"/>
                  <a:pt x="2524607" y="942339"/>
                </a:cubicBezTo>
                <a:cubicBezTo>
                  <a:pt x="2461107" y="924877"/>
                  <a:pt x="2423007" y="864551"/>
                  <a:pt x="2315057" y="799464"/>
                </a:cubicBezTo>
                <a:cubicBezTo>
                  <a:pt x="2207107" y="734377"/>
                  <a:pt x="1980094" y="615314"/>
                  <a:pt x="1876907" y="551814"/>
                </a:cubicBezTo>
                <a:cubicBezTo>
                  <a:pt x="1773720" y="488314"/>
                  <a:pt x="1734032" y="477202"/>
                  <a:pt x="1695932" y="418464"/>
                </a:cubicBezTo>
                <a:cubicBezTo>
                  <a:pt x="1657832" y="359726"/>
                  <a:pt x="1670532" y="264476"/>
                  <a:pt x="1648307" y="199389"/>
                </a:cubicBezTo>
                <a:cubicBezTo>
                  <a:pt x="1626082" y="134302"/>
                  <a:pt x="1597507" y="58101"/>
                  <a:pt x="1562582" y="27939"/>
                </a:cubicBezTo>
                <a:cubicBezTo>
                  <a:pt x="1527657" y="-2224"/>
                  <a:pt x="1465745" y="-11749"/>
                  <a:pt x="1438757" y="18414"/>
                </a:cubicBezTo>
                <a:cubicBezTo>
                  <a:pt x="1411770" y="48576"/>
                  <a:pt x="1416532" y="153352"/>
                  <a:pt x="1400657" y="208914"/>
                </a:cubicBezTo>
                <a:cubicBezTo>
                  <a:pt x="1384782" y="264476"/>
                  <a:pt x="1368907" y="321627"/>
                  <a:pt x="1314932" y="332739"/>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782883" y="1433931"/>
            <a:ext cx="4133854" cy="2166858"/>
          </a:xfrm>
          <a:custGeom>
            <a:avLst/>
            <a:gdLst>
              <a:gd name="connsiteX0" fmla="*/ 74617 w 4133854"/>
              <a:gd name="connsiteY0" fmla="*/ 23394 h 2166858"/>
              <a:gd name="connsiteX1" fmla="*/ 3541717 w 4133854"/>
              <a:gd name="connsiteY1" fmla="*/ 4344 h 2166858"/>
              <a:gd name="connsiteX2" fmla="*/ 3932242 w 4133854"/>
              <a:gd name="connsiteY2" fmla="*/ 4344 h 2166858"/>
              <a:gd name="connsiteX3" fmla="*/ 4132267 w 4133854"/>
              <a:gd name="connsiteY3" fmla="*/ 51969 h 2166858"/>
              <a:gd name="connsiteX4" fmla="*/ 4017967 w 4133854"/>
              <a:gd name="connsiteY4" fmla="*/ 280569 h 2166858"/>
              <a:gd name="connsiteX5" fmla="*/ 3875092 w 4133854"/>
              <a:gd name="connsiteY5" fmla="*/ 632994 h 2166858"/>
              <a:gd name="connsiteX6" fmla="*/ 3675067 w 4133854"/>
              <a:gd name="connsiteY6" fmla="*/ 1337844 h 2166858"/>
              <a:gd name="connsiteX7" fmla="*/ 3246442 w 4133854"/>
              <a:gd name="connsiteY7" fmla="*/ 2137944 h 2166858"/>
              <a:gd name="connsiteX8" fmla="*/ 3151192 w 4133854"/>
              <a:gd name="connsiteY8" fmla="*/ 1918869 h 2166858"/>
              <a:gd name="connsiteX9" fmla="*/ 3389317 w 4133854"/>
              <a:gd name="connsiteY9" fmla="*/ 1233069 h 2166858"/>
              <a:gd name="connsiteX10" fmla="*/ 3617917 w 4133854"/>
              <a:gd name="connsiteY10" fmla="*/ 528219 h 2166858"/>
              <a:gd name="connsiteX11" fmla="*/ 3722692 w 4133854"/>
              <a:gd name="connsiteY11" fmla="*/ 261519 h 2166858"/>
              <a:gd name="connsiteX12" fmla="*/ 3532192 w 4133854"/>
              <a:gd name="connsiteY12" fmla="*/ 204369 h 2166858"/>
              <a:gd name="connsiteX13" fmla="*/ 2798767 w 4133854"/>
              <a:gd name="connsiteY13" fmla="*/ 156744 h 2166858"/>
              <a:gd name="connsiteX14" fmla="*/ 2112967 w 4133854"/>
              <a:gd name="connsiteY14" fmla="*/ 204369 h 2166858"/>
              <a:gd name="connsiteX15" fmla="*/ 2046292 w 4133854"/>
              <a:gd name="connsiteY15" fmla="*/ 394869 h 2166858"/>
              <a:gd name="connsiteX16" fmla="*/ 2036767 w 4133854"/>
              <a:gd name="connsiteY16" fmla="*/ 994944 h 2166858"/>
              <a:gd name="connsiteX17" fmla="*/ 1979617 w 4133854"/>
              <a:gd name="connsiteY17" fmla="*/ 1280694 h 2166858"/>
              <a:gd name="connsiteX18" fmla="*/ 1893892 w 4133854"/>
              <a:gd name="connsiteY18" fmla="*/ 1252119 h 2166858"/>
              <a:gd name="connsiteX19" fmla="*/ 1903417 w 4133854"/>
              <a:gd name="connsiteY19" fmla="*/ 804444 h 2166858"/>
              <a:gd name="connsiteX20" fmla="*/ 1855792 w 4133854"/>
              <a:gd name="connsiteY20" fmla="*/ 271044 h 2166858"/>
              <a:gd name="connsiteX21" fmla="*/ 1789117 w 4133854"/>
              <a:gd name="connsiteY21" fmla="*/ 175794 h 2166858"/>
              <a:gd name="connsiteX22" fmla="*/ 1465267 w 4133854"/>
              <a:gd name="connsiteY22" fmla="*/ 147219 h 2166858"/>
              <a:gd name="connsiteX23" fmla="*/ 674692 w 4133854"/>
              <a:gd name="connsiteY23" fmla="*/ 185319 h 2166858"/>
              <a:gd name="connsiteX24" fmla="*/ 427042 w 4133854"/>
              <a:gd name="connsiteY24" fmla="*/ 232944 h 2166858"/>
              <a:gd name="connsiteX25" fmla="*/ 455617 w 4133854"/>
              <a:gd name="connsiteY25" fmla="*/ 585369 h 2166858"/>
              <a:gd name="connsiteX26" fmla="*/ 531817 w 4133854"/>
              <a:gd name="connsiteY26" fmla="*/ 918744 h 2166858"/>
              <a:gd name="connsiteX27" fmla="*/ 627067 w 4133854"/>
              <a:gd name="connsiteY27" fmla="*/ 1128294 h 2166858"/>
              <a:gd name="connsiteX28" fmla="*/ 684217 w 4133854"/>
              <a:gd name="connsiteY28" fmla="*/ 1394994 h 2166858"/>
              <a:gd name="connsiteX29" fmla="*/ 617542 w 4133854"/>
              <a:gd name="connsiteY29" fmla="*/ 1452144 h 2166858"/>
              <a:gd name="connsiteX30" fmla="*/ 455617 w 4133854"/>
              <a:gd name="connsiteY30" fmla="*/ 1071144 h 2166858"/>
              <a:gd name="connsiteX31" fmla="*/ 303217 w 4133854"/>
              <a:gd name="connsiteY31" fmla="*/ 661569 h 2166858"/>
              <a:gd name="connsiteX32" fmla="*/ 188917 w 4133854"/>
              <a:gd name="connsiteY32" fmla="*/ 413919 h 2166858"/>
              <a:gd name="connsiteX33" fmla="*/ 36517 w 4133854"/>
              <a:gd name="connsiteY33" fmla="*/ 194844 h 2166858"/>
              <a:gd name="connsiteX34" fmla="*/ 7942 w 4133854"/>
              <a:gd name="connsiteY34" fmla="*/ 42444 h 2166858"/>
              <a:gd name="connsiteX35" fmla="*/ 150817 w 4133854"/>
              <a:gd name="connsiteY35" fmla="*/ 42444 h 2166858"/>
              <a:gd name="connsiteX36" fmla="*/ 265117 w 4133854"/>
              <a:gd name="connsiteY36" fmla="*/ 42444 h 2166858"/>
              <a:gd name="connsiteX37" fmla="*/ 265117 w 4133854"/>
              <a:gd name="connsiteY37" fmla="*/ 42444 h 216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33854" h="2166858">
                <a:moveTo>
                  <a:pt x="74617" y="23394"/>
                </a:moveTo>
                <a:lnTo>
                  <a:pt x="3541717" y="4344"/>
                </a:lnTo>
                <a:cubicBezTo>
                  <a:pt x="4184654" y="1169"/>
                  <a:pt x="3833817" y="-3594"/>
                  <a:pt x="3932242" y="4344"/>
                </a:cubicBezTo>
                <a:cubicBezTo>
                  <a:pt x="4030667" y="12281"/>
                  <a:pt x="4117980" y="5932"/>
                  <a:pt x="4132267" y="51969"/>
                </a:cubicBezTo>
                <a:cubicBezTo>
                  <a:pt x="4146554" y="98006"/>
                  <a:pt x="4060830" y="183731"/>
                  <a:pt x="4017967" y="280569"/>
                </a:cubicBezTo>
                <a:cubicBezTo>
                  <a:pt x="3975104" y="377407"/>
                  <a:pt x="3932242" y="456782"/>
                  <a:pt x="3875092" y="632994"/>
                </a:cubicBezTo>
                <a:cubicBezTo>
                  <a:pt x="3817942" y="809206"/>
                  <a:pt x="3779842" y="1087019"/>
                  <a:pt x="3675067" y="1337844"/>
                </a:cubicBezTo>
                <a:cubicBezTo>
                  <a:pt x="3570292" y="1588669"/>
                  <a:pt x="3333754" y="2041107"/>
                  <a:pt x="3246442" y="2137944"/>
                </a:cubicBezTo>
                <a:cubicBezTo>
                  <a:pt x="3159130" y="2234781"/>
                  <a:pt x="3127379" y="2069682"/>
                  <a:pt x="3151192" y="1918869"/>
                </a:cubicBezTo>
                <a:cubicBezTo>
                  <a:pt x="3175005" y="1768056"/>
                  <a:pt x="3311530" y="1464844"/>
                  <a:pt x="3389317" y="1233069"/>
                </a:cubicBezTo>
                <a:cubicBezTo>
                  <a:pt x="3467105" y="1001294"/>
                  <a:pt x="3562355" y="690144"/>
                  <a:pt x="3617917" y="528219"/>
                </a:cubicBezTo>
                <a:cubicBezTo>
                  <a:pt x="3673480" y="366294"/>
                  <a:pt x="3736980" y="315494"/>
                  <a:pt x="3722692" y="261519"/>
                </a:cubicBezTo>
                <a:cubicBezTo>
                  <a:pt x="3708405" y="207544"/>
                  <a:pt x="3686179" y="221831"/>
                  <a:pt x="3532192" y="204369"/>
                </a:cubicBezTo>
                <a:cubicBezTo>
                  <a:pt x="3378205" y="186907"/>
                  <a:pt x="3035304" y="156744"/>
                  <a:pt x="2798767" y="156744"/>
                </a:cubicBezTo>
                <a:cubicBezTo>
                  <a:pt x="2562230" y="156744"/>
                  <a:pt x="2238380" y="164682"/>
                  <a:pt x="2112967" y="204369"/>
                </a:cubicBezTo>
                <a:cubicBezTo>
                  <a:pt x="1987555" y="244057"/>
                  <a:pt x="2058992" y="263107"/>
                  <a:pt x="2046292" y="394869"/>
                </a:cubicBezTo>
                <a:cubicBezTo>
                  <a:pt x="2033592" y="526631"/>
                  <a:pt x="2047879" y="847307"/>
                  <a:pt x="2036767" y="994944"/>
                </a:cubicBezTo>
                <a:cubicBezTo>
                  <a:pt x="2025655" y="1142581"/>
                  <a:pt x="2003430" y="1237832"/>
                  <a:pt x="1979617" y="1280694"/>
                </a:cubicBezTo>
                <a:cubicBezTo>
                  <a:pt x="1955805" y="1323557"/>
                  <a:pt x="1906592" y="1331494"/>
                  <a:pt x="1893892" y="1252119"/>
                </a:cubicBezTo>
                <a:cubicBezTo>
                  <a:pt x="1881192" y="1172744"/>
                  <a:pt x="1909767" y="967957"/>
                  <a:pt x="1903417" y="804444"/>
                </a:cubicBezTo>
                <a:cubicBezTo>
                  <a:pt x="1897067" y="640932"/>
                  <a:pt x="1874842" y="375819"/>
                  <a:pt x="1855792" y="271044"/>
                </a:cubicBezTo>
                <a:cubicBezTo>
                  <a:pt x="1836742" y="166269"/>
                  <a:pt x="1854204" y="196431"/>
                  <a:pt x="1789117" y="175794"/>
                </a:cubicBezTo>
                <a:cubicBezTo>
                  <a:pt x="1724030" y="155157"/>
                  <a:pt x="1651004" y="145632"/>
                  <a:pt x="1465267" y="147219"/>
                </a:cubicBezTo>
                <a:cubicBezTo>
                  <a:pt x="1279530" y="148806"/>
                  <a:pt x="847729" y="171032"/>
                  <a:pt x="674692" y="185319"/>
                </a:cubicBezTo>
                <a:cubicBezTo>
                  <a:pt x="501655" y="199606"/>
                  <a:pt x="463554" y="166269"/>
                  <a:pt x="427042" y="232944"/>
                </a:cubicBezTo>
                <a:cubicBezTo>
                  <a:pt x="390530" y="299619"/>
                  <a:pt x="438155" y="471069"/>
                  <a:pt x="455617" y="585369"/>
                </a:cubicBezTo>
                <a:cubicBezTo>
                  <a:pt x="473079" y="699669"/>
                  <a:pt x="503242" y="828257"/>
                  <a:pt x="531817" y="918744"/>
                </a:cubicBezTo>
                <a:cubicBezTo>
                  <a:pt x="560392" y="1009231"/>
                  <a:pt x="601667" y="1048919"/>
                  <a:pt x="627067" y="1128294"/>
                </a:cubicBezTo>
                <a:cubicBezTo>
                  <a:pt x="652467" y="1207669"/>
                  <a:pt x="685805" y="1341019"/>
                  <a:pt x="684217" y="1394994"/>
                </a:cubicBezTo>
                <a:cubicBezTo>
                  <a:pt x="682630" y="1448969"/>
                  <a:pt x="655642" y="1506119"/>
                  <a:pt x="617542" y="1452144"/>
                </a:cubicBezTo>
                <a:cubicBezTo>
                  <a:pt x="579442" y="1398169"/>
                  <a:pt x="508004" y="1202906"/>
                  <a:pt x="455617" y="1071144"/>
                </a:cubicBezTo>
                <a:cubicBezTo>
                  <a:pt x="403230" y="939382"/>
                  <a:pt x="347667" y="771106"/>
                  <a:pt x="303217" y="661569"/>
                </a:cubicBezTo>
                <a:cubicBezTo>
                  <a:pt x="258767" y="552032"/>
                  <a:pt x="233367" y="491707"/>
                  <a:pt x="188917" y="413919"/>
                </a:cubicBezTo>
                <a:cubicBezTo>
                  <a:pt x="144467" y="336132"/>
                  <a:pt x="66679" y="256756"/>
                  <a:pt x="36517" y="194844"/>
                </a:cubicBezTo>
                <a:cubicBezTo>
                  <a:pt x="6355" y="132932"/>
                  <a:pt x="-11108" y="67844"/>
                  <a:pt x="7942" y="42444"/>
                </a:cubicBezTo>
                <a:cubicBezTo>
                  <a:pt x="26992" y="17044"/>
                  <a:pt x="150817" y="42444"/>
                  <a:pt x="150817" y="42444"/>
                </a:cubicBezTo>
                <a:lnTo>
                  <a:pt x="265117" y="42444"/>
                </a:lnTo>
                <a:lnTo>
                  <a:pt x="265117" y="42444"/>
                </a:lnTo>
              </a:path>
            </a:pathLst>
          </a:cu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2533630" y="1323686"/>
            <a:ext cx="4614539" cy="850618"/>
          </a:xfrm>
          <a:custGeom>
            <a:avLst/>
            <a:gdLst>
              <a:gd name="connsiteX0" fmla="*/ 1314471 w 4614539"/>
              <a:gd name="connsiteY0" fmla="*/ 289 h 850618"/>
              <a:gd name="connsiteX1" fmla="*/ 409596 w 4614539"/>
              <a:gd name="connsiteY1" fmla="*/ 28864 h 850618"/>
              <a:gd name="connsiteX2" fmla="*/ 161946 w 4614539"/>
              <a:gd name="connsiteY2" fmla="*/ 47914 h 850618"/>
              <a:gd name="connsiteX3" fmla="*/ 21 w 4614539"/>
              <a:gd name="connsiteY3" fmla="*/ 171739 h 850618"/>
              <a:gd name="connsiteX4" fmla="*/ 152421 w 4614539"/>
              <a:gd name="connsiteY4" fmla="*/ 400339 h 850618"/>
              <a:gd name="connsiteX5" fmla="*/ 409596 w 4614539"/>
              <a:gd name="connsiteY5" fmla="*/ 590839 h 850618"/>
              <a:gd name="connsiteX6" fmla="*/ 666771 w 4614539"/>
              <a:gd name="connsiteY6" fmla="*/ 819439 h 850618"/>
              <a:gd name="connsiteX7" fmla="*/ 657246 w 4614539"/>
              <a:gd name="connsiteY7" fmla="*/ 581314 h 850618"/>
              <a:gd name="connsiteX8" fmla="*/ 771546 w 4614539"/>
              <a:gd name="connsiteY8" fmla="*/ 400339 h 850618"/>
              <a:gd name="connsiteX9" fmla="*/ 1143021 w 4614539"/>
              <a:gd name="connsiteY9" fmla="*/ 276514 h 850618"/>
              <a:gd name="connsiteX10" fmla="*/ 1485921 w 4614539"/>
              <a:gd name="connsiteY10" fmla="*/ 247939 h 850618"/>
              <a:gd name="connsiteX11" fmla="*/ 1819296 w 4614539"/>
              <a:gd name="connsiteY11" fmla="*/ 247939 h 850618"/>
              <a:gd name="connsiteX12" fmla="*/ 2000271 w 4614539"/>
              <a:gd name="connsiteY12" fmla="*/ 324139 h 850618"/>
              <a:gd name="connsiteX13" fmla="*/ 2085996 w 4614539"/>
              <a:gd name="connsiteY13" fmla="*/ 524164 h 850618"/>
              <a:gd name="connsiteX14" fmla="*/ 2247921 w 4614539"/>
              <a:gd name="connsiteY14" fmla="*/ 667039 h 850618"/>
              <a:gd name="connsiteX15" fmla="*/ 2390796 w 4614539"/>
              <a:gd name="connsiteY15" fmla="*/ 505114 h 850618"/>
              <a:gd name="connsiteX16" fmla="*/ 2600346 w 4614539"/>
              <a:gd name="connsiteY16" fmla="*/ 295564 h 850618"/>
              <a:gd name="connsiteX17" fmla="*/ 2933721 w 4614539"/>
              <a:gd name="connsiteY17" fmla="*/ 247939 h 850618"/>
              <a:gd name="connsiteX18" fmla="*/ 3419496 w 4614539"/>
              <a:gd name="connsiteY18" fmla="*/ 276514 h 850618"/>
              <a:gd name="connsiteX19" fmla="*/ 3781446 w 4614539"/>
              <a:gd name="connsiteY19" fmla="*/ 295564 h 850618"/>
              <a:gd name="connsiteX20" fmla="*/ 3838596 w 4614539"/>
              <a:gd name="connsiteY20" fmla="*/ 476539 h 850618"/>
              <a:gd name="connsiteX21" fmla="*/ 3848121 w 4614539"/>
              <a:gd name="connsiteY21" fmla="*/ 771814 h 850618"/>
              <a:gd name="connsiteX22" fmla="*/ 3990996 w 4614539"/>
              <a:gd name="connsiteY22" fmla="*/ 838489 h 850618"/>
              <a:gd name="connsiteX23" fmla="*/ 4210071 w 4614539"/>
              <a:gd name="connsiteY23" fmla="*/ 571789 h 850618"/>
              <a:gd name="connsiteX24" fmla="*/ 4600596 w 4614539"/>
              <a:gd name="connsiteY24" fmla="*/ 133639 h 850618"/>
              <a:gd name="connsiteX25" fmla="*/ 4286271 w 4614539"/>
              <a:gd name="connsiteY25" fmla="*/ 57439 h 850618"/>
              <a:gd name="connsiteX26" fmla="*/ 2181246 w 4614539"/>
              <a:gd name="connsiteY26" fmla="*/ 47914 h 850618"/>
              <a:gd name="connsiteX27" fmla="*/ 1314471 w 4614539"/>
              <a:gd name="connsiteY27" fmla="*/ 289 h 85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14539" h="850618">
                <a:moveTo>
                  <a:pt x="1314471" y="289"/>
                </a:moveTo>
                <a:cubicBezTo>
                  <a:pt x="1019196" y="-2886"/>
                  <a:pt x="601683" y="20927"/>
                  <a:pt x="409596" y="28864"/>
                </a:cubicBezTo>
                <a:cubicBezTo>
                  <a:pt x="217509" y="36801"/>
                  <a:pt x="230208" y="24102"/>
                  <a:pt x="161946" y="47914"/>
                </a:cubicBezTo>
                <a:cubicBezTo>
                  <a:pt x="93683" y="71727"/>
                  <a:pt x="1608" y="113002"/>
                  <a:pt x="21" y="171739"/>
                </a:cubicBezTo>
                <a:cubicBezTo>
                  <a:pt x="-1566" y="230476"/>
                  <a:pt x="84159" y="330489"/>
                  <a:pt x="152421" y="400339"/>
                </a:cubicBezTo>
                <a:cubicBezTo>
                  <a:pt x="220683" y="470189"/>
                  <a:pt x="323871" y="520989"/>
                  <a:pt x="409596" y="590839"/>
                </a:cubicBezTo>
                <a:cubicBezTo>
                  <a:pt x="495321" y="660689"/>
                  <a:pt x="625496" y="821026"/>
                  <a:pt x="666771" y="819439"/>
                </a:cubicBezTo>
                <a:cubicBezTo>
                  <a:pt x="708046" y="817852"/>
                  <a:pt x="639784" y="651164"/>
                  <a:pt x="657246" y="581314"/>
                </a:cubicBezTo>
                <a:cubicBezTo>
                  <a:pt x="674708" y="511464"/>
                  <a:pt x="690584" y="451139"/>
                  <a:pt x="771546" y="400339"/>
                </a:cubicBezTo>
                <a:cubicBezTo>
                  <a:pt x="852508" y="349539"/>
                  <a:pt x="1023958" y="301914"/>
                  <a:pt x="1143021" y="276514"/>
                </a:cubicBezTo>
                <a:cubicBezTo>
                  <a:pt x="1262084" y="251114"/>
                  <a:pt x="1373209" y="252702"/>
                  <a:pt x="1485921" y="247939"/>
                </a:cubicBezTo>
                <a:cubicBezTo>
                  <a:pt x="1598634" y="243177"/>
                  <a:pt x="1733571" y="235239"/>
                  <a:pt x="1819296" y="247939"/>
                </a:cubicBezTo>
                <a:cubicBezTo>
                  <a:pt x="1905021" y="260639"/>
                  <a:pt x="1955821" y="278102"/>
                  <a:pt x="2000271" y="324139"/>
                </a:cubicBezTo>
                <a:cubicBezTo>
                  <a:pt x="2044721" y="370176"/>
                  <a:pt x="2044721" y="467014"/>
                  <a:pt x="2085996" y="524164"/>
                </a:cubicBezTo>
                <a:cubicBezTo>
                  <a:pt x="2127271" y="581314"/>
                  <a:pt x="2197121" y="670214"/>
                  <a:pt x="2247921" y="667039"/>
                </a:cubicBezTo>
                <a:cubicBezTo>
                  <a:pt x="2298721" y="663864"/>
                  <a:pt x="2332059" y="567026"/>
                  <a:pt x="2390796" y="505114"/>
                </a:cubicBezTo>
                <a:cubicBezTo>
                  <a:pt x="2449533" y="443202"/>
                  <a:pt x="2509858" y="338427"/>
                  <a:pt x="2600346" y="295564"/>
                </a:cubicBezTo>
                <a:cubicBezTo>
                  <a:pt x="2690834" y="252701"/>
                  <a:pt x="2797196" y="251114"/>
                  <a:pt x="2933721" y="247939"/>
                </a:cubicBezTo>
                <a:cubicBezTo>
                  <a:pt x="3070246" y="244764"/>
                  <a:pt x="3419496" y="276514"/>
                  <a:pt x="3419496" y="276514"/>
                </a:cubicBezTo>
                <a:lnTo>
                  <a:pt x="3781446" y="295564"/>
                </a:lnTo>
                <a:cubicBezTo>
                  <a:pt x="3851296" y="328901"/>
                  <a:pt x="3827484" y="397164"/>
                  <a:pt x="3838596" y="476539"/>
                </a:cubicBezTo>
                <a:cubicBezTo>
                  <a:pt x="3849708" y="555914"/>
                  <a:pt x="3822721" y="711489"/>
                  <a:pt x="3848121" y="771814"/>
                </a:cubicBezTo>
                <a:cubicBezTo>
                  <a:pt x="3873521" y="832139"/>
                  <a:pt x="3930671" y="871827"/>
                  <a:pt x="3990996" y="838489"/>
                </a:cubicBezTo>
                <a:cubicBezTo>
                  <a:pt x="4051321" y="805151"/>
                  <a:pt x="4108471" y="689264"/>
                  <a:pt x="4210071" y="571789"/>
                </a:cubicBezTo>
                <a:cubicBezTo>
                  <a:pt x="4311671" y="454314"/>
                  <a:pt x="4587896" y="219364"/>
                  <a:pt x="4600596" y="133639"/>
                </a:cubicBezTo>
                <a:cubicBezTo>
                  <a:pt x="4613296" y="47914"/>
                  <a:pt x="4689496" y="71727"/>
                  <a:pt x="4286271" y="57439"/>
                </a:cubicBezTo>
                <a:cubicBezTo>
                  <a:pt x="3883046" y="43151"/>
                  <a:pt x="2679721" y="54264"/>
                  <a:pt x="2181246" y="47914"/>
                </a:cubicBezTo>
                <a:cubicBezTo>
                  <a:pt x="1682771" y="41564"/>
                  <a:pt x="1609746" y="3464"/>
                  <a:pt x="1314471" y="289"/>
                </a:cubicBezTo>
                <a:close/>
              </a:path>
            </a:pathLst>
          </a:custGeom>
          <a:noFill/>
          <a:ln>
            <a:solidFill>
              <a:srgbClr val="342B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950423" y="3636962"/>
            <a:ext cx="667667" cy="369332"/>
          </a:xfrm>
          <a:prstGeom prst="rect">
            <a:avLst/>
          </a:prstGeom>
          <a:noFill/>
        </p:spPr>
        <p:txBody>
          <a:bodyPr wrap="square" rtlCol="0">
            <a:spAutoFit/>
          </a:bodyPr>
          <a:lstStyle/>
          <a:p>
            <a:r>
              <a:rPr lang="en-US" b="1" dirty="0"/>
              <a:t>Bi-</a:t>
            </a:r>
            <a:r>
              <a:rPr lang="en-US" b="1" dirty="0" err="1"/>
              <a:t>Te</a:t>
            </a:r>
            <a:endParaRPr lang="en-US" b="1" dirty="0"/>
          </a:p>
        </p:txBody>
      </p:sp>
      <p:sp>
        <p:nvSpPr>
          <p:cNvPr id="31" name="TextBox 30"/>
          <p:cNvSpPr txBox="1"/>
          <p:nvPr/>
        </p:nvSpPr>
        <p:spPr>
          <a:xfrm>
            <a:off x="4093808" y="3117850"/>
            <a:ext cx="544971" cy="369332"/>
          </a:xfrm>
          <a:prstGeom prst="rect">
            <a:avLst/>
          </a:prstGeom>
          <a:noFill/>
        </p:spPr>
        <p:txBody>
          <a:bodyPr wrap="square" rtlCol="0">
            <a:spAutoFit/>
          </a:bodyPr>
          <a:lstStyle/>
          <a:p>
            <a:r>
              <a:rPr lang="en-US" b="1" dirty="0"/>
              <a:t>Mo</a:t>
            </a:r>
          </a:p>
        </p:txBody>
      </p:sp>
      <p:sp>
        <p:nvSpPr>
          <p:cNvPr id="32" name="TextBox 31"/>
          <p:cNvSpPr txBox="1"/>
          <p:nvPr/>
        </p:nvSpPr>
        <p:spPr>
          <a:xfrm>
            <a:off x="6520260" y="2524254"/>
            <a:ext cx="544971" cy="369332"/>
          </a:xfrm>
          <a:prstGeom prst="rect">
            <a:avLst/>
          </a:prstGeom>
          <a:noFill/>
        </p:spPr>
        <p:txBody>
          <a:bodyPr wrap="square" rtlCol="0">
            <a:spAutoFit/>
          </a:bodyPr>
          <a:lstStyle/>
          <a:p>
            <a:r>
              <a:rPr lang="en-US" b="1" dirty="0"/>
              <a:t>As</a:t>
            </a:r>
          </a:p>
        </p:txBody>
      </p:sp>
      <p:sp>
        <p:nvSpPr>
          <p:cNvPr id="33" name="TextBox 32"/>
          <p:cNvSpPr txBox="1"/>
          <p:nvPr/>
        </p:nvSpPr>
        <p:spPr>
          <a:xfrm>
            <a:off x="6932002" y="970923"/>
            <a:ext cx="432333" cy="369332"/>
          </a:xfrm>
          <a:prstGeom prst="rect">
            <a:avLst/>
          </a:prstGeom>
          <a:noFill/>
        </p:spPr>
        <p:txBody>
          <a:bodyPr wrap="square" rtlCol="0">
            <a:spAutoFit/>
          </a:bodyPr>
          <a:lstStyle/>
          <a:p>
            <a:r>
              <a:rPr lang="en-US" b="1" dirty="0"/>
              <a:t>Sb</a:t>
            </a:r>
          </a:p>
        </p:txBody>
      </p:sp>
      <p:sp>
        <p:nvSpPr>
          <p:cNvPr id="34" name="TextBox 33"/>
          <p:cNvSpPr txBox="1"/>
          <p:nvPr/>
        </p:nvSpPr>
        <p:spPr>
          <a:xfrm>
            <a:off x="6916738" y="5906701"/>
            <a:ext cx="853695" cy="276999"/>
          </a:xfrm>
          <a:prstGeom prst="rect">
            <a:avLst/>
          </a:prstGeom>
          <a:noFill/>
        </p:spPr>
        <p:txBody>
          <a:bodyPr wrap="none" rtlCol="0">
            <a:spAutoFit/>
          </a:bodyPr>
          <a:lstStyle/>
          <a:p>
            <a:r>
              <a:rPr lang="en-US" sz="1200" b="1" dirty="0"/>
              <a:t>Ultramafic</a:t>
            </a:r>
          </a:p>
        </p:txBody>
      </p:sp>
      <p:sp>
        <p:nvSpPr>
          <p:cNvPr id="35" name="TextBox 34"/>
          <p:cNvSpPr txBox="1"/>
          <p:nvPr/>
        </p:nvSpPr>
        <p:spPr>
          <a:xfrm>
            <a:off x="7417904" y="5313661"/>
            <a:ext cx="1045543" cy="461665"/>
          </a:xfrm>
          <a:prstGeom prst="rect">
            <a:avLst/>
          </a:prstGeom>
          <a:noFill/>
        </p:spPr>
        <p:txBody>
          <a:bodyPr wrap="none" rtlCol="0">
            <a:spAutoFit/>
          </a:bodyPr>
          <a:lstStyle/>
          <a:p>
            <a:r>
              <a:rPr lang="en-US" sz="1200" b="1" dirty="0"/>
              <a:t>Lower Basalt;</a:t>
            </a:r>
          </a:p>
          <a:p>
            <a:r>
              <a:rPr lang="en-US" sz="1200" b="1" dirty="0"/>
              <a:t> </a:t>
            </a:r>
            <a:r>
              <a:rPr lang="en-US" sz="1200" b="1" dirty="0" err="1"/>
              <a:t>Lunnon</a:t>
            </a:r>
            <a:r>
              <a:rPr lang="en-US" sz="1200" b="1" dirty="0"/>
              <a:t>-type</a:t>
            </a:r>
          </a:p>
        </p:txBody>
      </p:sp>
      <p:sp>
        <p:nvSpPr>
          <p:cNvPr id="36" name="TextBox 35"/>
          <p:cNvSpPr txBox="1"/>
          <p:nvPr/>
        </p:nvSpPr>
        <p:spPr>
          <a:xfrm>
            <a:off x="7940675" y="4499918"/>
            <a:ext cx="1050288" cy="461665"/>
          </a:xfrm>
          <a:prstGeom prst="rect">
            <a:avLst/>
          </a:prstGeom>
          <a:noFill/>
        </p:spPr>
        <p:txBody>
          <a:bodyPr wrap="none" rtlCol="0">
            <a:spAutoFit/>
          </a:bodyPr>
          <a:lstStyle/>
          <a:p>
            <a:r>
              <a:rPr lang="en-US" sz="1200" b="1" dirty="0"/>
              <a:t>Upper Basalt;</a:t>
            </a:r>
          </a:p>
          <a:p>
            <a:r>
              <a:rPr lang="en-US" sz="1200" b="1" dirty="0" err="1"/>
              <a:t>Paringa</a:t>
            </a:r>
            <a:r>
              <a:rPr lang="en-US" sz="1200" b="1" dirty="0"/>
              <a:t>-type</a:t>
            </a:r>
          </a:p>
        </p:txBody>
      </p:sp>
      <p:sp>
        <p:nvSpPr>
          <p:cNvPr id="37" name="TextBox 36"/>
          <p:cNvSpPr txBox="1"/>
          <p:nvPr/>
        </p:nvSpPr>
        <p:spPr>
          <a:xfrm>
            <a:off x="8411317" y="2884101"/>
            <a:ext cx="1159292" cy="276999"/>
          </a:xfrm>
          <a:prstGeom prst="rect">
            <a:avLst/>
          </a:prstGeom>
          <a:noFill/>
        </p:spPr>
        <p:txBody>
          <a:bodyPr wrap="none" rtlCol="0">
            <a:spAutoFit/>
          </a:bodyPr>
          <a:lstStyle/>
          <a:p>
            <a:r>
              <a:rPr lang="en-US" sz="1200" b="1" dirty="0"/>
              <a:t>Black Flag Beds</a:t>
            </a:r>
          </a:p>
        </p:txBody>
      </p:sp>
      <p:sp>
        <p:nvSpPr>
          <p:cNvPr id="38" name="TextBox 37"/>
          <p:cNvSpPr txBox="1"/>
          <p:nvPr/>
        </p:nvSpPr>
        <p:spPr>
          <a:xfrm>
            <a:off x="8935399" y="811735"/>
            <a:ext cx="774443" cy="461665"/>
          </a:xfrm>
          <a:prstGeom prst="rect">
            <a:avLst/>
          </a:prstGeom>
          <a:noFill/>
        </p:spPr>
        <p:txBody>
          <a:bodyPr wrap="none" rtlCol="0">
            <a:spAutoFit/>
          </a:bodyPr>
          <a:lstStyle/>
          <a:p>
            <a:r>
              <a:rPr lang="en-US" sz="1200" b="1" dirty="0" err="1"/>
              <a:t>Epiclastic</a:t>
            </a:r>
            <a:endParaRPr lang="en-US" sz="1200" b="1" dirty="0"/>
          </a:p>
          <a:p>
            <a:r>
              <a:rPr lang="en-US" sz="1200" b="1" dirty="0"/>
              <a:t>Basin</a:t>
            </a:r>
          </a:p>
        </p:txBody>
      </p:sp>
      <p:sp>
        <p:nvSpPr>
          <p:cNvPr id="39" name="TextBox 38"/>
          <p:cNvSpPr txBox="1"/>
          <p:nvPr/>
        </p:nvSpPr>
        <p:spPr>
          <a:xfrm>
            <a:off x="3187701" y="260648"/>
            <a:ext cx="1418081" cy="369332"/>
          </a:xfrm>
          <a:prstGeom prst="rect">
            <a:avLst/>
          </a:prstGeom>
          <a:noFill/>
        </p:spPr>
        <p:txBody>
          <a:bodyPr wrap="none" rtlCol="0">
            <a:spAutoFit/>
          </a:bodyPr>
          <a:lstStyle/>
          <a:p>
            <a:r>
              <a:rPr lang="en-US" dirty="0"/>
              <a:t>Metal Zoning</a:t>
            </a:r>
          </a:p>
        </p:txBody>
      </p:sp>
      <p:cxnSp>
        <p:nvCxnSpPr>
          <p:cNvPr id="40" name="Straight Connector 39"/>
          <p:cNvCxnSpPr/>
          <p:nvPr/>
        </p:nvCxnSpPr>
        <p:spPr>
          <a:xfrm>
            <a:off x="2066926" y="1536700"/>
            <a:ext cx="7985125" cy="254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482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48680"/>
            <a:ext cx="7992888" cy="5832648"/>
          </a:xfrm>
          <a:prstGeom prst="rect">
            <a:avLst/>
          </a:prstGeom>
          <a:solidFill>
            <a:srgbClr val="FB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63552" y="548680"/>
            <a:ext cx="7992888" cy="7200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63552" y="1268760"/>
            <a:ext cx="7992888" cy="288032"/>
          </a:xfrm>
          <a:prstGeom prst="rect">
            <a:avLst/>
          </a:prstGeom>
          <a:pattFill prst="lgConfetti">
            <a:fgClr>
              <a:srgbClr val="342BE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057399" y="2708920"/>
            <a:ext cx="4491039" cy="3168352"/>
          </a:xfrm>
          <a:custGeom>
            <a:avLst/>
            <a:gdLst>
              <a:gd name="connsiteX0" fmla="*/ 0 w 4200525"/>
              <a:gd name="connsiteY0" fmla="*/ 1190625 h 2600325"/>
              <a:gd name="connsiteX1" fmla="*/ 285750 w 4200525"/>
              <a:gd name="connsiteY1" fmla="*/ 847725 h 2600325"/>
              <a:gd name="connsiteX2" fmla="*/ 523875 w 4200525"/>
              <a:gd name="connsiteY2" fmla="*/ 628650 h 2600325"/>
              <a:gd name="connsiteX3" fmla="*/ 723900 w 4200525"/>
              <a:gd name="connsiteY3" fmla="*/ 457200 h 2600325"/>
              <a:gd name="connsiteX4" fmla="*/ 1019175 w 4200525"/>
              <a:gd name="connsiteY4" fmla="*/ 266700 h 2600325"/>
              <a:gd name="connsiteX5" fmla="*/ 1314450 w 4200525"/>
              <a:gd name="connsiteY5" fmla="*/ 104775 h 2600325"/>
              <a:gd name="connsiteX6" fmla="*/ 1590675 w 4200525"/>
              <a:gd name="connsiteY6" fmla="*/ 28575 h 2600325"/>
              <a:gd name="connsiteX7" fmla="*/ 1847850 w 4200525"/>
              <a:gd name="connsiteY7" fmla="*/ 0 h 2600325"/>
              <a:gd name="connsiteX8" fmla="*/ 2114550 w 4200525"/>
              <a:gd name="connsiteY8" fmla="*/ 0 h 2600325"/>
              <a:gd name="connsiteX9" fmla="*/ 2390775 w 4200525"/>
              <a:gd name="connsiteY9" fmla="*/ 28575 h 2600325"/>
              <a:gd name="connsiteX10" fmla="*/ 2686050 w 4200525"/>
              <a:gd name="connsiteY10" fmla="*/ 133350 h 2600325"/>
              <a:gd name="connsiteX11" fmla="*/ 3009900 w 4200525"/>
              <a:gd name="connsiteY11" fmla="*/ 276225 h 2600325"/>
              <a:gd name="connsiteX12" fmla="*/ 3562350 w 4200525"/>
              <a:gd name="connsiteY12" fmla="*/ 647700 h 2600325"/>
              <a:gd name="connsiteX13" fmla="*/ 3895725 w 4200525"/>
              <a:gd name="connsiteY13" fmla="*/ 990600 h 2600325"/>
              <a:gd name="connsiteX14" fmla="*/ 4086225 w 4200525"/>
              <a:gd name="connsiteY14" fmla="*/ 1200150 h 2600325"/>
              <a:gd name="connsiteX15" fmla="*/ 4200525 w 4200525"/>
              <a:gd name="connsiteY15" fmla="*/ 1343025 h 2600325"/>
              <a:gd name="connsiteX16" fmla="*/ 3876675 w 4200525"/>
              <a:gd name="connsiteY16" fmla="*/ 1762125 h 2600325"/>
              <a:gd name="connsiteX17" fmla="*/ 3752850 w 4200525"/>
              <a:gd name="connsiteY17" fmla="*/ 1914525 h 2600325"/>
              <a:gd name="connsiteX18" fmla="*/ 3533775 w 4200525"/>
              <a:gd name="connsiteY18" fmla="*/ 1724025 h 2600325"/>
              <a:gd name="connsiteX19" fmla="*/ 3314700 w 4200525"/>
              <a:gd name="connsiteY19" fmla="*/ 1476375 h 2600325"/>
              <a:gd name="connsiteX20" fmla="*/ 3057525 w 4200525"/>
              <a:gd name="connsiteY20" fmla="*/ 1257300 h 2600325"/>
              <a:gd name="connsiteX21" fmla="*/ 2743200 w 4200525"/>
              <a:gd name="connsiteY21" fmla="*/ 1076325 h 2600325"/>
              <a:gd name="connsiteX22" fmla="*/ 2438400 w 4200525"/>
              <a:gd name="connsiteY22" fmla="*/ 914400 h 2600325"/>
              <a:gd name="connsiteX23" fmla="*/ 2143125 w 4200525"/>
              <a:gd name="connsiteY23" fmla="*/ 838200 h 2600325"/>
              <a:gd name="connsiteX24" fmla="*/ 1819275 w 4200525"/>
              <a:gd name="connsiteY24" fmla="*/ 828675 h 2600325"/>
              <a:gd name="connsiteX25" fmla="*/ 1466850 w 4200525"/>
              <a:gd name="connsiteY25" fmla="*/ 942975 h 2600325"/>
              <a:gd name="connsiteX26" fmla="*/ 1104900 w 4200525"/>
              <a:gd name="connsiteY26" fmla="*/ 1238250 h 2600325"/>
              <a:gd name="connsiteX27" fmla="*/ 819150 w 4200525"/>
              <a:gd name="connsiteY27" fmla="*/ 1524000 h 2600325"/>
              <a:gd name="connsiteX28" fmla="*/ 628650 w 4200525"/>
              <a:gd name="connsiteY28" fmla="*/ 1752600 h 2600325"/>
              <a:gd name="connsiteX29" fmla="*/ 342900 w 4200525"/>
              <a:gd name="connsiteY29" fmla="*/ 2076450 h 2600325"/>
              <a:gd name="connsiteX30" fmla="*/ 161925 w 4200525"/>
              <a:gd name="connsiteY30" fmla="*/ 2324100 h 2600325"/>
              <a:gd name="connsiteX31" fmla="*/ 19050 w 4200525"/>
              <a:gd name="connsiteY31" fmla="*/ 2600325 h 2600325"/>
              <a:gd name="connsiteX32" fmla="*/ 0 w 4200525"/>
              <a:gd name="connsiteY32" fmla="*/ 1190625 h 26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00525" h="2600325">
                <a:moveTo>
                  <a:pt x="0" y="1190625"/>
                </a:moveTo>
                <a:lnTo>
                  <a:pt x="285750" y="847725"/>
                </a:lnTo>
                <a:lnTo>
                  <a:pt x="523875" y="628650"/>
                </a:lnTo>
                <a:lnTo>
                  <a:pt x="723900" y="457200"/>
                </a:lnTo>
                <a:lnTo>
                  <a:pt x="1019175" y="266700"/>
                </a:lnTo>
                <a:lnTo>
                  <a:pt x="1314450" y="104775"/>
                </a:lnTo>
                <a:lnTo>
                  <a:pt x="1590675" y="28575"/>
                </a:lnTo>
                <a:lnTo>
                  <a:pt x="1847850" y="0"/>
                </a:lnTo>
                <a:lnTo>
                  <a:pt x="2114550" y="0"/>
                </a:lnTo>
                <a:lnTo>
                  <a:pt x="2390775" y="28575"/>
                </a:lnTo>
                <a:lnTo>
                  <a:pt x="2686050" y="133350"/>
                </a:lnTo>
                <a:lnTo>
                  <a:pt x="3009900" y="276225"/>
                </a:lnTo>
                <a:lnTo>
                  <a:pt x="3562350" y="647700"/>
                </a:lnTo>
                <a:lnTo>
                  <a:pt x="3895725" y="990600"/>
                </a:lnTo>
                <a:lnTo>
                  <a:pt x="4086225" y="1200150"/>
                </a:lnTo>
                <a:lnTo>
                  <a:pt x="4200525" y="1343025"/>
                </a:lnTo>
                <a:lnTo>
                  <a:pt x="3876675" y="1762125"/>
                </a:lnTo>
                <a:lnTo>
                  <a:pt x="3752850" y="1914525"/>
                </a:lnTo>
                <a:lnTo>
                  <a:pt x="3533775" y="1724025"/>
                </a:lnTo>
                <a:lnTo>
                  <a:pt x="3314700" y="1476375"/>
                </a:lnTo>
                <a:lnTo>
                  <a:pt x="3057525" y="1257300"/>
                </a:lnTo>
                <a:lnTo>
                  <a:pt x="2743200" y="1076325"/>
                </a:lnTo>
                <a:lnTo>
                  <a:pt x="2438400" y="914400"/>
                </a:lnTo>
                <a:lnTo>
                  <a:pt x="2143125" y="838200"/>
                </a:lnTo>
                <a:lnTo>
                  <a:pt x="1819275" y="828675"/>
                </a:lnTo>
                <a:lnTo>
                  <a:pt x="1466850" y="942975"/>
                </a:lnTo>
                <a:lnTo>
                  <a:pt x="1104900" y="1238250"/>
                </a:lnTo>
                <a:lnTo>
                  <a:pt x="819150" y="1524000"/>
                </a:lnTo>
                <a:lnTo>
                  <a:pt x="628650" y="1752600"/>
                </a:lnTo>
                <a:lnTo>
                  <a:pt x="342900" y="2076450"/>
                </a:lnTo>
                <a:lnTo>
                  <a:pt x="161925" y="2324100"/>
                </a:lnTo>
                <a:lnTo>
                  <a:pt x="19050" y="2600325"/>
                </a:lnTo>
                <a:lnTo>
                  <a:pt x="0" y="1190625"/>
                </a:lnTo>
                <a:close/>
              </a:path>
            </a:pathLst>
          </a:custGeom>
          <a:solidFill>
            <a:srgbClr val="F0B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057401" y="1752600"/>
            <a:ext cx="4974704" cy="2684512"/>
          </a:xfrm>
          <a:custGeom>
            <a:avLst/>
            <a:gdLst>
              <a:gd name="connsiteX0" fmla="*/ 0 w 5019675"/>
              <a:gd name="connsiteY0" fmla="*/ 2381250 h 2600325"/>
              <a:gd name="connsiteX1" fmla="*/ 228600 w 5019675"/>
              <a:gd name="connsiteY1" fmla="*/ 2066925 h 2600325"/>
              <a:gd name="connsiteX2" fmla="*/ 428625 w 5019675"/>
              <a:gd name="connsiteY2" fmla="*/ 1819275 h 2600325"/>
              <a:gd name="connsiteX3" fmla="*/ 600075 w 5019675"/>
              <a:gd name="connsiteY3" fmla="*/ 1647825 h 2600325"/>
              <a:gd name="connsiteX4" fmla="*/ 790575 w 5019675"/>
              <a:gd name="connsiteY4" fmla="*/ 1485900 h 2600325"/>
              <a:gd name="connsiteX5" fmla="*/ 1028700 w 5019675"/>
              <a:gd name="connsiteY5" fmla="*/ 1314450 h 2600325"/>
              <a:gd name="connsiteX6" fmla="*/ 1276350 w 5019675"/>
              <a:gd name="connsiteY6" fmla="*/ 1171575 h 2600325"/>
              <a:gd name="connsiteX7" fmla="*/ 1438275 w 5019675"/>
              <a:gd name="connsiteY7" fmla="*/ 1076325 h 2600325"/>
              <a:gd name="connsiteX8" fmla="*/ 1695450 w 5019675"/>
              <a:gd name="connsiteY8" fmla="*/ 981075 h 2600325"/>
              <a:gd name="connsiteX9" fmla="*/ 2009775 w 5019675"/>
              <a:gd name="connsiteY9" fmla="*/ 933450 h 2600325"/>
              <a:gd name="connsiteX10" fmla="*/ 2266950 w 5019675"/>
              <a:gd name="connsiteY10" fmla="*/ 933450 h 2600325"/>
              <a:gd name="connsiteX11" fmla="*/ 2524125 w 5019675"/>
              <a:gd name="connsiteY11" fmla="*/ 981075 h 2600325"/>
              <a:gd name="connsiteX12" fmla="*/ 2838450 w 5019675"/>
              <a:gd name="connsiteY12" fmla="*/ 1104900 h 2600325"/>
              <a:gd name="connsiteX13" fmla="*/ 3105150 w 5019675"/>
              <a:gd name="connsiteY13" fmla="*/ 1228725 h 2600325"/>
              <a:gd name="connsiteX14" fmla="*/ 3295650 w 5019675"/>
              <a:gd name="connsiteY14" fmla="*/ 1333500 h 2600325"/>
              <a:gd name="connsiteX15" fmla="*/ 3467100 w 5019675"/>
              <a:gd name="connsiteY15" fmla="*/ 1466850 h 2600325"/>
              <a:gd name="connsiteX16" fmla="*/ 3714750 w 5019675"/>
              <a:gd name="connsiteY16" fmla="*/ 1666875 h 2600325"/>
              <a:gd name="connsiteX17" fmla="*/ 3943350 w 5019675"/>
              <a:gd name="connsiteY17" fmla="*/ 1914525 h 2600325"/>
              <a:gd name="connsiteX18" fmla="*/ 4114800 w 5019675"/>
              <a:gd name="connsiteY18" fmla="*/ 2124075 h 2600325"/>
              <a:gd name="connsiteX19" fmla="*/ 4286250 w 5019675"/>
              <a:gd name="connsiteY19" fmla="*/ 2352675 h 2600325"/>
              <a:gd name="connsiteX20" fmla="*/ 4419600 w 5019675"/>
              <a:gd name="connsiteY20" fmla="*/ 2533650 h 2600325"/>
              <a:gd name="connsiteX21" fmla="*/ 4486275 w 5019675"/>
              <a:gd name="connsiteY21" fmla="*/ 2600325 h 2600325"/>
              <a:gd name="connsiteX22" fmla="*/ 4733925 w 5019675"/>
              <a:gd name="connsiteY22" fmla="*/ 2181225 h 2600325"/>
              <a:gd name="connsiteX23" fmla="*/ 4905375 w 5019675"/>
              <a:gd name="connsiteY23" fmla="*/ 1800225 h 2600325"/>
              <a:gd name="connsiteX24" fmla="*/ 5019675 w 5019675"/>
              <a:gd name="connsiteY24" fmla="*/ 1524000 h 2600325"/>
              <a:gd name="connsiteX25" fmla="*/ 4629150 w 5019675"/>
              <a:gd name="connsiteY25" fmla="*/ 1133475 h 2600325"/>
              <a:gd name="connsiteX26" fmla="*/ 4362450 w 5019675"/>
              <a:gd name="connsiteY26" fmla="*/ 914400 h 2600325"/>
              <a:gd name="connsiteX27" fmla="*/ 4105275 w 5019675"/>
              <a:gd name="connsiteY27" fmla="*/ 714375 h 2600325"/>
              <a:gd name="connsiteX28" fmla="*/ 3829050 w 5019675"/>
              <a:gd name="connsiteY28" fmla="*/ 514350 h 2600325"/>
              <a:gd name="connsiteX29" fmla="*/ 3524250 w 5019675"/>
              <a:gd name="connsiteY29" fmla="*/ 333375 h 2600325"/>
              <a:gd name="connsiteX30" fmla="*/ 3276600 w 5019675"/>
              <a:gd name="connsiteY30" fmla="*/ 180975 h 2600325"/>
              <a:gd name="connsiteX31" fmla="*/ 3038475 w 5019675"/>
              <a:gd name="connsiteY31" fmla="*/ 85725 h 2600325"/>
              <a:gd name="connsiteX32" fmla="*/ 2828925 w 5019675"/>
              <a:gd name="connsiteY32" fmla="*/ 57150 h 2600325"/>
              <a:gd name="connsiteX33" fmla="*/ 2524125 w 5019675"/>
              <a:gd name="connsiteY33" fmla="*/ 0 h 2600325"/>
              <a:gd name="connsiteX34" fmla="*/ 2247900 w 5019675"/>
              <a:gd name="connsiteY34" fmla="*/ 9525 h 2600325"/>
              <a:gd name="connsiteX35" fmla="*/ 1847850 w 5019675"/>
              <a:gd name="connsiteY35" fmla="*/ 57150 h 2600325"/>
              <a:gd name="connsiteX36" fmla="*/ 1600200 w 5019675"/>
              <a:gd name="connsiteY36" fmla="*/ 123825 h 2600325"/>
              <a:gd name="connsiteX37" fmla="*/ 1285875 w 5019675"/>
              <a:gd name="connsiteY37" fmla="*/ 266700 h 2600325"/>
              <a:gd name="connsiteX38" fmla="*/ 1009650 w 5019675"/>
              <a:gd name="connsiteY38" fmla="*/ 409575 h 2600325"/>
              <a:gd name="connsiteX39" fmla="*/ 838200 w 5019675"/>
              <a:gd name="connsiteY39" fmla="*/ 523875 h 2600325"/>
              <a:gd name="connsiteX40" fmla="*/ 609600 w 5019675"/>
              <a:gd name="connsiteY40" fmla="*/ 657225 h 2600325"/>
              <a:gd name="connsiteX41" fmla="*/ 361950 w 5019675"/>
              <a:gd name="connsiteY41" fmla="*/ 866775 h 2600325"/>
              <a:gd name="connsiteX42" fmla="*/ 123825 w 5019675"/>
              <a:gd name="connsiteY42" fmla="*/ 1047750 h 2600325"/>
              <a:gd name="connsiteX43" fmla="*/ 19050 w 5019675"/>
              <a:gd name="connsiteY43" fmla="*/ 1133475 h 2600325"/>
              <a:gd name="connsiteX44" fmla="*/ 0 w 5019675"/>
              <a:gd name="connsiteY44" fmla="*/ 2381250 h 26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19675" h="2600325">
                <a:moveTo>
                  <a:pt x="0" y="2381250"/>
                </a:moveTo>
                <a:lnTo>
                  <a:pt x="228600" y="2066925"/>
                </a:lnTo>
                <a:lnTo>
                  <a:pt x="428625" y="1819275"/>
                </a:lnTo>
                <a:lnTo>
                  <a:pt x="600075" y="1647825"/>
                </a:lnTo>
                <a:lnTo>
                  <a:pt x="790575" y="1485900"/>
                </a:lnTo>
                <a:lnTo>
                  <a:pt x="1028700" y="1314450"/>
                </a:lnTo>
                <a:lnTo>
                  <a:pt x="1276350" y="1171575"/>
                </a:lnTo>
                <a:lnTo>
                  <a:pt x="1438275" y="1076325"/>
                </a:lnTo>
                <a:lnTo>
                  <a:pt x="1695450" y="981075"/>
                </a:lnTo>
                <a:lnTo>
                  <a:pt x="2009775" y="933450"/>
                </a:lnTo>
                <a:lnTo>
                  <a:pt x="2266950" y="933450"/>
                </a:lnTo>
                <a:lnTo>
                  <a:pt x="2524125" y="981075"/>
                </a:lnTo>
                <a:lnTo>
                  <a:pt x="2838450" y="1104900"/>
                </a:lnTo>
                <a:lnTo>
                  <a:pt x="3105150" y="1228725"/>
                </a:lnTo>
                <a:lnTo>
                  <a:pt x="3295650" y="1333500"/>
                </a:lnTo>
                <a:lnTo>
                  <a:pt x="3467100" y="1466850"/>
                </a:lnTo>
                <a:lnTo>
                  <a:pt x="3714750" y="1666875"/>
                </a:lnTo>
                <a:lnTo>
                  <a:pt x="3943350" y="1914525"/>
                </a:lnTo>
                <a:lnTo>
                  <a:pt x="4114800" y="2124075"/>
                </a:lnTo>
                <a:lnTo>
                  <a:pt x="4286250" y="2352675"/>
                </a:lnTo>
                <a:lnTo>
                  <a:pt x="4419600" y="2533650"/>
                </a:lnTo>
                <a:lnTo>
                  <a:pt x="4486275" y="2600325"/>
                </a:lnTo>
                <a:lnTo>
                  <a:pt x="4733925" y="2181225"/>
                </a:lnTo>
                <a:lnTo>
                  <a:pt x="4905375" y="1800225"/>
                </a:lnTo>
                <a:lnTo>
                  <a:pt x="5019675" y="1524000"/>
                </a:lnTo>
                <a:lnTo>
                  <a:pt x="4629150" y="1133475"/>
                </a:lnTo>
                <a:lnTo>
                  <a:pt x="4362450" y="914400"/>
                </a:lnTo>
                <a:lnTo>
                  <a:pt x="4105275" y="714375"/>
                </a:lnTo>
                <a:lnTo>
                  <a:pt x="3829050" y="514350"/>
                </a:lnTo>
                <a:lnTo>
                  <a:pt x="3524250" y="333375"/>
                </a:lnTo>
                <a:lnTo>
                  <a:pt x="3276600" y="180975"/>
                </a:lnTo>
                <a:lnTo>
                  <a:pt x="3038475" y="85725"/>
                </a:lnTo>
                <a:lnTo>
                  <a:pt x="2828925" y="57150"/>
                </a:lnTo>
                <a:lnTo>
                  <a:pt x="2524125" y="0"/>
                </a:lnTo>
                <a:lnTo>
                  <a:pt x="2247900" y="9525"/>
                </a:lnTo>
                <a:lnTo>
                  <a:pt x="1847850" y="57150"/>
                </a:lnTo>
                <a:lnTo>
                  <a:pt x="1600200" y="123825"/>
                </a:lnTo>
                <a:lnTo>
                  <a:pt x="1285875" y="266700"/>
                </a:lnTo>
                <a:lnTo>
                  <a:pt x="1009650" y="409575"/>
                </a:lnTo>
                <a:lnTo>
                  <a:pt x="838200" y="523875"/>
                </a:lnTo>
                <a:lnTo>
                  <a:pt x="609600" y="657225"/>
                </a:lnTo>
                <a:lnTo>
                  <a:pt x="361950" y="866775"/>
                </a:lnTo>
                <a:lnTo>
                  <a:pt x="123825" y="1047750"/>
                </a:lnTo>
                <a:lnTo>
                  <a:pt x="19050" y="1133475"/>
                </a:lnTo>
                <a:lnTo>
                  <a:pt x="0" y="2381250"/>
                </a:lnTo>
                <a:close/>
              </a:path>
            </a:pathLst>
          </a:custGeom>
          <a:solidFill>
            <a:srgbClr val="75D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066926" y="1533525"/>
            <a:ext cx="5324475" cy="1847850"/>
          </a:xfrm>
          <a:custGeom>
            <a:avLst/>
            <a:gdLst>
              <a:gd name="connsiteX0" fmla="*/ 0 w 5324475"/>
              <a:gd name="connsiteY0" fmla="*/ 1409700 h 1847850"/>
              <a:gd name="connsiteX1" fmla="*/ 381000 w 5324475"/>
              <a:gd name="connsiteY1" fmla="*/ 1085850 h 1847850"/>
              <a:gd name="connsiteX2" fmla="*/ 666750 w 5324475"/>
              <a:gd name="connsiteY2" fmla="*/ 876300 h 1847850"/>
              <a:gd name="connsiteX3" fmla="*/ 971550 w 5324475"/>
              <a:gd name="connsiteY3" fmla="*/ 657225 h 1847850"/>
              <a:gd name="connsiteX4" fmla="*/ 1419225 w 5324475"/>
              <a:gd name="connsiteY4" fmla="*/ 428625 h 1847850"/>
              <a:gd name="connsiteX5" fmla="*/ 1752600 w 5324475"/>
              <a:gd name="connsiteY5" fmla="*/ 295275 h 1847850"/>
              <a:gd name="connsiteX6" fmla="*/ 2200275 w 5324475"/>
              <a:gd name="connsiteY6" fmla="*/ 247650 h 1847850"/>
              <a:gd name="connsiteX7" fmla="*/ 2400300 w 5324475"/>
              <a:gd name="connsiteY7" fmla="*/ 228600 h 1847850"/>
              <a:gd name="connsiteX8" fmla="*/ 2590800 w 5324475"/>
              <a:gd name="connsiteY8" fmla="*/ 238125 h 1847850"/>
              <a:gd name="connsiteX9" fmla="*/ 2857500 w 5324475"/>
              <a:gd name="connsiteY9" fmla="*/ 276225 h 1847850"/>
              <a:gd name="connsiteX10" fmla="*/ 3076575 w 5324475"/>
              <a:gd name="connsiteY10" fmla="*/ 342900 h 1847850"/>
              <a:gd name="connsiteX11" fmla="*/ 3295650 w 5324475"/>
              <a:gd name="connsiteY11" fmla="*/ 447675 h 1847850"/>
              <a:gd name="connsiteX12" fmla="*/ 3609975 w 5324475"/>
              <a:gd name="connsiteY12" fmla="*/ 628650 h 1847850"/>
              <a:gd name="connsiteX13" fmla="*/ 3943350 w 5324475"/>
              <a:gd name="connsiteY13" fmla="*/ 895350 h 1847850"/>
              <a:gd name="connsiteX14" fmla="*/ 4219575 w 5324475"/>
              <a:gd name="connsiteY14" fmla="*/ 1114425 h 1847850"/>
              <a:gd name="connsiteX15" fmla="*/ 4457700 w 5324475"/>
              <a:gd name="connsiteY15" fmla="*/ 1295400 h 1847850"/>
              <a:gd name="connsiteX16" fmla="*/ 4657725 w 5324475"/>
              <a:gd name="connsiteY16" fmla="*/ 1485900 h 1847850"/>
              <a:gd name="connsiteX17" fmla="*/ 4838700 w 5324475"/>
              <a:gd name="connsiteY17" fmla="*/ 1676400 h 1847850"/>
              <a:gd name="connsiteX18" fmla="*/ 4962525 w 5324475"/>
              <a:gd name="connsiteY18" fmla="*/ 1828800 h 1847850"/>
              <a:gd name="connsiteX19" fmla="*/ 4981575 w 5324475"/>
              <a:gd name="connsiteY19" fmla="*/ 1847850 h 1847850"/>
              <a:gd name="connsiteX20" fmla="*/ 5200650 w 5324475"/>
              <a:gd name="connsiteY20" fmla="*/ 1333500 h 1847850"/>
              <a:gd name="connsiteX21" fmla="*/ 5286375 w 5324475"/>
              <a:gd name="connsiteY21" fmla="*/ 1066800 h 1847850"/>
              <a:gd name="connsiteX22" fmla="*/ 5324475 w 5324475"/>
              <a:gd name="connsiteY22" fmla="*/ 952500 h 1847850"/>
              <a:gd name="connsiteX23" fmla="*/ 5067300 w 5324475"/>
              <a:gd name="connsiteY23" fmla="*/ 714375 h 1847850"/>
              <a:gd name="connsiteX24" fmla="*/ 4848225 w 5324475"/>
              <a:gd name="connsiteY24" fmla="*/ 495300 h 1847850"/>
              <a:gd name="connsiteX25" fmla="*/ 4600575 w 5324475"/>
              <a:gd name="connsiteY25" fmla="*/ 276225 h 1847850"/>
              <a:gd name="connsiteX26" fmla="*/ 4448175 w 5324475"/>
              <a:gd name="connsiteY26" fmla="*/ 152400 h 1847850"/>
              <a:gd name="connsiteX27" fmla="*/ 4276725 w 5324475"/>
              <a:gd name="connsiteY27" fmla="*/ 9525 h 1847850"/>
              <a:gd name="connsiteX28" fmla="*/ 3733800 w 5324475"/>
              <a:gd name="connsiteY28" fmla="*/ 19050 h 1847850"/>
              <a:gd name="connsiteX29" fmla="*/ 2943225 w 5324475"/>
              <a:gd name="connsiteY29" fmla="*/ 0 h 1847850"/>
              <a:gd name="connsiteX30" fmla="*/ 2457450 w 5324475"/>
              <a:gd name="connsiteY30" fmla="*/ 0 h 1847850"/>
              <a:gd name="connsiteX31" fmla="*/ 1933575 w 5324475"/>
              <a:gd name="connsiteY31" fmla="*/ 0 h 1847850"/>
              <a:gd name="connsiteX32" fmla="*/ 1162050 w 5324475"/>
              <a:gd name="connsiteY32" fmla="*/ 0 h 1847850"/>
              <a:gd name="connsiteX33" fmla="*/ 600075 w 5324475"/>
              <a:gd name="connsiteY33" fmla="*/ 9525 h 1847850"/>
              <a:gd name="connsiteX34" fmla="*/ 333375 w 5324475"/>
              <a:gd name="connsiteY34" fmla="*/ 19050 h 1847850"/>
              <a:gd name="connsiteX35" fmla="*/ 171450 w 5324475"/>
              <a:gd name="connsiteY35" fmla="*/ 114300 h 1847850"/>
              <a:gd name="connsiteX36" fmla="*/ 9525 w 5324475"/>
              <a:gd name="connsiteY36" fmla="*/ 238125 h 1847850"/>
              <a:gd name="connsiteX37" fmla="*/ 0 w 5324475"/>
              <a:gd name="connsiteY37" fmla="*/ 1409700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24475" h="1847850">
                <a:moveTo>
                  <a:pt x="0" y="1409700"/>
                </a:moveTo>
                <a:lnTo>
                  <a:pt x="381000" y="1085850"/>
                </a:lnTo>
                <a:lnTo>
                  <a:pt x="666750" y="876300"/>
                </a:lnTo>
                <a:lnTo>
                  <a:pt x="971550" y="657225"/>
                </a:lnTo>
                <a:lnTo>
                  <a:pt x="1419225" y="428625"/>
                </a:lnTo>
                <a:lnTo>
                  <a:pt x="1752600" y="295275"/>
                </a:lnTo>
                <a:lnTo>
                  <a:pt x="2200275" y="247650"/>
                </a:lnTo>
                <a:lnTo>
                  <a:pt x="2400300" y="228600"/>
                </a:lnTo>
                <a:lnTo>
                  <a:pt x="2590800" y="238125"/>
                </a:lnTo>
                <a:lnTo>
                  <a:pt x="2857500" y="276225"/>
                </a:lnTo>
                <a:lnTo>
                  <a:pt x="3076575" y="342900"/>
                </a:lnTo>
                <a:lnTo>
                  <a:pt x="3295650" y="447675"/>
                </a:lnTo>
                <a:lnTo>
                  <a:pt x="3609975" y="628650"/>
                </a:lnTo>
                <a:lnTo>
                  <a:pt x="3943350" y="895350"/>
                </a:lnTo>
                <a:lnTo>
                  <a:pt x="4219575" y="1114425"/>
                </a:lnTo>
                <a:lnTo>
                  <a:pt x="4457700" y="1295400"/>
                </a:lnTo>
                <a:lnTo>
                  <a:pt x="4657725" y="1485900"/>
                </a:lnTo>
                <a:lnTo>
                  <a:pt x="4838700" y="1676400"/>
                </a:lnTo>
                <a:lnTo>
                  <a:pt x="4962525" y="1828800"/>
                </a:lnTo>
                <a:lnTo>
                  <a:pt x="4981575" y="1847850"/>
                </a:lnTo>
                <a:lnTo>
                  <a:pt x="5200650" y="1333500"/>
                </a:lnTo>
                <a:lnTo>
                  <a:pt x="5286375" y="1066800"/>
                </a:lnTo>
                <a:lnTo>
                  <a:pt x="5324475" y="952500"/>
                </a:lnTo>
                <a:lnTo>
                  <a:pt x="5067300" y="714375"/>
                </a:lnTo>
                <a:lnTo>
                  <a:pt x="4848225" y="495300"/>
                </a:lnTo>
                <a:lnTo>
                  <a:pt x="4600575" y="276225"/>
                </a:lnTo>
                <a:lnTo>
                  <a:pt x="4448175" y="152400"/>
                </a:lnTo>
                <a:lnTo>
                  <a:pt x="4276725" y="9525"/>
                </a:lnTo>
                <a:lnTo>
                  <a:pt x="3733800" y="19050"/>
                </a:lnTo>
                <a:lnTo>
                  <a:pt x="2943225" y="0"/>
                </a:lnTo>
                <a:lnTo>
                  <a:pt x="2457450" y="0"/>
                </a:lnTo>
                <a:lnTo>
                  <a:pt x="1933575" y="0"/>
                </a:lnTo>
                <a:lnTo>
                  <a:pt x="1162050" y="0"/>
                </a:lnTo>
                <a:lnTo>
                  <a:pt x="600075" y="9525"/>
                </a:lnTo>
                <a:lnTo>
                  <a:pt x="333375" y="19050"/>
                </a:lnTo>
                <a:lnTo>
                  <a:pt x="171450" y="114300"/>
                </a:lnTo>
                <a:lnTo>
                  <a:pt x="9525" y="238125"/>
                </a:lnTo>
                <a:lnTo>
                  <a:pt x="0" y="1409700"/>
                </a:lnTo>
                <a:close/>
              </a:path>
            </a:pathLst>
          </a:cu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063750" y="1555750"/>
            <a:ext cx="336550" cy="222250"/>
          </a:xfrm>
          <a:custGeom>
            <a:avLst/>
            <a:gdLst>
              <a:gd name="connsiteX0" fmla="*/ 0 w 336550"/>
              <a:gd name="connsiteY0" fmla="*/ 222250 h 222250"/>
              <a:gd name="connsiteX1" fmla="*/ 336550 w 336550"/>
              <a:gd name="connsiteY1" fmla="*/ 0 h 222250"/>
              <a:gd name="connsiteX2" fmla="*/ 6350 w 336550"/>
              <a:gd name="connsiteY2" fmla="*/ 0 h 222250"/>
              <a:gd name="connsiteX3" fmla="*/ 0 w 336550"/>
              <a:gd name="connsiteY3" fmla="*/ 222250 h 222250"/>
            </a:gdLst>
            <a:ahLst/>
            <a:cxnLst>
              <a:cxn ang="0">
                <a:pos x="connsiteX0" y="connsiteY0"/>
              </a:cxn>
              <a:cxn ang="0">
                <a:pos x="connsiteX1" y="connsiteY1"/>
              </a:cxn>
              <a:cxn ang="0">
                <a:pos x="connsiteX2" y="connsiteY2"/>
              </a:cxn>
              <a:cxn ang="0">
                <a:pos x="connsiteX3" y="connsiteY3"/>
              </a:cxn>
            </a:cxnLst>
            <a:rect l="l" t="t" r="r" b="b"/>
            <a:pathLst>
              <a:path w="336550" h="222250">
                <a:moveTo>
                  <a:pt x="0" y="222250"/>
                </a:moveTo>
                <a:lnTo>
                  <a:pt x="336550" y="0"/>
                </a:lnTo>
                <a:lnTo>
                  <a:pt x="6350" y="0"/>
                </a:lnTo>
                <a:lnTo>
                  <a:pt x="0" y="222250"/>
                </a:lnTo>
                <a:close/>
              </a:path>
            </a:pathLst>
          </a:cu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56350" y="1549400"/>
            <a:ext cx="1231900" cy="927100"/>
          </a:xfrm>
          <a:custGeom>
            <a:avLst/>
            <a:gdLst>
              <a:gd name="connsiteX0" fmla="*/ 1231900 w 1231900"/>
              <a:gd name="connsiteY0" fmla="*/ 0 h 927100"/>
              <a:gd name="connsiteX1" fmla="*/ 0 w 1231900"/>
              <a:gd name="connsiteY1" fmla="*/ 0 h 927100"/>
              <a:gd name="connsiteX2" fmla="*/ 139700 w 1231900"/>
              <a:gd name="connsiteY2" fmla="*/ 101600 h 927100"/>
              <a:gd name="connsiteX3" fmla="*/ 349250 w 1231900"/>
              <a:gd name="connsiteY3" fmla="*/ 311150 h 927100"/>
              <a:gd name="connsiteX4" fmla="*/ 628650 w 1231900"/>
              <a:gd name="connsiteY4" fmla="*/ 577850 h 927100"/>
              <a:gd name="connsiteX5" fmla="*/ 869950 w 1231900"/>
              <a:gd name="connsiteY5" fmla="*/ 793750 h 927100"/>
              <a:gd name="connsiteX6" fmla="*/ 1041400 w 1231900"/>
              <a:gd name="connsiteY6" fmla="*/ 927100 h 927100"/>
              <a:gd name="connsiteX7" fmla="*/ 1130300 w 1231900"/>
              <a:gd name="connsiteY7" fmla="*/ 571500 h 927100"/>
              <a:gd name="connsiteX8" fmla="*/ 1187450 w 1231900"/>
              <a:gd name="connsiteY8" fmla="*/ 298450 h 927100"/>
              <a:gd name="connsiteX9" fmla="*/ 1231900 w 1231900"/>
              <a:gd name="connsiteY9" fmla="*/ 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1900" h="927100">
                <a:moveTo>
                  <a:pt x="1231900" y="0"/>
                </a:moveTo>
                <a:lnTo>
                  <a:pt x="0" y="0"/>
                </a:lnTo>
                <a:lnTo>
                  <a:pt x="139700" y="101600"/>
                </a:lnTo>
                <a:lnTo>
                  <a:pt x="349250" y="311150"/>
                </a:lnTo>
                <a:lnTo>
                  <a:pt x="628650" y="577850"/>
                </a:lnTo>
                <a:lnTo>
                  <a:pt x="869950" y="793750"/>
                </a:lnTo>
                <a:lnTo>
                  <a:pt x="1041400" y="927100"/>
                </a:lnTo>
                <a:lnTo>
                  <a:pt x="1130300" y="571500"/>
                </a:lnTo>
                <a:lnTo>
                  <a:pt x="1187450" y="298450"/>
                </a:lnTo>
                <a:lnTo>
                  <a:pt x="1231900" y="0"/>
                </a:lnTo>
                <a:close/>
              </a:path>
            </a:pathLst>
          </a:custGeom>
          <a:pattFill prst="dk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175500" y="1536700"/>
            <a:ext cx="2882900" cy="2971800"/>
          </a:xfrm>
          <a:custGeom>
            <a:avLst/>
            <a:gdLst>
              <a:gd name="connsiteX0" fmla="*/ 0 w 2882900"/>
              <a:gd name="connsiteY0" fmla="*/ 1600200 h 2971800"/>
              <a:gd name="connsiteX1" fmla="*/ 381000 w 2882900"/>
              <a:gd name="connsiteY1" fmla="*/ 2000250 h 2971800"/>
              <a:gd name="connsiteX2" fmla="*/ 768350 w 2882900"/>
              <a:gd name="connsiteY2" fmla="*/ 2330450 h 2971800"/>
              <a:gd name="connsiteX3" fmla="*/ 1041400 w 2882900"/>
              <a:gd name="connsiteY3" fmla="*/ 2540000 h 2971800"/>
              <a:gd name="connsiteX4" fmla="*/ 1320800 w 2882900"/>
              <a:gd name="connsiteY4" fmla="*/ 2705100 h 2971800"/>
              <a:gd name="connsiteX5" fmla="*/ 1644650 w 2882900"/>
              <a:gd name="connsiteY5" fmla="*/ 2825750 h 2971800"/>
              <a:gd name="connsiteX6" fmla="*/ 1847850 w 2882900"/>
              <a:gd name="connsiteY6" fmla="*/ 2895600 h 2971800"/>
              <a:gd name="connsiteX7" fmla="*/ 2089150 w 2882900"/>
              <a:gd name="connsiteY7" fmla="*/ 2940050 h 2971800"/>
              <a:gd name="connsiteX8" fmla="*/ 2413000 w 2882900"/>
              <a:gd name="connsiteY8" fmla="*/ 2971800 h 2971800"/>
              <a:gd name="connsiteX9" fmla="*/ 2628900 w 2882900"/>
              <a:gd name="connsiteY9" fmla="*/ 2971800 h 2971800"/>
              <a:gd name="connsiteX10" fmla="*/ 2882900 w 2882900"/>
              <a:gd name="connsiteY10" fmla="*/ 2971800 h 2971800"/>
              <a:gd name="connsiteX11" fmla="*/ 2876550 w 2882900"/>
              <a:gd name="connsiteY11" fmla="*/ 25400 h 2971800"/>
              <a:gd name="connsiteX12" fmla="*/ 438150 w 2882900"/>
              <a:gd name="connsiteY12" fmla="*/ 0 h 2971800"/>
              <a:gd name="connsiteX13" fmla="*/ 374650 w 2882900"/>
              <a:gd name="connsiteY13" fmla="*/ 374650 h 2971800"/>
              <a:gd name="connsiteX14" fmla="*/ 285750 w 2882900"/>
              <a:gd name="connsiteY14" fmla="*/ 781050 h 2971800"/>
              <a:gd name="connsiteX15" fmla="*/ 215900 w 2882900"/>
              <a:gd name="connsiteY15" fmla="*/ 1003300 h 2971800"/>
              <a:gd name="connsiteX16" fmla="*/ 158750 w 2882900"/>
              <a:gd name="connsiteY16" fmla="*/ 1155700 h 2971800"/>
              <a:gd name="connsiteX17" fmla="*/ 82550 w 2882900"/>
              <a:gd name="connsiteY17" fmla="*/ 1371600 h 2971800"/>
              <a:gd name="connsiteX18" fmla="*/ 0 w 2882900"/>
              <a:gd name="connsiteY18" fmla="*/ 16002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2900" h="2971800">
                <a:moveTo>
                  <a:pt x="0" y="1600200"/>
                </a:moveTo>
                <a:lnTo>
                  <a:pt x="381000" y="2000250"/>
                </a:lnTo>
                <a:lnTo>
                  <a:pt x="768350" y="2330450"/>
                </a:lnTo>
                <a:lnTo>
                  <a:pt x="1041400" y="2540000"/>
                </a:lnTo>
                <a:lnTo>
                  <a:pt x="1320800" y="2705100"/>
                </a:lnTo>
                <a:lnTo>
                  <a:pt x="1644650" y="2825750"/>
                </a:lnTo>
                <a:lnTo>
                  <a:pt x="1847850" y="2895600"/>
                </a:lnTo>
                <a:lnTo>
                  <a:pt x="2089150" y="2940050"/>
                </a:lnTo>
                <a:lnTo>
                  <a:pt x="2413000" y="2971800"/>
                </a:lnTo>
                <a:lnTo>
                  <a:pt x="2628900" y="2971800"/>
                </a:lnTo>
                <a:lnTo>
                  <a:pt x="2882900" y="2971800"/>
                </a:lnTo>
                <a:cubicBezTo>
                  <a:pt x="2880783" y="1989667"/>
                  <a:pt x="2878667" y="1007533"/>
                  <a:pt x="2876550" y="25400"/>
                </a:cubicBezTo>
                <a:lnTo>
                  <a:pt x="438150" y="0"/>
                </a:lnTo>
                <a:lnTo>
                  <a:pt x="374650" y="374650"/>
                </a:lnTo>
                <a:lnTo>
                  <a:pt x="285750" y="781050"/>
                </a:lnTo>
                <a:lnTo>
                  <a:pt x="215900" y="1003300"/>
                </a:lnTo>
                <a:lnTo>
                  <a:pt x="158750" y="1155700"/>
                </a:lnTo>
                <a:lnTo>
                  <a:pt x="82550" y="1371600"/>
                </a:lnTo>
                <a:lnTo>
                  <a:pt x="0" y="1600200"/>
                </a:lnTo>
                <a:close/>
              </a:path>
            </a:pathLst>
          </a:custGeom>
          <a:pattFill prst="dk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769100" y="3124200"/>
            <a:ext cx="3289300" cy="2190750"/>
          </a:xfrm>
          <a:custGeom>
            <a:avLst/>
            <a:gdLst>
              <a:gd name="connsiteX0" fmla="*/ 3270250 w 3289300"/>
              <a:gd name="connsiteY0" fmla="*/ 1371600 h 2190750"/>
              <a:gd name="connsiteX1" fmla="*/ 2863850 w 3289300"/>
              <a:gd name="connsiteY1" fmla="*/ 1377950 h 2190750"/>
              <a:gd name="connsiteX2" fmla="*/ 2438400 w 3289300"/>
              <a:gd name="connsiteY2" fmla="*/ 1346200 h 2190750"/>
              <a:gd name="connsiteX3" fmla="*/ 2133600 w 3289300"/>
              <a:gd name="connsiteY3" fmla="*/ 1289050 h 2190750"/>
              <a:gd name="connsiteX4" fmla="*/ 1822450 w 3289300"/>
              <a:gd name="connsiteY4" fmla="*/ 1168400 h 2190750"/>
              <a:gd name="connsiteX5" fmla="*/ 1549400 w 3289300"/>
              <a:gd name="connsiteY5" fmla="*/ 1028700 h 2190750"/>
              <a:gd name="connsiteX6" fmla="*/ 1327150 w 3289300"/>
              <a:gd name="connsiteY6" fmla="*/ 857250 h 2190750"/>
              <a:gd name="connsiteX7" fmla="*/ 1022350 w 3289300"/>
              <a:gd name="connsiteY7" fmla="*/ 609600 h 2190750"/>
              <a:gd name="connsiteX8" fmla="*/ 857250 w 3289300"/>
              <a:gd name="connsiteY8" fmla="*/ 469900 h 2190750"/>
              <a:gd name="connsiteX9" fmla="*/ 679450 w 3289300"/>
              <a:gd name="connsiteY9" fmla="*/ 279400 h 2190750"/>
              <a:gd name="connsiteX10" fmla="*/ 546100 w 3289300"/>
              <a:gd name="connsiteY10" fmla="*/ 133350 h 2190750"/>
              <a:gd name="connsiteX11" fmla="*/ 406400 w 3289300"/>
              <a:gd name="connsiteY11" fmla="*/ 0 h 2190750"/>
              <a:gd name="connsiteX12" fmla="*/ 177800 w 3289300"/>
              <a:gd name="connsiteY12" fmla="*/ 469900 h 2190750"/>
              <a:gd name="connsiteX13" fmla="*/ 0 w 3289300"/>
              <a:gd name="connsiteY13" fmla="*/ 831850 h 2190750"/>
              <a:gd name="connsiteX14" fmla="*/ 127000 w 3289300"/>
              <a:gd name="connsiteY14" fmla="*/ 1028700 h 2190750"/>
              <a:gd name="connsiteX15" fmla="*/ 527050 w 3289300"/>
              <a:gd name="connsiteY15" fmla="*/ 1524000 h 2190750"/>
              <a:gd name="connsiteX16" fmla="*/ 819150 w 3289300"/>
              <a:gd name="connsiteY16" fmla="*/ 1739900 h 2190750"/>
              <a:gd name="connsiteX17" fmla="*/ 1098550 w 3289300"/>
              <a:gd name="connsiteY17" fmla="*/ 1924050 h 2190750"/>
              <a:gd name="connsiteX18" fmla="*/ 1504950 w 3289300"/>
              <a:gd name="connsiteY18" fmla="*/ 2070100 h 2190750"/>
              <a:gd name="connsiteX19" fmla="*/ 1974850 w 3289300"/>
              <a:gd name="connsiteY19" fmla="*/ 2152650 h 2190750"/>
              <a:gd name="connsiteX20" fmla="*/ 2425700 w 3289300"/>
              <a:gd name="connsiteY20" fmla="*/ 2178050 h 2190750"/>
              <a:gd name="connsiteX21" fmla="*/ 2870200 w 3289300"/>
              <a:gd name="connsiteY21" fmla="*/ 2190750 h 2190750"/>
              <a:gd name="connsiteX22" fmla="*/ 3289300 w 3289300"/>
              <a:gd name="connsiteY22" fmla="*/ 2171700 h 2190750"/>
              <a:gd name="connsiteX23" fmla="*/ 3270250 w 3289300"/>
              <a:gd name="connsiteY23" fmla="*/ 137160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89300" h="2190750">
                <a:moveTo>
                  <a:pt x="3270250" y="1371600"/>
                </a:moveTo>
                <a:lnTo>
                  <a:pt x="2863850" y="1377950"/>
                </a:lnTo>
                <a:lnTo>
                  <a:pt x="2438400" y="1346200"/>
                </a:lnTo>
                <a:lnTo>
                  <a:pt x="2133600" y="1289050"/>
                </a:lnTo>
                <a:lnTo>
                  <a:pt x="1822450" y="1168400"/>
                </a:lnTo>
                <a:lnTo>
                  <a:pt x="1549400" y="1028700"/>
                </a:lnTo>
                <a:lnTo>
                  <a:pt x="1327150" y="857250"/>
                </a:lnTo>
                <a:lnTo>
                  <a:pt x="1022350" y="609600"/>
                </a:lnTo>
                <a:lnTo>
                  <a:pt x="857250" y="469900"/>
                </a:lnTo>
                <a:lnTo>
                  <a:pt x="679450" y="279400"/>
                </a:lnTo>
                <a:lnTo>
                  <a:pt x="546100" y="133350"/>
                </a:lnTo>
                <a:lnTo>
                  <a:pt x="406400" y="0"/>
                </a:lnTo>
                <a:lnTo>
                  <a:pt x="177800" y="469900"/>
                </a:lnTo>
                <a:lnTo>
                  <a:pt x="0" y="831850"/>
                </a:lnTo>
                <a:lnTo>
                  <a:pt x="127000" y="1028700"/>
                </a:lnTo>
                <a:lnTo>
                  <a:pt x="527050" y="1524000"/>
                </a:lnTo>
                <a:lnTo>
                  <a:pt x="819150" y="1739900"/>
                </a:lnTo>
                <a:lnTo>
                  <a:pt x="1098550" y="1924050"/>
                </a:lnTo>
                <a:lnTo>
                  <a:pt x="1504950" y="2070100"/>
                </a:lnTo>
                <a:lnTo>
                  <a:pt x="1974850" y="2152650"/>
                </a:lnTo>
                <a:lnTo>
                  <a:pt x="2425700" y="2178050"/>
                </a:lnTo>
                <a:lnTo>
                  <a:pt x="2870200" y="2190750"/>
                </a:lnTo>
                <a:lnTo>
                  <a:pt x="3289300" y="2171700"/>
                </a:lnTo>
                <a:cubicBezTo>
                  <a:pt x="3287183" y="1902883"/>
                  <a:pt x="3285067" y="1634067"/>
                  <a:pt x="3270250" y="1371600"/>
                </a:cubicBezTo>
                <a:close/>
              </a:path>
            </a:pathLst>
          </a:cu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318250" y="3962400"/>
            <a:ext cx="3733800" cy="2082800"/>
          </a:xfrm>
          <a:custGeom>
            <a:avLst/>
            <a:gdLst>
              <a:gd name="connsiteX0" fmla="*/ 3727450 w 3733800"/>
              <a:gd name="connsiteY0" fmla="*/ 1320800 h 2082800"/>
              <a:gd name="connsiteX1" fmla="*/ 3467100 w 3733800"/>
              <a:gd name="connsiteY1" fmla="*/ 1346200 h 2082800"/>
              <a:gd name="connsiteX2" fmla="*/ 3054350 w 3733800"/>
              <a:gd name="connsiteY2" fmla="*/ 1333500 h 2082800"/>
              <a:gd name="connsiteX3" fmla="*/ 2692400 w 3733800"/>
              <a:gd name="connsiteY3" fmla="*/ 1320800 h 2082800"/>
              <a:gd name="connsiteX4" fmla="*/ 2279650 w 3733800"/>
              <a:gd name="connsiteY4" fmla="*/ 1276350 h 2082800"/>
              <a:gd name="connsiteX5" fmla="*/ 1860550 w 3733800"/>
              <a:gd name="connsiteY5" fmla="*/ 1200150 h 2082800"/>
              <a:gd name="connsiteX6" fmla="*/ 1530350 w 3733800"/>
              <a:gd name="connsiteY6" fmla="*/ 1073150 h 2082800"/>
              <a:gd name="connsiteX7" fmla="*/ 1219200 w 3733800"/>
              <a:gd name="connsiteY7" fmla="*/ 869950 h 2082800"/>
              <a:gd name="connsiteX8" fmla="*/ 971550 w 3733800"/>
              <a:gd name="connsiteY8" fmla="*/ 647700 h 2082800"/>
              <a:gd name="connsiteX9" fmla="*/ 736600 w 3733800"/>
              <a:gd name="connsiteY9" fmla="*/ 393700 h 2082800"/>
              <a:gd name="connsiteX10" fmla="*/ 584200 w 3733800"/>
              <a:gd name="connsiteY10" fmla="*/ 171450 h 2082800"/>
              <a:gd name="connsiteX11" fmla="*/ 457200 w 3733800"/>
              <a:gd name="connsiteY11" fmla="*/ 0 h 2082800"/>
              <a:gd name="connsiteX12" fmla="*/ 292100 w 3733800"/>
              <a:gd name="connsiteY12" fmla="*/ 266700 h 2082800"/>
              <a:gd name="connsiteX13" fmla="*/ 196850 w 3733800"/>
              <a:gd name="connsiteY13" fmla="*/ 425450 h 2082800"/>
              <a:gd name="connsiteX14" fmla="*/ 114300 w 3733800"/>
              <a:gd name="connsiteY14" fmla="*/ 603250 h 2082800"/>
              <a:gd name="connsiteX15" fmla="*/ 0 w 3733800"/>
              <a:gd name="connsiteY15" fmla="*/ 774700 h 2082800"/>
              <a:gd name="connsiteX16" fmla="*/ 285750 w 3733800"/>
              <a:gd name="connsiteY16" fmla="*/ 1130300 h 2082800"/>
              <a:gd name="connsiteX17" fmla="*/ 533400 w 3733800"/>
              <a:gd name="connsiteY17" fmla="*/ 1397000 h 2082800"/>
              <a:gd name="connsiteX18" fmla="*/ 914400 w 3733800"/>
              <a:gd name="connsiteY18" fmla="*/ 1733550 h 2082800"/>
              <a:gd name="connsiteX19" fmla="*/ 1320800 w 3733800"/>
              <a:gd name="connsiteY19" fmla="*/ 1930400 h 2082800"/>
              <a:gd name="connsiteX20" fmla="*/ 1892300 w 3733800"/>
              <a:gd name="connsiteY20" fmla="*/ 2044700 h 2082800"/>
              <a:gd name="connsiteX21" fmla="*/ 2406650 w 3733800"/>
              <a:gd name="connsiteY21" fmla="*/ 2082800 h 2082800"/>
              <a:gd name="connsiteX22" fmla="*/ 3086100 w 3733800"/>
              <a:gd name="connsiteY22" fmla="*/ 2063750 h 2082800"/>
              <a:gd name="connsiteX23" fmla="*/ 3498850 w 3733800"/>
              <a:gd name="connsiteY23" fmla="*/ 2032000 h 2082800"/>
              <a:gd name="connsiteX24" fmla="*/ 3733800 w 3733800"/>
              <a:gd name="connsiteY24" fmla="*/ 1993900 h 2082800"/>
              <a:gd name="connsiteX25" fmla="*/ 3727450 w 3733800"/>
              <a:gd name="connsiteY25" fmla="*/ 1320800 h 2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33800" h="2082800">
                <a:moveTo>
                  <a:pt x="3727450" y="1320800"/>
                </a:moveTo>
                <a:lnTo>
                  <a:pt x="3467100" y="1346200"/>
                </a:lnTo>
                <a:lnTo>
                  <a:pt x="3054350" y="1333500"/>
                </a:lnTo>
                <a:lnTo>
                  <a:pt x="2692400" y="1320800"/>
                </a:lnTo>
                <a:lnTo>
                  <a:pt x="2279650" y="1276350"/>
                </a:lnTo>
                <a:lnTo>
                  <a:pt x="1860550" y="1200150"/>
                </a:lnTo>
                <a:lnTo>
                  <a:pt x="1530350" y="1073150"/>
                </a:lnTo>
                <a:lnTo>
                  <a:pt x="1219200" y="869950"/>
                </a:lnTo>
                <a:lnTo>
                  <a:pt x="971550" y="647700"/>
                </a:lnTo>
                <a:lnTo>
                  <a:pt x="736600" y="393700"/>
                </a:lnTo>
                <a:lnTo>
                  <a:pt x="584200" y="171450"/>
                </a:lnTo>
                <a:lnTo>
                  <a:pt x="457200" y="0"/>
                </a:lnTo>
                <a:lnTo>
                  <a:pt x="292100" y="266700"/>
                </a:lnTo>
                <a:lnTo>
                  <a:pt x="196850" y="425450"/>
                </a:lnTo>
                <a:lnTo>
                  <a:pt x="114300" y="603250"/>
                </a:lnTo>
                <a:lnTo>
                  <a:pt x="0" y="774700"/>
                </a:lnTo>
                <a:lnTo>
                  <a:pt x="285750" y="1130300"/>
                </a:lnTo>
                <a:lnTo>
                  <a:pt x="533400" y="1397000"/>
                </a:lnTo>
                <a:lnTo>
                  <a:pt x="914400" y="1733550"/>
                </a:lnTo>
                <a:lnTo>
                  <a:pt x="1320800" y="1930400"/>
                </a:lnTo>
                <a:lnTo>
                  <a:pt x="1892300" y="2044700"/>
                </a:lnTo>
                <a:lnTo>
                  <a:pt x="2406650" y="2082800"/>
                </a:lnTo>
                <a:lnTo>
                  <a:pt x="3086100" y="2063750"/>
                </a:lnTo>
                <a:lnTo>
                  <a:pt x="3498850" y="2032000"/>
                </a:lnTo>
                <a:lnTo>
                  <a:pt x="3733800" y="1993900"/>
                </a:lnTo>
                <a:cubicBezTo>
                  <a:pt x="3731683" y="1771650"/>
                  <a:pt x="3729567" y="1549400"/>
                  <a:pt x="3727450" y="1320800"/>
                </a:cubicBezTo>
                <a:close/>
              </a:path>
            </a:pathLst>
          </a:custGeom>
          <a:solidFill>
            <a:srgbClr val="75D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842000" y="4730750"/>
            <a:ext cx="4197350" cy="1644650"/>
          </a:xfrm>
          <a:custGeom>
            <a:avLst/>
            <a:gdLst>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52550 w 4197350"/>
              <a:gd name="connsiteY16" fmla="*/ 933450 h 1644650"/>
              <a:gd name="connsiteX17" fmla="*/ 1123950 w 4197350"/>
              <a:gd name="connsiteY17" fmla="*/ 75565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52550 w 4197350"/>
              <a:gd name="connsiteY16" fmla="*/ 933450 h 1644650"/>
              <a:gd name="connsiteX17" fmla="*/ 1155700 w 4197350"/>
              <a:gd name="connsiteY17" fmla="*/ 73660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71600 w 4197350"/>
              <a:gd name="connsiteY16" fmla="*/ 908050 h 1644650"/>
              <a:gd name="connsiteX17" fmla="*/ 1155700 w 4197350"/>
              <a:gd name="connsiteY17" fmla="*/ 73660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97350" h="1644650">
                <a:moveTo>
                  <a:pt x="482600" y="0"/>
                </a:moveTo>
                <a:lnTo>
                  <a:pt x="0" y="590550"/>
                </a:lnTo>
                <a:lnTo>
                  <a:pt x="171450" y="787400"/>
                </a:lnTo>
                <a:lnTo>
                  <a:pt x="539750" y="1149350"/>
                </a:lnTo>
                <a:lnTo>
                  <a:pt x="806450" y="1377950"/>
                </a:lnTo>
                <a:lnTo>
                  <a:pt x="1016000" y="1549400"/>
                </a:lnTo>
                <a:lnTo>
                  <a:pt x="1155700" y="1644650"/>
                </a:lnTo>
                <a:lnTo>
                  <a:pt x="4197350" y="1631950"/>
                </a:lnTo>
                <a:lnTo>
                  <a:pt x="4197350" y="1231900"/>
                </a:lnTo>
                <a:lnTo>
                  <a:pt x="3562350" y="1295400"/>
                </a:lnTo>
                <a:lnTo>
                  <a:pt x="3155950" y="1314450"/>
                </a:lnTo>
                <a:lnTo>
                  <a:pt x="2825750" y="1314450"/>
                </a:lnTo>
                <a:lnTo>
                  <a:pt x="2349500" y="1270000"/>
                </a:lnTo>
                <a:lnTo>
                  <a:pt x="1930400" y="1193800"/>
                </a:lnTo>
                <a:lnTo>
                  <a:pt x="1708150" y="1123950"/>
                </a:lnTo>
                <a:lnTo>
                  <a:pt x="1479550" y="1016000"/>
                </a:lnTo>
                <a:lnTo>
                  <a:pt x="1371600" y="908050"/>
                </a:lnTo>
                <a:lnTo>
                  <a:pt x="1155700" y="736600"/>
                </a:lnTo>
                <a:lnTo>
                  <a:pt x="908050" y="520700"/>
                </a:lnTo>
                <a:lnTo>
                  <a:pt x="704850" y="292100"/>
                </a:lnTo>
                <a:lnTo>
                  <a:pt x="584200" y="127000"/>
                </a:lnTo>
                <a:lnTo>
                  <a:pt x="482600" y="0"/>
                </a:lnTo>
                <a:close/>
              </a:path>
            </a:pathLst>
          </a:custGeom>
          <a:solidFill>
            <a:srgbClr val="F0B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505451" y="1533526"/>
            <a:ext cx="2085975" cy="4181475"/>
          </a:xfrm>
          <a:custGeom>
            <a:avLst/>
            <a:gdLst>
              <a:gd name="connsiteX0" fmla="*/ 2085975 w 2085975"/>
              <a:gd name="connsiteY0" fmla="*/ 0 h 4181475"/>
              <a:gd name="connsiteX1" fmla="*/ 1981200 w 2085975"/>
              <a:gd name="connsiteY1" fmla="*/ 571500 h 4181475"/>
              <a:gd name="connsiteX2" fmla="*/ 1771650 w 2085975"/>
              <a:gd name="connsiteY2" fmla="*/ 1276350 h 4181475"/>
              <a:gd name="connsiteX3" fmla="*/ 1419225 w 2085975"/>
              <a:gd name="connsiteY3" fmla="*/ 2095500 h 4181475"/>
              <a:gd name="connsiteX4" fmla="*/ 1019175 w 2085975"/>
              <a:gd name="connsiteY4" fmla="*/ 2838450 h 4181475"/>
              <a:gd name="connsiteX5" fmla="*/ 723900 w 2085975"/>
              <a:gd name="connsiteY5" fmla="*/ 3295650 h 4181475"/>
              <a:gd name="connsiteX6" fmla="*/ 0 w 2085975"/>
              <a:gd name="connsiteY6" fmla="*/ 4181475 h 41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975" h="4181475">
                <a:moveTo>
                  <a:pt x="2085975" y="0"/>
                </a:moveTo>
                <a:cubicBezTo>
                  <a:pt x="2059781" y="179387"/>
                  <a:pt x="2033587" y="358775"/>
                  <a:pt x="1981200" y="571500"/>
                </a:cubicBezTo>
                <a:cubicBezTo>
                  <a:pt x="1928813" y="784225"/>
                  <a:pt x="1865312" y="1022350"/>
                  <a:pt x="1771650" y="1276350"/>
                </a:cubicBezTo>
                <a:cubicBezTo>
                  <a:pt x="1677987" y="1530350"/>
                  <a:pt x="1544637" y="1835150"/>
                  <a:pt x="1419225" y="2095500"/>
                </a:cubicBezTo>
                <a:cubicBezTo>
                  <a:pt x="1293813" y="2355850"/>
                  <a:pt x="1135062" y="2638425"/>
                  <a:pt x="1019175" y="2838450"/>
                </a:cubicBezTo>
                <a:cubicBezTo>
                  <a:pt x="903288" y="3038475"/>
                  <a:pt x="893763" y="3071812"/>
                  <a:pt x="723900" y="3295650"/>
                </a:cubicBezTo>
                <a:cubicBezTo>
                  <a:pt x="554037" y="3519488"/>
                  <a:pt x="277018" y="3850481"/>
                  <a:pt x="0" y="41814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293623" y="3140968"/>
            <a:ext cx="2690313" cy="3429000"/>
          </a:xfrm>
          <a:custGeom>
            <a:avLst/>
            <a:gdLst>
              <a:gd name="connsiteX0" fmla="*/ 1106928 w 2690313"/>
              <a:gd name="connsiteY0" fmla="*/ 3429000 h 3429000"/>
              <a:gd name="connsiteX1" fmla="*/ 1106928 w 2690313"/>
              <a:gd name="connsiteY1" fmla="*/ 2876550 h 3429000"/>
              <a:gd name="connsiteX2" fmla="*/ 1173603 w 2690313"/>
              <a:gd name="connsiteY2" fmla="*/ 2371725 h 3429000"/>
              <a:gd name="connsiteX3" fmla="*/ 1268853 w 2690313"/>
              <a:gd name="connsiteY3" fmla="*/ 1885950 h 3429000"/>
              <a:gd name="connsiteX4" fmla="*/ 1354578 w 2690313"/>
              <a:gd name="connsiteY4" fmla="*/ 1485900 h 3429000"/>
              <a:gd name="connsiteX5" fmla="*/ 1506978 w 2690313"/>
              <a:gd name="connsiteY5" fmla="*/ 1247775 h 3429000"/>
              <a:gd name="connsiteX6" fmla="*/ 1830828 w 2690313"/>
              <a:gd name="connsiteY6" fmla="*/ 1181100 h 3429000"/>
              <a:gd name="connsiteX7" fmla="*/ 2154678 w 2690313"/>
              <a:gd name="connsiteY7" fmla="*/ 1304925 h 3429000"/>
              <a:gd name="connsiteX8" fmla="*/ 2469003 w 2690313"/>
              <a:gd name="connsiteY8" fmla="*/ 1514475 h 3429000"/>
              <a:gd name="connsiteX9" fmla="*/ 2678553 w 2690313"/>
              <a:gd name="connsiteY9" fmla="*/ 1476375 h 3429000"/>
              <a:gd name="connsiteX10" fmla="*/ 2621403 w 2690313"/>
              <a:gd name="connsiteY10" fmla="*/ 1085850 h 3429000"/>
              <a:gd name="connsiteX11" fmla="*/ 2268978 w 2690313"/>
              <a:gd name="connsiteY11" fmla="*/ 600075 h 3429000"/>
              <a:gd name="connsiteX12" fmla="*/ 1745103 w 2690313"/>
              <a:gd name="connsiteY12" fmla="*/ 266700 h 3429000"/>
              <a:gd name="connsiteX13" fmla="*/ 1221228 w 2690313"/>
              <a:gd name="connsiteY13" fmla="*/ 47625 h 3429000"/>
              <a:gd name="connsiteX14" fmla="*/ 792603 w 2690313"/>
              <a:gd name="connsiteY14" fmla="*/ 0 h 3429000"/>
              <a:gd name="connsiteX15" fmla="*/ 440178 w 2690313"/>
              <a:gd name="connsiteY15" fmla="*/ 47625 h 3429000"/>
              <a:gd name="connsiteX16" fmla="*/ 87753 w 2690313"/>
              <a:gd name="connsiteY16" fmla="*/ 190500 h 3429000"/>
              <a:gd name="connsiteX17" fmla="*/ 2028 w 2690313"/>
              <a:gd name="connsiteY17" fmla="*/ 314325 h 3429000"/>
              <a:gd name="connsiteX18" fmla="*/ 59178 w 2690313"/>
              <a:gd name="connsiteY18" fmla="*/ 504825 h 3429000"/>
              <a:gd name="connsiteX19" fmla="*/ 383028 w 2690313"/>
              <a:gd name="connsiteY19" fmla="*/ 676275 h 3429000"/>
              <a:gd name="connsiteX20" fmla="*/ 716403 w 2690313"/>
              <a:gd name="connsiteY20" fmla="*/ 838200 h 3429000"/>
              <a:gd name="connsiteX21" fmla="*/ 1011678 w 2690313"/>
              <a:gd name="connsiteY21" fmla="*/ 1047750 h 3429000"/>
              <a:gd name="connsiteX22" fmla="*/ 1068828 w 2690313"/>
              <a:gd name="connsiteY22" fmla="*/ 1428750 h 3429000"/>
              <a:gd name="connsiteX23" fmla="*/ 1078353 w 2690313"/>
              <a:gd name="connsiteY23" fmla="*/ 1857375 h 3429000"/>
              <a:gd name="connsiteX24" fmla="*/ 1011678 w 2690313"/>
              <a:gd name="connsiteY24" fmla="*/ 2657475 h 3429000"/>
              <a:gd name="connsiteX25" fmla="*/ 973578 w 2690313"/>
              <a:gd name="connsiteY25" fmla="*/ 3390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90313" h="3429000">
                <a:moveTo>
                  <a:pt x="1106928" y="3429000"/>
                </a:moveTo>
                <a:cubicBezTo>
                  <a:pt x="1101371" y="3240881"/>
                  <a:pt x="1095815" y="3052762"/>
                  <a:pt x="1106928" y="2876550"/>
                </a:cubicBezTo>
                <a:cubicBezTo>
                  <a:pt x="1118041" y="2700337"/>
                  <a:pt x="1146615" y="2536825"/>
                  <a:pt x="1173603" y="2371725"/>
                </a:cubicBezTo>
                <a:cubicBezTo>
                  <a:pt x="1200591" y="2206625"/>
                  <a:pt x="1238690" y="2033588"/>
                  <a:pt x="1268853" y="1885950"/>
                </a:cubicBezTo>
                <a:cubicBezTo>
                  <a:pt x="1299016" y="1738312"/>
                  <a:pt x="1314891" y="1592262"/>
                  <a:pt x="1354578" y="1485900"/>
                </a:cubicBezTo>
                <a:cubicBezTo>
                  <a:pt x="1394265" y="1379538"/>
                  <a:pt x="1427603" y="1298575"/>
                  <a:pt x="1506978" y="1247775"/>
                </a:cubicBezTo>
                <a:cubicBezTo>
                  <a:pt x="1586353" y="1196975"/>
                  <a:pt x="1722878" y="1171575"/>
                  <a:pt x="1830828" y="1181100"/>
                </a:cubicBezTo>
                <a:cubicBezTo>
                  <a:pt x="1938778" y="1190625"/>
                  <a:pt x="2048316" y="1249363"/>
                  <a:pt x="2154678" y="1304925"/>
                </a:cubicBezTo>
                <a:cubicBezTo>
                  <a:pt x="2261040" y="1360487"/>
                  <a:pt x="2381691" y="1485900"/>
                  <a:pt x="2469003" y="1514475"/>
                </a:cubicBezTo>
                <a:cubicBezTo>
                  <a:pt x="2556315" y="1543050"/>
                  <a:pt x="2653153" y="1547812"/>
                  <a:pt x="2678553" y="1476375"/>
                </a:cubicBezTo>
                <a:cubicBezTo>
                  <a:pt x="2703953" y="1404938"/>
                  <a:pt x="2689665" y="1231900"/>
                  <a:pt x="2621403" y="1085850"/>
                </a:cubicBezTo>
                <a:cubicBezTo>
                  <a:pt x="2553141" y="939800"/>
                  <a:pt x="2415028" y="736600"/>
                  <a:pt x="2268978" y="600075"/>
                </a:cubicBezTo>
                <a:cubicBezTo>
                  <a:pt x="2122928" y="463550"/>
                  <a:pt x="1919728" y="358775"/>
                  <a:pt x="1745103" y="266700"/>
                </a:cubicBezTo>
                <a:cubicBezTo>
                  <a:pt x="1570478" y="174625"/>
                  <a:pt x="1379978" y="92075"/>
                  <a:pt x="1221228" y="47625"/>
                </a:cubicBezTo>
                <a:cubicBezTo>
                  <a:pt x="1062478" y="3175"/>
                  <a:pt x="922778" y="0"/>
                  <a:pt x="792603" y="0"/>
                </a:cubicBezTo>
                <a:cubicBezTo>
                  <a:pt x="662428" y="0"/>
                  <a:pt x="557653" y="15875"/>
                  <a:pt x="440178" y="47625"/>
                </a:cubicBezTo>
                <a:cubicBezTo>
                  <a:pt x="322703" y="79375"/>
                  <a:pt x="160778" y="146050"/>
                  <a:pt x="87753" y="190500"/>
                </a:cubicBezTo>
                <a:cubicBezTo>
                  <a:pt x="14728" y="234950"/>
                  <a:pt x="6790" y="261938"/>
                  <a:pt x="2028" y="314325"/>
                </a:cubicBezTo>
                <a:cubicBezTo>
                  <a:pt x="-2734" y="366712"/>
                  <a:pt x="-4322" y="444500"/>
                  <a:pt x="59178" y="504825"/>
                </a:cubicBezTo>
                <a:cubicBezTo>
                  <a:pt x="122678" y="565150"/>
                  <a:pt x="273491" y="620713"/>
                  <a:pt x="383028" y="676275"/>
                </a:cubicBezTo>
                <a:cubicBezTo>
                  <a:pt x="492565" y="731837"/>
                  <a:pt x="611628" y="776288"/>
                  <a:pt x="716403" y="838200"/>
                </a:cubicBezTo>
                <a:cubicBezTo>
                  <a:pt x="821178" y="900112"/>
                  <a:pt x="952941" y="949325"/>
                  <a:pt x="1011678" y="1047750"/>
                </a:cubicBezTo>
                <a:cubicBezTo>
                  <a:pt x="1070415" y="1146175"/>
                  <a:pt x="1057716" y="1293813"/>
                  <a:pt x="1068828" y="1428750"/>
                </a:cubicBezTo>
                <a:cubicBezTo>
                  <a:pt x="1079940" y="1563687"/>
                  <a:pt x="1087878" y="1652588"/>
                  <a:pt x="1078353" y="1857375"/>
                </a:cubicBezTo>
                <a:cubicBezTo>
                  <a:pt x="1068828" y="2062162"/>
                  <a:pt x="1029140" y="2401888"/>
                  <a:pt x="1011678" y="2657475"/>
                </a:cubicBezTo>
                <a:cubicBezTo>
                  <a:pt x="994216" y="2913062"/>
                  <a:pt x="983897" y="3151981"/>
                  <a:pt x="973578" y="3390900"/>
                </a:cubicBezTo>
              </a:path>
            </a:pathLst>
          </a:custGeom>
          <a:pattFill prst="pct40">
            <a:fgClr>
              <a:schemeClr val="bg1"/>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247458" y="2991307"/>
            <a:ext cx="2795987" cy="1537431"/>
          </a:xfrm>
          <a:custGeom>
            <a:avLst/>
            <a:gdLst>
              <a:gd name="connsiteX0" fmla="*/ 381568 w 2795987"/>
              <a:gd name="connsiteY0" fmla="*/ 113844 h 1537431"/>
              <a:gd name="connsiteX1" fmla="*/ 105343 w 2795987"/>
              <a:gd name="connsiteY1" fmla="*/ 218619 h 1537431"/>
              <a:gd name="connsiteX2" fmla="*/ 568 w 2795987"/>
              <a:gd name="connsiteY2" fmla="*/ 399594 h 1537431"/>
              <a:gd name="connsiteX3" fmla="*/ 143443 w 2795987"/>
              <a:gd name="connsiteY3" fmla="*/ 532944 h 1537431"/>
              <a:gd name="connsiteX4" fmla="*/ 429193 w 2795987"/>
              <a:gd name="connsiteY4" fmla="*/ 409119 h 1537431"/>
              <a:gd name="connsiteX5" fmla="*/ 829243 w 2795987"/>
              <a:gd name="connsiteY5" fmla="*/ 380544 h 1537431"/>
              <a:gd name="connsiteX6" fmla="*/ 1553143 w 2795987"/>
              <a:gd name="connsiteY6" fmla="*/ 513894 h 1537431"/>
              <a:gd name="connsiteX7" fmla="*/ 2086543 w 2795987"/>
              <a:gd name="connsiteY7" fmla="*/ 809169 h 1537431"/>
              <a:gd name="connsiteX8" fmla="*/ 2448493 w 2795987"/>
              <a:gd name="connsiteY8" fmla="*/ 1171119 h 1537431"/>
              <a:gd name="connsiteX9" fmla="*/ 2610418 w 2795987"/>
              <a:gd name="connsiteY9" fmla="*/ 1428294 h 1537431"/>
              <a:gd name="connsiteX10" fmla="*/ 2705668 w 2795987"/>
              <a:gd name="connsiteY10" fmla="*/ 1533069 h 1537431"/>
              <a:gd name="connsiteX11" fmla="*/ 2791393 w 2795987"/>
              <a:gd name="connsiteY11" fmla="*/ 1475919 h 1537431"/>
              <a:gd name="connsiteX12" fmla="*/ 2734243 w 2795987"/>
              <a:gd name="connsiteY12" fmla="*/ 1113969 h 1537431"/>
              <a:gd name="connsiteX13" fmla="*/ 2324668 w 2795987"/>
              <a:gd name="connsiteY13" fmla="*/ 551994 h 1537431"/>
              <a:gd name="connsiteX14" fmla="*/ 1800793 w 2795987"/>
              <a:gd name="connsiteY14" fmla="*/ 209094 h 1537431"/>
              <a:gd name="connsiteX15" fmla="*/ 1191193 w 2795987"/>
              <a:gd name="connsiteY15" fmla="*/ 28119 h 1537431"/>
              <a:gd name="connsiteX16" fmla="*/ 724468 w 2795987"/>
              <a:gd name="connsiteY16" fmla="*/ 9069 h 1537431"/>
              <a:gd name="connsiteX17" fmla="*/ 381568 w 2795987"/>
              <a:gd name="connsiteY17" fmla="*/ 113844 h 15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5987" h="1537431">
                <a:moveTo>
                  <a:pt x="381568" y="113844"/>
                </a:moveTo>
                <a:cubicBezTo>
                  <a:pt x="278381" y="148769"/>
                  <a:pt x="168843" y="170994"/>
                  <a:pt x="105343" y="218619"/>
                </a:cubicBezTo>
                <a:cubicBezTo>
                  <a:pt x="41843" y="266244"/>
                  <a:pt x="-5782" y="347207"/>
                  <a:pt x="568" y="399594"/>
                </a:cubicBezTo>
                <a:cubicBezTo>
                  <a:pt x="6918" y="451981"/>
                  <a:pt x="72005" y="531357"/>
                  <a:pt x="143443" y="532944"/>
                </a:cubicBezTo>
                <a:cubicBezTo>
                  <a:pt x="214880" y="534532"/>
                  <a:pt x="314893" y="434519"/>
                  <a:pt x="429193" y="409119"/>
                </a:cubicBezTo>
                <a:cubicBezTo>
                  <a:pt x="543493" y="383719"/>
                  <a:pt x="641918" y="363082"/>
                  <a:pt x="829243" y="380544"/>
                </a:cubicBezTo>
                <a:cubicBezTo>
                  <a:pt x="1016568" y="398006"/>
                  <a:pt x="1343593" y="442457"/>
                  <a:pt x="1553143" y="513894"/>
                </a:cubicBezTo>
                <a:cubicBezTo>
                  <a:pt x="1762693" y="585331"/>
                  <a:pt x="1937318" y="699632"/>
                  <a:pt x="2086543" y="809169"/>
                </a:cubicBezTo>
                <a:cubicBezTo>
                  <a:pt x="2235768" y="918706"/>
                  <a:pt x="2361181" y="1067932"/>
                  <a:pt x="2448493" y="1171119"/>
                </a:cubicBezTo>
                <a:cubicBezTo>
                  <a:pt x="2535806" y="1274307"/>
                  <a:pt x="2567556" y="1367969"/>
                  <a:pt x="2610418" y="1428294"/>
                </a:cubicBezTo>
                <a:cubicBezTo>
                  <a:pt x="2653280" y="1488619"/>
                  <a:pt x="2675505" y="1525131"/>
                  <a:pt x="2705668" y="1533069"/>
                </a:cubicBezTo>
                <a:cubicBezTo>
                  <a:pt x="2735831" y="1541007"/>
                  <a:pt x="2786631" y="1545769"/>
                  <a:pt x="2791393" y="1475919"/>
                </a:cubicBezTo>
                <a:cubicBezTo>
                  <a:pt x="2796156" y="1406069"/>
                  <a:pt x="2812030" y="1267956"/>
                  <a:pt x="2734243" y="1113969"/>
                </a:cubicBezTo>
                <a:cubicBezTo>
                  <a:pt x="2656456" y="959982"/>
                  <a:pt x="2480243" y="702806"/>
                  <a:pt x="2324668" y="551994"/>
                </a:cubicBezTo>
                <a:cubicBezTo>
                  <a:pt x="2169093" y="401182"/>
                  <a:pt x="1989705" y="296406"/>
                  <a:pt x="1800793" y="209094"/>
                </a:cubicBezTo>
                <a:cubicBezTo>
                  <a:pt x="1611881" y="121782"/>
                  <a:pt x="1370580" y="61456"/>
                  <a:pt x="1191193" y="28119"/>
                </a:cubicBezTo>
                <a:cubicBezTo>
                  <a:pt x="1011806" y="-5218"/>
                  <a:pt x="862581" y="-5219"/>
                  <a:pt x="724468" y="9069"/>
                </a:cubicBezTo>
                <a:cubicBezTo>
                  <a:pt x="586356" y="23356"/>
                  <a:pt x="484755" y="78919"/>
                  <a:pt x="381568" y="11384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729162" y="1556792"/>
            <a:ext cx="0" cy="1728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99656" y="1666876"/>
            <a:ext cx="576064" cy="1618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807968" y="1556792"/>
            <a:ext cx="864096" cy="2405608"/>
          </a:xfrm>
          <a:prstGeom prst="line">
            <a:avLst/>
          </a:prstGeom>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3209443" y="2496186"/>
            <a:ext cx="2896202" cy="1729696"/>
          </a:xfrm>
          <a:custGeom>
            <a:avLst/>
            <a:gdLst>
              <a:gd name="connsiteX0" fmla="*/ 1314932 w 2896202"/>
              <a:gd name="connsiteY0" fmla="*/ 332739 h 1729696"/>
              <a:gd name="connsiteX1" fmla="*/ 1076807 w 2896202"/>
              <a:gd name="connsiteY1" fmla="*/ 275589 h 1729696"/>
              <a:gd name="connsiteX2" fmla="*/ 829157 w 2896202"/>
              <a:gd name="connsiteY2" fmla="*/ 275589 h 1729696"/>
              <a:gd name="connsiteX3" fmla="*/ 552932 w 2896202"/>
              <a:gd name="connsiteY3" fmla="*/ 342264 h 1729696"/>
              <a:gd name="connsiteX4" fmla="*/ 419582 w 2896202"/>
              <a:gd name="connsiteY4" fmla="*/ 351789 h 1729696"/>
              <a:gd name="connsiteX5" fmla="*/ 267182 w 2896202"/>
              <a:gd name="connsiteY5" fmla="*/ 285114 h 1729696"/>
              <a:gd name="connsiteX6" fmla="*/ 162407 w 2896202"/>
              <a:gd name="connsiteY6" fmla="*/ 227964 h 1729696"/>
              <a:gd name="connsiteX7" fmla="*/ 76682 w 2896202"/>
              <a:gd name="connsiteY7" fmla="*/ 237489 h 1729696"/>
              <a:gd name="connsiteX8" fmla="*/ 76682 w 2896202"/>
              <a:gd name="connsiteY8" fmla="*/ 323214 h 1729696"/>
              <a:gd name="connsiteX9" fmla="*/ 76682 w 2896202"/>
              <a:gd name="connsiteY9" fmla="*/ 456564 h 1729696"/>
              <a:gd name="connsiteX10" fmla="*/ 29057 w 2896202"/>
              <a:gd name="connsiteY10" fmla="*/ 618489 h 1729696"/>
              <a:gd name="connsiteX11" fmla="*/ 10007 w 2896202"/>
              <a:gd name="connsiteY11" fmla="*/ 789939 h 1729696"/>
              <a:gd name="connsiteX12" fmla="*/ 190982 w 2896202"/>
              <a:gd name="connsiteY12" fmla="*/ 866139 h 1729696"/>
              <a:gd name="connsiteX13" fmla="*/ 591032 w 2896202"/>
              <a:gd name="connsiteY13" fmla="*/ 694689 h 1729696"/>
              <a:gd name="connsiteX14" fmla="*/ 1133957 w 2896202"/>
              <a:gd name="connsiteY14" fmla="*/ 618489 h 1729696"/>
              <a:gd name="connsiteX15" fmla="*/ 1638782 w 2896202"/>
              <a:gd name="connsiteY15" fmla="*/ 723264 h 1729696"/>
              <a:gd name="connsiteX16" fmla="*/ 2172182 w 2896202"/>
              <a:gd name="connsiteY16" fmla="*/ 1047114 h 1729696"/>
              <a:gd name="connsiteX17" fmla="*/ 2524607 w 2896202"/>
              <a:gd name="connsiteY17" fmla="*/ 1418589 h 1729696"/>
              <a:gd name="connsiteX18" fmla="*/ 2686532 w 2896202"/>
              <a:gd name="connsiteY18" fmla="*/ 1666239 h 1729696"/>
              <a:gd name="connsiteX19" fmla="*/ 2810357 w 2896202"/>
              <a:gd name="connsiteY19" fmla="*/ 1713864 h 1729696"/>
              <a:gd name="connsiteX20" fmla="*/ 2857982 w 2896202"/>
              <a:gd name="connsiteY20" fmla="*/ 1437639 h 1729696"/>
              <a:gd name="connsiteX21" fmla="*/ 2857982 w 2896202"/>
              <a:gd name="connsiteY21" fmla="*/ 1161414 h 1729696"/>
              <a:gd name="connsiteX22" fmla="*/ 2896082 w 2896202"/>
              <a:gd name="connsiteY22" fmla="*/ 923289 h 1729696"/>
              <a:gd name="connsiteX23" fmla="*/ 2867507 w 2896202"/>
              <a:gd name="connsiteY23" fmla="*/ 723264 h 1729696"/>
              <a:gd name="connsiteX24" fmla="*/ 2800832 w 2896202"/>
              <a:gd name="connsiteY24" fmla="*/ 751839 h 1729696"/>
              <a:gd name="connsiteX25" fmla="*/ 2696057 w 2896202"/>
              <a:gd name="connsiteY25" fmla="*/ 904239 h 1729696"/>
              <a:gd name="connsiteX26" fmla="*/ 2524607 w 2896202"/>
              <a:gd name="connsiteY26" fmla="*/ 942339 h 1729696"/>
              <a:gd name="connsiteX27" fmla="*/ 2315057 w 2896202"/>
              <a:gd name="connsiteY27" fmla="*/ 799464 h 1729696"/>
              <a:gd name="connsiteX28" fmla="*/ 1876907 w 2896202"/>
              <a:gd name="connsiteY28" fmla="*/ 551814 h 1729696"/>
              <a:gd name="connsiteX29" fmla="*/ 1695932 w 2896202"/>
              <a:gd name="connsiteY29" fmla="*/ 418464 h 1729696"/>
              <a:gd name="connsiteX30" fmla="*/ 1648307 w 2896202"/>
              <a:gd name="connsiteY30" fmla="*/ 199389 h 1729696"/>
              <a:gd name="connsiteX31" fmla="*/ 1562582 w 2896202"/>
              <a:gd name="connsiteY31" fmla="*/ 27939 h 1729696"/>
              <a:gd name="connsiteX32" fmla="*/ 1438757 w 2896202"/>
              <a:gd name="connsiteY32" fmla="*/ 18414 h 1729696"/>
              <a:gd name="connsiteX33" fmla="*/ 1400657 w 2896202"/>
              <a:gd name="connsiteY33" fmla="*/ 208914 h 1729696"/>
              <a:gd name="connsiteX34" fmla="*/ 1314932 w 2896202"/>
              <a:gd name="connsiteY34" fmla="*/ 332739 h 172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96202" h="1729696">
                <a:moveTo>
                  <a:pt x="1314932" y="332739"/>
                </a:moveTo>
                <a:cubicBezTo>
                  <a:pt x="1260957" y="343851"/>
                  <a:pt x="1157769" y="285114"/>
                  <a:pt x="1076807" y="275589"/>
                </a:cubicBezTo>
                <a:cubicBezTo>
                  <a:pt x="995845" y="266064"/>
                  <a:pt x="916469" y="264477"/>
                  <a:pt x="829157" y="275589"/>
                </a:cubicBezTo>
                <a:cubicBezTo>
                  <a:pt x="741845" y="286701"/>
                  <a:pt x="621195" y="329564"/>
                  <a:pt x="552932" y="342264"/>
                </a:cubicBezTo>
                <a:cubicBezTo>
                  <a:pt x="484669" y="354964"/>
                  <a:pt x="467207" y="361314"/>
                  <a:pt x="419582" y="351789"/>
                </a:cubicBezTo>
                <a:cubicBezTo>
                  <a:pt x="371957" y="342264"/>
                  <a:pt x="310044" y="305751"/>
                  <a:pt x="267182" y="285114"/>
                </a:cubicBezTo>
                <a:cubicBezTo>
                  <a:pt x="224320" y="264477"/>
                  <a:pt x="194157" y="235901"/>
                  <a:pt x="162407" y="227964"/>
                </a:cubicBezTo>
                <a:cubicBezTo>
                  <a:pt x="130657" y="220027"/>
                  <a:pt x="90969" y="221614"/>
                  <a:pt x="76682" y="237489"/>
                </a:cubicBezTo>
                <a:cubicBezTo>
                  <a:pt x="62394" y="253364"/>
                  <a:pt x="76682" y="323214"/>
                  <a:pt x="76682" y="323214"/>
                </a:cubicBezTo>
                <a:cubicBezTo>
                  <a:pt x="76682" y="359726"/>
                  <a:pt x="84619" y="407352"/>
                  <a:pt x="76682" y="456564"/>
                </a:cubicBezTo>
                <a:cubicBezTo>
                  <a:pt x="68745" y="505776"/>
                  <a:pt x="40170" y="562926"/>
                  <a:pt x="29057" y="618489"/>
                </a:cubicBezTo>
                <a:cubicBezTo>
                  <a:pt x="17944" y="674052"/>
                  <a:pt x="-16980" y="748664"/>
                  <a:pt x="10007" y="789939"/>
                </a:cubicBezTo>
                <a:cubicBezTo>
                  <a:pt x="36994" y="831214"/>
                  <a:pt x="94144" y="882014"/>
                  <a:pt x="190982" y="866139"/>
                </a:cubicBezTo>
                <a:cubicBezTo>
                  <a:pt x="287819" y="850264"/>
                  <a:pt x="433870" y="735964"/>
                  <a:pt x="591032" y="694689"/>
                </a:cubicBezTo>
                <a:cubicBezTo>
                  <a:pt x="748194" y="653414"/>
                  <a:pt x="959332" y="613727"/>
                  <a:pt x="1133957" y="618489"/>
                </a:cubicBezTo>
                <a:cubicBezTo>
                  <a:pt x="1308582" y="623251"/>
                  <a:pt x="1465745" y="651827"/>
                  <a:pt x="1638782" y="723264"/>
                </a:cubicBezTo>
                <a:cubicBezTo>
                  <a:pt x="1811820" y="794702"/>
                  <a:pt x="2024545" y="931227"/>
                  <a:pt x="2172182" y="1047114"/>
                </a:cubicBezTo>
                <a:cubicBezTo>
                  <a:pt x="2319819" y="1163001"/>
                  <a:pt x="2438882" y="1315402"/>
                  <a:pt x="2524607" y="1418589"/>
                </a:cubicBezTo>
                <a:cubicBezTo>
                  <a:pt x="2610332" y="1521776"/>
                  <a:pt x="2638907" y="1617027"/>
                  <a:pt x="2686532" y="1666239"/>
                </a:cubicBezTo>
                <a:cubicBezTo>
                  <a:pt x="2734157" y="1715452"/>
                  <a:pt x="2781782" y="1751964"/>
                  <a:pt x="2810357" y="1713864"/>
                </a:cubicBezTo>
                <a:cubicBezTo>
                  <a:pt x="2838932" y="1675764"/>
                  <a:pt x="2850045" y="1529714"/>
                  <a:pt x="2857982" y="1437639"/>
                </a:cubicBezTo>
                <a:cubicBezTo>
                  <a:pt x="2865919" y="1345564"/>
                  <a:pt x="2851632" y="1247139"/>
                  <a:pt x="2857982" y="1161414"/>
                </a:cubicBezTo>
                <a:cubicBezTo>
                  <a:pt x="2864332" y="1075689"/>
                  <a:pt x="2894495" y="996314"/>
                  <a:pt x="2896082" y="923289"/>
                </a:cubicBezTo>
                <a:cubicBezTo>
                  <a:pt x="2897669" y="850264"/>
                  <a:pt x="2883382" y="751839"/>
                  <a:pt x="2867507" y="723264"/>
                </a:cubicBezTo>
                <a:cubicBezTo>
                  <a:pt x="2851632" y="694689"/>
                  <a:pt x="2829407" y="721677"/>
                  <a:pt x="2800832" y="751839"/>
                </a:cubicBezTo>
                <a:cubicBezTo>
                  <a:pt x="2772257" y="782001"/>
                  <a:pt x="2742094" y="872489"/>
                  <a:pt x="2696057" y="904239"/>
                </a:cubicBezTo>
                <a:cubicBezTo>
                  <a:pt x="2650020" y="935989"/>
                  <a:pt x="2588107" y="959801"/>
                  <a:pt x="2524607" y="942339"/>
                </a:cubicBezTo>
                <a:cubicBezTo>
                  <a:pt x="2461107" y="924877"/>
                  <a:pt x="2423007" y="864551"/>
                  <a:pt x="2315057" y="799464"/>
                </a:cubicBezTo>
                <a:cubicBezTo>
                  <a:pt x="2207107" y="734377"/>
                  <a:pt x="1980094" y="615314"/>
                  <a:pt x="1876907" y="551814"/>
                </a:cubicBezTo>
                <a:cubicBezTo>
                  <a:pt x="1773720" y="488314"/>
                  <a:pt x="1734032" y="477202"/>
                  <a:pt x="1695932" y="418464"/>
                </a:cubicBezTo>
                <a:cubicBezTo>
                  <a:pt x="1657832" y="359726"/>
                  <a:pt x="1670532" y="264476"/>
                  <a:pt x="1648307" y="199389"/>
                </a:cubicBezTo>
                <a:cubicBezTo>
                  <a:pt x="1626082" y="134302"/>
                  <a:pt x="1597507" y="58101"/>
                  <a:pt x="1562582" y="27939"/>
                </a:cubicBezTo>
                <a:cubicBezTo>
                  <a:pt x="1527657" y="-2224"/>
                  <a:pt x="1465745" y="-11749"/>
                  <a:pt x="1438757" y="18414"/>
                </a:cubicBezTo>
                <a:cubicBezTo>
                  <a:pt x="1411770" y="48576"/>
                  <a:pt x="1416532" y="153352"/>
                  <a:pt x="1400657" y="208914"/>
                </a:cubicBezTo>
                <a:cubicBezTo>
                  <a:pt x="1384782" y="264476"/>
                  <a:pt x="1368907" y="321627"/>
                  <a:pt x="1314932" y="332739"/>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782883" y="1433931"/>
            <a:ext cx="4133854" cy="2166858"/>
          </a:xfrm>
          <a:custGeom>
            <a:avLst/>
            <a:gdLst>
              <a:gd name="connsiteX0" fmla="*/ 74617 w 4133854"/>
              <a:gd name="connsiteY0" fmla="*/ 23394 h 2166858"/>
              <a:gd name="connsiteX1" fmla="*/ 3541717 w 4133854"/>
              <a:gd name="connsiteY1" fmla="*/ 4344 h 2166858"/>
              <a:gd name="connsiteX2" fmla="*/ 3932242 w 4133854"/>
              <a:gd name="connsiteY2" fmla="*/ 4344 h 2166858"/>
              <a:gd name="connsiteX3" fmla="*/ 4132267 w 4133854"/>
              <a:gd name="connsiteY3" fmla="*/ 51969 h 2166858"/>
              <a:gd name="connsiteX4" fmla="*/ 4017967 w 4133854"/>
              <a:gd name="connsiteY4" fmla="*/ 280569 h 2166858"/>
              <a:gd name="connsiteX5" fmla="*/ 3875092 w 4133854"/>
              <a:gd name="connsiteY5" fmla="*/ 632994 h 2166858"/>
              <a:gd name="connsiteX6" fmla="*/ 3675067 w 4133854"/>
              <a:gd name="connsiteY6" fmla="*/ 1337844 h 2166858"/>
              <a:gd name="connsiteX7" fmla="*/ 3246442 w 4133854"/>
              <a:gd name="connsiteY7" fmla="*/ 2137944 h 2166858"/>
              <a:gd name="connsiteX8" fmla="*/ 3151192 w 4133854"/>
              <a:gd name="connsiteY8" fmla="*/ 1918869 h 2166858"/>
              <a:gd name="connsiteX9" fmla="*/ 3389317 w 4133854"/>
              <a:gd name="connsiteY9" fmla="*/ 1233069 h 2166858"/>
              <a:gd name="connsiteX10" fmla="*/ 3617917 w 4133854"/>
              <a:gd name="connsiteY10" fmla="*/ 528219 h 2166858"/>
              <a:gd name="connsiteX11" fmla="*/ 3722692 w 4133854"/>
              <a:gd name="connsiteY11" fmla="*/ 261519 h 2166858"/>
              <a:gd name="connsiteX12" fmla="*/ 3532192 w 4133854"/>
              <a:gd name="connsiteY12" fmla="*/ 204369 h 2166858"/>
              <a:gd name="connsiteX13" fmla="*/ 2798767 w 4133854"/>
              <a:gd name="connsiteY13" fmla="*/ 156744 h 2166858"/>
              <a:gd name="connsiteX14" fmla="*/ 2112967 w 4133854"/>
              <a:gd name="connsiteY14" fmla="*/ 204369 h 2166858"/>
              <a:gd name="connsiteX15" fmla="*/ 2046292 w 4133854"/>
              <a:gd name="connsiteY15" fmla="*/ 394869 h 2166858"/>
              <a:gd name="connsiteX16" fmla="*/ 2036767 w 4133854"/>
              <a:gd name="connsiteY16" fmla="*/ 994944 h 2166858"/>
              <a:gd name="connsiteX17" fmla="*/ 1979617 w 4133854"/>
              <a:gd name="connsiteY17" fmla="*/ 1280694 h 2166858"/>
              <a:gd name="connsiteX18" fmla="*/ 1893892 w 4133854"/>
              <a:gd name="connsiteY18" fmla="*/ 1252119 h 2166858"/>
              <a:gd name="connsiteX19" fmla="*/ 1903417 w 4133854"/>
              <a:gd name="connsiteY19" fmla="*/ 804444 h 2166858"/>
              <a:gd name="connsiteX20" fmla="*/ 1855792 w 4133854"/>
              <a:gd name="connsiteY20" fmla="*/ 271044 h 2166858"/>
              <a:gd name="connsiteX21" fmla="*/ 1789117 w 4133854"/>
              <a:gd name="connsiteY21" fmla="*/ 175794 h 2166858"/>
              <a:gd name="connsiteX22" fmla="*/ 1465267 w 4133854"/>
              <a:gd name="connsiteY22" fmla="*/ 147219 h 2166858"/>
              <a:gd name="connsiteX23" fmla="*/ 674692 w 4133854"/>
              <a:gd name="connsiteY23" fmla="*/ 185319 h 2166858"/>
              <a:gd name="connsiteX24" fmla="*/ 427042 w 4133854"/>
              <a:gd name="connsiteY24" fmla="*/ 232944 h 2166858"/>
              <a:gd name="connsiteX25" fmla="*/ 455617 w 4133854"/>
              <a:gd name="connsiteY25" fmla="*/ 585369 h 2166858"/>
              <a:gd name="connsiteX26" fmla="*/ 531817 w 4133854"/>
              <a:gd name="connsiteY26" fmla="*/ 918744 h 2166858"/>
              <a:gd name="connsiteX27" fmla="*/ 627067 w 4133854"/>
              <a:gd name="connsiteY27" fmla="*/ 1128294 h 2166858"/>
              <a:gd name="connsiteX28" fmla="*/ 684217 w 4133854"/>
              <a:gd name="connsiteY28" fmla="*/ 1394994 h 2166858"/>
              <a:gd name="connsiteX29" fmla="*/ 617542 w 4133854"/>
              <a:gd name="connsiteY29" fmla="*/ 1452144 h 2166858"/>
              <a:gd name="connsiteX30" fmla="*/ 455617 w 4133854"/>
              <a:gd name="connsiteY30" fmla="*/ 1071144 h 2166858"/>
              <a:gd name="connsiteX31" fmla="*/ 303217 w 4133854"/>
              <a:gd name="connsiteY31" fmla="*/ 661569 h 2166858"/>
              <a:gd name="connsiteX32" fmla="*/ 188917 w 4133854"/>
              <a:gd name="connsiteY32" fmla="*/ 413919 h 2166858"/>
              <a:gd name="connsiteX33" fmla="*/ 36517 w 4133854"/>
              <a:gd name="connsiteY33" fmla="*/ 194844 h 2166858"/>
              <a:gd name="connsiteX34" fmla="*/ 7942 w 4133854"/>
              <a:gd name="connsiteY34" fmla="*/ 42444 h 2166858"/>
              <a:gd name="connsiteX35" fmla="*/ 150817 w 4133854"/>
              <a:gd name="connsiteY35" fmla="*/ 42444 h 2166858"/>
              <a:gd name="connsiteX36" fmla="*/ 265117 w 4133854"/>
              <a:gd name="connsiteY36" fmla="*/ 42444 h 2166858"/>
              <a:gd name="connsiteX37" fmla="*/ 265117 w 4133854"/>
              <a:gd name="connsiteY37" fmla="*/ 42444 h 216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33854" h="2166858">
                <a:moveTo>
                  <a:pt x="74617" y="23394"/>
                </a:moveTo>
                <a:lnTo>
                  <a:pt x="3541717" y="4344"/>
                </a:lnTo>
                <a:cubicBezTo>
                  <a:pt x="4184654" y="1169"/>
                  <a:pt x="3833817" y="-3594"/>
                  <a:pt x="3932242" y="4344"/>
                </a:cubicBezTo>
                <a:cubicBezTo>
                  <a:pt x="4030667" y="12281"/>
                  <a:pt x="4117980" y="5932"/>
                  <a:pt x="4132267" y="51969"/>
                </a:cubicBezTo>
                <a:cubicBezTo>
                  <a:pt x="4146554" y="98006"/>
                  <a:pt x="4060830" y="183731"/>
                  <a:pt x="4017967" y="280569"/>
                </a:cubicBezTo>
                <a:cubicBezTo>
                  <a:pt x="3975104" y="377407"/>
                  <a:pt x="3932242" y="456782"/>
                  <a:pt x="3875092" y="632994"/>
                </a:cubicBezTo>
                <a:cubicBezTo>
                  <a:pt x="3817942" y="809206"/>
                  <a:pt x="3779842" y="1087019"/>
                  <a:pt x="3675067" y="1337844"/>
                </a:cubicBezTo>
                <a:cubicBezTo>
                  <a:pt x="3570292" y="1588669"/>
                  <a:pt x="3333754" y="2041107"/>
                  <a:pt x="3246442" y="2137944"/>
                </a:cubicBezTo>
                <a:cubicBezTo>
                  <a:pt x="3159130" y="2234781"/>
                  <a:pt x="3127379" y="2069682"/>
                  <a:pt x="3151192" y="1918869"/>
                </a:cubicBezTo>
                <a:cubicBezTo>
                  <a:pt x="3175005" y="1768056"/>
                  <a:pt x="3311530" y="1464844"/>
                  <a:pt x="3389317" y="1233069"/>
                </a:cubicBezTo>
                <a:cubicBezTo>
                  <a:pt x="3467105" y="1001294"/>
                  <a:pt x="3562355" y="690144"/>
                  <a:pt x="3617917" y="528219"/>
                </a:cubicBezTo>
                <a:cubicBezTo>
                  <a:pt x="3673480" y="366294"/>
                  <a:pt x="3736980" y="315494"/>
                  <a:pt x="3722692" y="261519"/>
                </a:cubicBezTo>
                <a:cubicBezTo>
                  <a:pt x="3708405" y="207544"/>
                  <a:pt x="3686179" y="221831"/>
                  <a:pt x="3532192" y="204369"/>
                </a:cubicBezTo>
                <a:cubicBezTo>
                  <a:pt x="3378205" y="186907"/>
                  <a:pt x="3035304" y="156744"/>
                  <a:pt x="2798767" y="156744"/>
                </a:cubicBezTo>
                <a:cubicBezTo>
                  <a:pt x="2562230" y="156744"/>
                  <a:pt x="2238380" y="164682"/>
                  <a:pt x="2112967" y="204369"/>
                </a:cubicBezTo>
                <a:cubicBezTo>
                  <a:pt x="1987555" y="244057"/>
                  <a:pt x="2058992" y="263107"/>
                  <a:pt x="2046292" y="394869"/>
                </a:cubicBezTo>
                <a:cubicBezTo>
                  <a:pt x="2033592" y="526631"/>
                  <a:pt x="2047879" y="847307"/>
                  <a:pt x="2036767" y="994944"/>
                </a:cubicBezTo>
                <a:cubicBezTo>
                  <a:pt x="2025655" y="1142581"/>
                  <a:pt x="2003430" y="1237832"/>
                  <a:pt x="1979617" y="1280694"/>
                </a:cubicBezTo>
                <a:cubicBezTo>
                  <a:pt x="1955805" y="1323557"/>
                  <a:pt x="1906592" y="1331494"/>
                  <a:pt x="1893892" y="1252119"/>
                </a:cubicBezTo>
                <a:cubicBezTo>
                  <a:pt x="1881192" y="1172744"/>
                  <a:pt x="1909767" y="967957"/>
                  <a:pt x="1903417" y="804444"/>
                </a:cubicBezTo>
                <a:cubicBezTo>
                  <a:pt x="1897067" y="640932"/>
                  <a:pt x="1874842" y="375819"/>
                  <a:pt x="1855792" y="271044"/>
                </a:cubicBezTo>
                <a:cubicBezTo>
                  <a:pt x="1836742" y="166269"/>
                  <a:pt x="1854204" y="196431"/>
                  <a:pt x="1789117" y="175794"/>
                </a:cubicBezTo>
                <a:cubicBezTo>
                  <a:pt x="1724030" y="155157"/>
                  <a:pt x="1651004" y="145632"/>
                  <a:pt x="1465267" y="147219"/>
                </a:cubicBezTo>
                <a:cubicBezTo>
                  <a:pt x="1279530" y="148806"/>
                  <a:pt x="847729" y="171032"/>
                  <a:pt x="674692" y="185319"/>
                </a:cubicBezTo>
                <a:cubicBezTo>
                  <a:pt x="501655" y="199606"/>
                  <a:pt x="463554" y="166269"/>
                  <a:pt x="427042" y="232944"/>
                </a:cubicBezTo>
                <a:cubicBezTo>
                  <a:pt x="390530" y="299619"/>
                  <a:pt x="438155" y="471069"/>
                  <a:pt x="455617" y="585369"/>
                </a:cubicBezTo>
                <a:cubicBezTo>
                  <a:pt x="473079" y="699669"/>
                  <a:pt x="503242" y="828257"/>
                  <a:pt x="531817" y="918744"/>
                </a:cubicBezTo>
                <a:cubicBezTo>
                  <a:pt x="560392" y="1009231"/>
                  <a:pt x="601667" y="1048919"/>
                  <a:pt x="627067" y="1128294"/>
                </a:cubicBezTo>
                <a:cubicBezTo>
                  <a:pt x="652467" y="1207669"/>
                  <a:pt x="685805" y="1341019"/>
                  <a:pt x="684217" y="1394994"/>
                </a:cubicBezTo>
                <a:cubicBezTo>
                  <a:pt x="682630" y="1448969"/>
                  <a:pt x="655642" y="1506119"/>
                  <a:pt x="617542" y="1452144"/>
                </a:cubicBezTo>
                <a:cubicBezTo>
                  <a:pt x="579442" y="1398169"/>
                  <a:pt x="508004" y="1202906"/>
                  <a:pt x="455617" y="1071144"/>
                </a:cubicBezTo>
                <a:cubicBezTo>
                  <a:pt x="403230" y="939382"/>
                  <a:pt x="347667" y="771106"/>
                  <a:pt x="303217" y="661569"/>
                </a:cubicBezTo>
                <a:cubicBezTo>
                  <a:pt x="258767" y="552032"/>
                  <a:pt x="233367" y="491707"/>
                  <a:pt x="188917" y="413919"/>
                </a:cubicBezTo>
                <a:cubicBezTo>
                  <a:pt x="144467" y="336132"/>
                  <a:pt x="66679" y="256756"/>
                  <a:pt x="36517" y="194844"/>
                </a:cubicBezTo>
                <a:cubicBezTo>
                  <a:pt x="6355" y="132932"/>
                  <a:pt x="-11108" y="67844"/>
                  <a:pt x="7942" y="42444"/>
                </a:cubicBezTo>
                <a:cubicBezTo>
                  <a:pt x="26992" y="17044"/>
                  <a:pt x="150817" y="42444"/>
                  <a:pt x="150817" y="42444"/>
                </a:cubicBezTo>
                <a:lnTo>
                  <a:pt x="265117" y="42444"/>
                </a:lnTo>
                <a:lnTo>
                  <a:pt x="265117" y="42444"/>
                </a:lnTo>
              </a:path>
            </a:pathLst>
          </a:cu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2533630" y="1323686"/>
            <a:ext cx="4614539" cy="850618"/>
          </a:xfrm>
          <a:custGeom>
            <a:avLst/>
            <a:gdLst>
              <a:gd name="connsiteX0" fmla="*/ 1314471 w 4614539"/>
              <a:gd name="connsiteY0" fmla="*/ 289 h 850618"/>
              <a:gd name="connsiteX1" fmla="*/ 409596 w 4614539"/>
              <a:gd name="connsiteY1" fmla="*/ 28864 h 850618"/>
              <a:gd name="connsiteX2" fmla="*/ 161946 w 4614539"/>
              <a:gd name="connsiteY2" fmla="*/ 47914 h 850618"/>
              <a:gd name="connsiteX3" fmla="*/ 21 w 4614539"/>
              <a:gd name="connsiteY3" fmla="*/ 171739 h 850618"/>
              <a:gd name="connsiteX4" fmla="*/ 152421 w 4614539"/>
              <a:gd name="connsiteY4" fmla="*/ 400339 h 850618"/>
              <a:gd name="connsiteX5" fmla="*/ 409596 w 4614539"/>
              <a:gd name="connsiteY5" fmla="*/ 590839 h 850618"/>
              <a:gd name="connsiteX6" fmla="*/ 666771 w 4614539"/>
              <a:gd name="connsiteY6" fmla="*/ 819439 h 850618"/>
              <a:gd name="connsiteX7" fmla="*/ 657246 w 4614539"/>
              <a:gd name="connsiteY7" fmla="*/ 581314 h 850618"/>
              <a:gd name="connsiteX8" fmla="*/ 771546 w 4614539"/>
              <a:gd name="connsiteY8" fmla="*/ 400339 h 850618"/>
              <a:gd name="connsiteX9" fmla="*/ 1143021 w 4614539"/>
              <a:gd name="connsiteY9" fmla="*/ 276514 h 850618"/>
              <a:gd name="connsiteX10" fmla="*/ 1485921 w 4614539"/>
              <a:gd name="connsiteY10" fmla="*/ 247939 h 850618"/>
              <a:gd name="connsiteX11" fmla="*/ 1819296 w 4614539"/>
              <a:gd name="connsiteY11" fmla="*/ 247939 h 850618"/>
              <a:gd name="connsiteX12" fmla="*/ 2000271 w 4614539"/>
              <a:gd name="connsiteY12" fmla="*/ 324139 h 850618"/>
              <a:gd name="connsiteX13" fmla="*/ 2085996 w 4614539"/>
              <a:gd name="connsiteY13" fmla="*/ 524164 h 850618"/>
              <a:gd name="connsiteX14" fmla="*/ 2247921 w 4614539"/>
              <a:gd name="connsiteY14" fmla="*/ 667039 h 850618"/>
              <a:gd name="connsiteX15" fmla="*/ 2390796 w 4614539"/>
              <a:gd name="connsiteY15" fmla="*/ 505114 h 850618"/>
              <a:gd name="connsiteX16" fmla="*/ 2600346 w 4614539"/>
              <a:gd name="connsiteY16" fmla="*/ 295564 h 850618"/>
              <a:gd name="connsiteX17" fmla="*/ 2933721 w 4614539"/>
              <a:gd name="connsiteY17" fmla="*/ 247939 h 850618"/>
              <a:gd name="connsiteX18" fmla="*/ 3419496 w 4614539"/>
              <a:gd name="connsiteY18" fmla="*/ 276514 h 850618"/>
              <a:gd name="connsiteX19" fmla="*/ 3781446 w 4614539"/>
              <a:gd name="connsiteY19" fmla="*/ 295564 h 850618"/>
              <a:gd name="connsiteX20" fmla="*/ 3838596 w 4614539"/>
              <a:gd name="connsiteY20" fmla="*/ 476539 h 850618"/>
              <a:gd name="connsiteX21" fmla="*/ 3848121 w 4614539"/>
              <a:gd name="connsiteY21" fmla="*/ 771814 h 850618"/>
              <a:gd name="connsiteX22" fmla="*/ 3990996 w 4614539"/>
              <a:gd name="connsiteY22" fmla="*/ 838489 h 850618"/>
              <a:gd name="connsiteX23" fmla="*/ 4210071 w 4614539"/>
              <a:gd name="connsiteY23" fmla="*/ 571789 h 850618"/>
              <a:gd name="connsiteX24" fmla="*/ 4600596 w 4614539"/>
              <a:gd name="connsiteY24" fmla="*/ 133639 h 850618"/>
              <a:gd name="connsiteX25" fmla="*/ 4286271 w 4614539"/>
              <a:gd name="connsiteY25" fmla="*/ 57439 h 850618"/>
              <a:gd name="connsiteX26" fmla="*/ 2181246 w 4614539"/>
              <a:gd name="connsiteY26" fmla="*/ 47914 h 850618"/>
              <a:gd name="connsiteX27" fmla="*/ 1314471 w 4614539"/>
              <a:gd name="connsiteY27" fmla="*/ 289 h 85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14539" h="850618">
                <a:moveTo>
                  <a:pt x="1314471" y="289"/>
                </a:moveTo>
                <a:cubicBezTo>
                  <a:pt x="1019196" y="-2886"/>
                  <a:pt x="601683" y="20927"/>
                  <a:pt x="409596" y="28864"/>
                </a:cubicBezTo>
                <a:cubicBezTo>
                  <a:pt x="217509" y="36801"/>
                  <a:pt x="230208" y="24102"/>
                  <a:pt x="161946" y="47914"/>
                </a:cubicBezTo>
                <a:cubicBezTo>
                  <a:pt x="93683" y="71727"/>
                  <a:pt x="1608" y="113002"/>
                  <a:pt x="21" y="171739"/>
                </a:cubicBezTo>
                <a:cubicBezTo>
                  <a:pt x="-1566" y="230476"/>
                  <a:pt x="84159" y="330489"/>
                  <a:pt x="152421" y="400339"/>
                </a:cubicBezTo>
                <a:cubicBezTo>
                  <a:pt x="220683" y="470189"/>
                  <a:pt x="323871" y="520989"/>
                  <a:pt x="409596" y="590839"/>
                </a:cubicBezTo>
                <a:cubicBezTo>
                  <a:pt x="495321" y="660689"/>
                  <a:pt x="625496" y="821026"/>
                  <a:pt x="666771" y="819439"/>
                </a:cubicBezTo>
                <a:cubicBezTo>
                  <a:pt x="708046" y="817852"/>
                  <a:pt x="639784" y="651164"/>
                  <a:pt x="657246" y="581314"/>
                </a:cubicBezTo>
                <a:cubicBezTo>
                  <a:pt x="674708" y="511464"/>
                  <a:pt x="690584" y="451139"/>
                  <a:pt x="771546" y="400339"/>
                </a:cubicBezTo>
                <a:cubicBezTo>
                  <a:pt x="852508" y="349539"/>
                  <a:pt x="1023958" y="301914"/>
                  <a:pt x="1143021" y="276514"/>
                </a:cubicBezTo>
                <a:cubicBezTo>
                  <a:pt x="1262084" y="251114"/>
                  <a:pt x="1373209" y="252702"/>
                  <a:pt x="1485921" y="247939"/>
                </a:cubicBezTo>
                <a:cubicBezTo>
                  <a:pt x="1598634" y="243177"/>
                  <a:pt x="1733571" y="235239"/>
                  <a:pt x="1819296" y="247939"/>
                </a:cubicBezTo>
                <a:cubicBezTo>
                  <a:pt x="1905021" y="260639"/>
                  <a:pt x="1955821" y="278102"/>
                  <a:pt x="2000271" y="324139"/>
                </a:cubicBezTo>
                <a:cubicBezTo>
                  <a:pt x="2044721" y="370176"/>
                  <a:pt x="2044721" y="467014"/>
                  <a:pt x="2085996" y="524164"/>
                </a:cubicBezTo>
                <a:cubicBezTo>
                  <a:pt x="2127271" y="581314"/>
                  <a:pt x="2197121" y="670214"/>
                  <a:pt x="2247921" y="667039"/>
                </a:cubicBezTo>
                <a:cubicBezTo>
                  <a:pt x="2298721" y="663864"/>
                  <a:pt x="2332059" y="567026"/>
                  <a:pt x="2390796" y="505114"/>
                </a:cubicBezTo>
                <a:cubicBezTo>
                  <a:pt x="2449533" y="443202"/>
                  <a:pt x="2509858" y="338427"/>
                  <a:pt x="2600346" y="295564"/>
                </a:cubicBezTo>
                <a:cubicBezTo>
                  <a:pt x="2690834" y="252701"/>
                  <a:pt x="2797196" y="251114"/>
                  <a:pt x="2933721" y="247939"/>
                </a:cubicBezTo>
                <a:cubicBezTo>
                  <a:pt x="3070246" y="244764"/>
                  <a:pt x="3419496" y="276514"/>
                  <a:pt x="3419496" y="276514"/>
                </a:cubicBezTo>
                <a:lnTo>
                  <a:pt x="3781446" y="295564"/>
                </a:lnTo>
                <a:cubicBezTo>
                  <a:pt x="3851296" y="328901"/>
                  <a:pt x="3827484" y="397164"/>
                  <a:pt x="3838596" y="476539"/>
                </a:cubicBezTo>
                <a:cubicBezTo>
                  <a:pt x="3849708" y="555914"/>
                  <a:pt x="3822721" y="711489"/>
                  <a:pt x="3848121" y="771814"/>
                </a:cubicBezTo>
                <a:cubicBezTo>
                  <a:pt x="3873521" y="832139"/>
                  <a:pt x="3930671" y="871827"/>
                  <a:pt x="3990996" y="838489"/>
                </a:cubicBezTo>
                <a:cubicBezTo>
                  <a:pt x="4051321" y="805151"/>
                  <a:pt x="4108471" y="689264"/>
                  <a:pt x="4210071" y="571789"/>
                </a:cubicBezTo>
                <a:cubicBezTo>
                  <a:pt x="4311671" y="454314"/>
                  <a:pt x="4587896" y="219364"/>
                  <a:pt x="4600596" y="133639"/>
                </a:cubicBezTo>
                <a:cubicBezTo>
                  <a:pt x="4613296" y="47914"/>
                  <a:pt x="4689496" y="71727"/>
                  <a:pt x="4286271" y="57439"/>
                </a:cubicBezTo>
                <a:cubicBezTo>
                  <a:pt x="3883046" y="43151"/>
                  <a:pt x="2679721" y="54264"/>
                  <a:pt x="2181246" y="47914"/>
                </a:cubicBezTo>
                <a:cubicBezTo>
                  <a:pt x="1682771" y="41564"/>
                  <a:pt x="1609746" y="3464"/>
                  <a:pt x="1314471" y="289"/>
                </a:cubicBezTo>
                <a:close/>
              </a:path>
            </a:pathLst>
          </a:custGeom>
          <a:noFill/>
          <a:ln>
            <a:solidFill>
              <a:srgbClr val="342B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769101" y="899428"/>
            <a:ext cx="2485809" cy="369332"/>
          </a:xfrm>
          <a:prstGeom prst="rect">
            <a:avLst/>
          </a:prstGeom>
          <a:noFill/>
        </p:spPr>
        <p:txBody>
          <a:bodyPr wrap="none" rtlCol="0">
            <a:spAutoFit/>
          </a:bodyPr>
          <a:lstStyle/>
          <a:p>
            <a:r>
              <a:rPr lang="en-US" dirty="0" err="1"/>
              <a:t>Smectite</a:t>
            </a:r>
            <a:r>
              <a:rPr lang="en-US" dirty="0"/>
              <a:t>-Pyrite-</a:t>
            </a:r>
            <a:r>
              <a:rPr lang="en-US" dirty="0" err="1"/>
              <a:t>Ankerite</a:t>
            </a:r>
            <a:endParaRPr lang="en-US" dirty="0"/>
          </a:p>
        </p:txBody>
      </p:sp>
      <p:sp>
        <p:nvSpPr>
          <p:cNvPr id="35" name="TextBox 34"/>
          <p:cNvSpPr txBox="1"/>
          <p:nvPr/>
        </p:nvSpPr>
        <p:spPr>
          <a:xfrm>
            <a:off x="6672064" y="2291834"/>
            <a:ext cx="2782172" cy="369332"/>
          </a:xfrm>
          <a:prstGeom prst="rect">
            <a:avLst/>
          </a:prstGeom>
          <a:noFill/>
        </p:spPr>
        <p:txBody>
          <a:bodyPr wrap="none" rtlCol="0">
            <a:spAutoFit/>
          </a:bodyPr>
          <a:lstStyle/>
          <a:p>
            <a:r>
              <a:rPr lang="en-US" dirty="0" err="1"/>
              <a:t>Illite</a:t>
            </a:r>
            <a:r>
              <a:rPr lang="en-US" dirty="0"/>
              <a:t> chlorite pyrite </a:t>
            </a:r>
            <a:r>
              <a:rPr lang="en-US" dirty="0" err="1"/>
              <a:t>ankerite</a:t>
            </a:r>
            <a:endParaRPr lang="en-US" dirty="0"/>
          </a:p>
        </p:txBody>
      </p:sp>
      <p:sp>
        <p:nvSpPr>
          <p:cNvPr id="36" name="TextBox 35"/>
          <p:cNvSpPr txBox="1"/>
          <p:nvPr/>
        </p:nvSpPr>
        <p:spPr>
          <a:xfrm>
            <a:off x="6064692" y="3439596"/>
            <a:ext cx="1992020" cy="369332"/>
          </a:xfrm>
          <a:prstGeom prst="rect">
            <a:avLst/>
          </a:prstGeom>
          <a:noFill/>
        </p:spPr>
        <p:txBody>
          <a:bodyPr wrap="none" rtlCol="0">
            <a:spAutoFit/>
          </a:bodyPr>
          <a:lstStyle/>
          <a:p>
            <a:r>
              <a:rPr lang="en-US" dirty="0"/>
              <a:t>Feldspar muscovite</a:t>
            </a:r>
          </a:p>
        </p:txBody>
      </p:sp>
      <p:sp>
        <p:nvSpPr>
          <p:cNvPr id="37" name="TextBox 36"/>
          <p:cNvSpPr txBox="1"/>
          <p:nvPr/>
        </p:nvSpPr>
        <p:spPr>
          <a:xfrm>
            <a:off x="4406284" y="3858055"/>
            <a:ext cx="1816716" cy="369332"/>
          </a:xfrm>
          <a:prstGeom prst="rect">
            <a:avLst/>
          </a:prstGeom>
          <a:noFill/>
        </p:spPr>
        <p:txBody>
          <a:bodyPr wrap="none" rtlCol="0">
            <a:spAutoFit/>
          </a:bodyPr>
          <a:lstStyle/>
          <a:p>
            <a:r>
              <a:rPr lang="en-US" dirty="0"/>
              <a:t>Biotite magnetite</a:t>
            </a:r>
          </a:p>
        </p:txBody>
      </p:sp>
      <p:sp>
        <p:nvSpPr>
          <p:cNvPr id="38" name="TextBox 37"/>
          <p:cNvSpPr txBox="1"/>
          <p:nvPr/>
        </p:nvSpPr>
        <p:spPr>
          <a:xfrm>
            <a:off x="3187701" y="260648"/>
            <a:ext cx="4113947" cy="369332"/>
          </a:xfrm>
          <a:prstGeom prst="rect">
            <a:avLst/>
          </a:prstGeom>
          <a:noFill/>
        </p:spPr>
        <p:txBody>
          <a:bodyPr wrap="none" rtlCol="0">
            <a:spAutoFit/>
          </a:bodyPr>
          <a:lstStyle/>
          <a:p>
            <a:r>
              <a:rPr lang="en-US" dirty="0"/>
              <a:t>Early (pre-metamorphic) alteration zoning</a:t>
            </a:r>
          </a:p>
        </p:txBody>
      </p:sp>
      <p:sp>
        <p:nvSpPr>
          <p:cNvPr id="39" name="TextBox 38"/>
          <p:cNvSpPr txBox="1"/>
          <p:nvPr/>
        </p:nvSpPr>
        <p:spPr>
          <a:xfrm>
            <a:off x="1854201" y="5363925"/>
            <a:ext cx="8559801" cy="1200329"/>
          </a:xfrm>
          <a:prstGeom prst="rect">
            <a:avLst/>
          </a:prstGeom>
          <a:solidFill>
            <a:schemeClr val="bg1"/>
          </a:solidFill>
        </p:spPr>
        <p:txBody>
          <a:bodyPr wrap="square" rtlCol="0">
            <a:spAutoFit/>
          </a:bodyPr>
          <a:lstStyle/>
          <a:p>
            <a:r>
              <a:rPr lang="en-US" dirty="0"/>
              <a:t>This is the expected mineral zoning pattern in near surface (0 to 3km) environments.</a:t>
            </a:r>
          </a:p>
          <a:p>
            <a:endParaRPr lang="en-US" dirty="0"/>
          </a:p>
          <a:p>
            <a:endParaRPr lang="en-US" dirty="0"/>
          </a:p>
          <a:p>
            <a:endParaRPr lang="en-US" dirty="0"/>
          </a:p>
        </p:txBody>
      </p:sp>
      <p:cxnSp>
        <p:nvCxnSpPr>
          <p:cNvPr id="30" name="Straight Connector 29"/>
          <p:cNvCxnSpPr/>
          <p:nvPr/>
        </p:nvCxnSpPr>
        <p:spPr>
          <a:xfrm>
            <a:off x="2066926" y="1536700"/>
            <a:ext cx="7985125" cy="254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700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48680"/>
            <a:ext cx="7992888" cy="5832648"/>
          </a:xfrm>
          <a:prstGeom prst="rect">
            <a:avLst/>
          </a:prstGeom>
          <a:solidFill>
            <a:srgbClr val="FB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63552" y="548680"/>
            <a:ext cx="7992888" cy="7200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63552" y="1268760"/>
            <a:ext cx="7992888" cy="288032"/>
          </a:xfrm>
          <a:prstGeom prst="rect">
            <a:avLst/>
          </a:prstGeom>
          <a:pattFill prst="lgConfetti">
            <a:fgClr>
              <a:srgbClr val="342BE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057399" y="2708920"/>
            <a:ext cx="4491039" cy="3168352"/>
          </a:xfrm>
          <a:custGeom>
            <a:avLst/>
            <a:gdLst>
              <a:gd name="connsiteX0" fmla="*/ 0 w 4200525"/>
              <a:gd name="connsiteY0" fmla="*/ 1190625 h 2600325"/>
              <a:gd name="connsiteX1" fmla="*/ 285750 w 4200525"/>
              <a:gd name="connsiteY1" fmla="*/ 847725 h 2600325"/>
              <a:gd name="connsiteX2" fmla="*/ 523875 w 4200525"/>
              <a:gd name="connsiteY2" fmla="*/ 628650 h 2600325"/>
              <a:gd name="connsiteX3" fmla="*/ 723900 w 4200525"/>
              <a:gd name="connsiteY3" fmla="*/ 457200 h 2600325"/>
              <a:gd name="connsiteX4" fmla="*/ 1019175 w 4200525"/>
              <a:gd name="connsiteY4" fmla="*/ 266700 h 2600325"/>
              <a:gd name="connsiteX5" fmla="*/ 1314450 w 4200525"/>
              <a:gd name="connsiteY5" fmla="*/ 104775 h 2600325"/>
              <a:gd name="connsiteX6" fmla="*/ 1590675 w 4200525"/>
              <a:gd name="connsiteY6" fmla="*/ 28575 h 2600325"/>
              <a:gd name="connsiteX7" fmla="*/ 1847850 w 4200525"/>
              <a:gd name="connsiteY7" fmla="*/ 0 h 2600325"/>
              <a:gd name="connsiteX8" fmla="*/ 2114550 w 4200525"/>
              <a:gd name="connsiteY8" fmla="*/ 0 h 2600325"/>
              <a:gd name="connsiteX9" fmla="*/ 2390775 w 4200525"/>
              <a:gd name="connsiteY9" fmla="*/ 28575 h 2600325"/>
              <a:gd name="connsiteX10" fmla="*/ 2686050 w 4200525"/>
              <a:gd name="connsiteY10" fmla="*/ 133350 h 2600325"/>
              <a:gd name="connsiteX11" fmla="*/ 3009900 w 4200525"/>
              <a:gd name="connsiteY11" fmla="*/ 276225 h 2600325"/>
              <a:gd name="connsiteX12" fmla="*/ 3562350 w 4200525"/>
              <a:gd name="connsiteY12" fmla="*/ 647700 h 2600325"/>
              <a:gd name="connsiteX13" fmla="*/ 3895725 w 4200525"/>
              <a:gd name="connsiteY13" fmla="*/ 990600 h 2600325"/>
              <a:gd name="connsiteX14" fmla="*/ 4086225 w 4200525"/>
              <a:gd name="connsiteY14" fmla="*/ 1200150 h 2600325"/>
              <a:gd name="connsiteX15" fmla="*/ 4200525 w 4200525"/>
              <a:gd name="connsiteY15" fmla="*/ 1343025 h 2600325"/>
              <a:gd name="connsiteX16" fmla="*/ 3876675 w 4200525"/>
              <a:gd name="connsiteY16" fmla="*/ 1762125 h 2600325"/>
              <a:gd name="connsiteX17" fmla="*/ 3752850 w 4200525"/>
              <a:gd name="connsiteY17" fmla="*/ 1914525 h 2600325"/>
              <a:gd name="connsiteX18" fmla="*/ 3533775 w 4200525"/>
              <a:gd name="connsiteY18" fmla="*/ 1724025 h 2600325"/>
              <a:gd name="connsiteX19" fmla="*/ 3314700 w 4200525"/>
              <a:gd name="connsiteY19" fmla="*/ 1476375 h 2600325"/>
              <a:gd name="connsiteX20" fmla="*/ 3057525 w 4200525"/>
              <a:gd name="connsiteY20" fmla="*/ 1257300 h 2600325"/>
              <a:gd name="connsiteX21" fmla="*/ 2743200 w 4200525"/>
              <a:gd name="connsiteY21" fmla="*/ 1076325 h 2600325"/>
              <a:gd name="connsiteX22" fmla="*/ 2438400 w 4200525"/>
              <a:gd name="connsiteY22" fmla="*/ 914400 h 2600325"/>
              <a:gd name="connsiteX23" fmla="*/ 2143125 w 4200525"/>
              <a:gd name="connsiteY23" fmla="*/ 838200 h 2600325"/>
              <a:gd name="connsiteX24" fmla="*/ 1819275 w 4200525"/>
              <a:gd name="connsiteY24" fmla="*/ 828675 h 2600325"/>
              <a:gd name="connsiteX25" fmla="*/ 1466850 w 4200525"/>
              <a:gd name="connsiteY25" fmla="*/ 942975 h 2600325"/>
              <a:gd name="connsiteX26" fmla="*/ 1104900 w 4200525"/>
              <a:gd name="connsiteY26" fmla="*/ 1238250 h 2600325"/>
              <a:gd name="connsiteX27" fmla="*/ 819150 w 4200525"/>
              <a:gd name="connsiteY27" fmla="*/ 1524000 h 2600325"/>
              <a:gd name="connsiteX28" fmla="*/ 628650 w 4200525"/>
              <a:gd name="connsiteY28" fmla="*/ 1752600 h 2600325"/>
              <a:gd name="connsiteX29" fmla="*/ 342900 w 4200525"/>
              <a:gd name="connsiteY29" fmla="*/ 2076450 h 2600325"/>
              <a:gd name="connsiteX30" fmla="*/ 161925 w 4200525"/>
              <a:gd name="connsiteY30" fmla="*/ 2324100 h 2600325"/>
              <a:gd name="connsiteX31" fmla="*/ 19050 w 4200525"/>
              <a:gd name="connsiteY31" fmla="*/ 2600325 h 2600325"/>
              <a:gd name="connsiteX32" fmla="*/ 0 w 4200525"/>
              <a:gd name="connsiteY32" fmla="*/ 1190625 h 26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00525" h="2600325">
                <a:moveTo>
                  <a:pt x="0" y="1190625"/>
                </a:moveTo>
                <a:lnTo>
                  <a:pt x="285750" y="847725"/>
                </a:lnTo>
                <a:lnTo>
                  <a:pt x="523875" y="628650"/>
                </a:lnTo>
                <a:lnTo>
                  <a:pt x="723900" y="457200"/>
                </a:lnTo>
                <a:lnTo>
                  <a:pt x="1019175" y="266700"/>
                </a:lnTo>
                <a:lnTo>
                  <a:pt x="1314450" y="104775"/>
                </a:lnTo>
                <a:lnTo>
                  <a:pt x="1590675" y="28575"/>
                </a:lnTo>
                <a:lnTo>
                  <a:pt x="1847850" y="0"/>
                </a:lnTo>
                <a:lnTo>
                  <a:pt x="2114550" y="0"/>
                </a:lnTo>
                <a:lnTo>
                  <a:pt x="2390775" y="28575"/>
                </a:lnTo>
                <a:lnTo>
                  <a:pt x="2686050" y="133350"/>
                </a:lnTo>
                <a:lnTo>
                  <a:pt x="3009900" y="276225"/>
                </a:lnTo>
                <a:lnTo>
                  <a:pt x="3562350" y="647700"/>
                </a:lnTo>
                <a:lnTo>
                  <a:pt x="3895725" y="990600"/>
                </a:lnTo>
                <a:lnTo>
                  <a:pt x="4086225" y="1200150"/>
                </a:lnTo>
                <a:lnTo>
                  <a:pt x="4200525" y="1343025"/>
                </a:lnTo>
                <a:lnTo>
                  <a:pt x="3876675" y="1762125"/>
                </a:lnTo>
                <a:lnTo>
                  <a:pt x="3752850" y="1914525"/>
                </a:lnTo>
                <a:lnTo>
                  <a:pt x="3533775" y="1724025"/>
                </a:lnTo>
                <a:lnTo>
                  <a:pt x="3314700" y="1476375"/>
                </a:lnTo>
                <a:lnTo>
                  <a:pt x="3057525" y="1257300"/>
                </a:lnTo>
                <a:lnTo>
                  <a:pt x="2743200" y="1076325"/>
                </a:lnTo>
                <a:lnTo>
                  <a:pt x="2438400" y="914400"/>
                </a:lnTo>
                <a:lnTo>
                  <a:pt x="2143125" y="838200"/>
                </a:lnTo>
                <a:lnTo>
                  <a:pt x="1819275" y="828675"/>
                </a:lnTo>
                <a:lnTo>
                  <a:pt x="1466850" y="942975"/>
                </a:lnTo>
                <a:lnTo>
                  <a:pt x="1104900" y="1238250"/>
                </a:lnTo>
                <a:lnTo>
                  <a:pt x="819150" y="1524000"/>
                </a:lnTo>
                <a:lnTo>
                  <a:pt x="628650" y="1752600"/>
                </a:lnTo>
                <a:lnTo>
                  <a:pt x="342900" y="2076450"/>
                </a:lnTo>
                <a:lnTo>
                  <a:pt x="161925" y="2324100"/>
                </a:lnTo>
                <a:lnTo>
                  <a:pt x="19050" y="2600325"/>
                </a:lnTo>
                <a:lnTo>
                  <a:pt x="0" y="1190625"/>
                </a:lnTo>
                <a:close/>
              </a:path>
            </a:pathLst>
          </a:custGeom>
          <a:solidFill>
            <a:srgbClr val="F0B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057401" y="1752600"/>
            <a:ext cx="4974704" cy="2684512"/>
          </a:xfrm>
          <a:custGeom>
            <a:avLst/>
            <a:gdLst>
              <a:gd name="connsiteX0" fmla="*/ 0 w 5019675"/>
              <a:gd name="connsiteY0" fmla="*/ 2381250 h 2600325"/>
              <a:gd name="connsiteX1" fmla="*/ 228600 w 5019675"/>
              <a:gd name="connsiteY1" fmla="*/ 2066925 h 2600325"/>
              <a:gd name="connsiteX2" fmla="*/ 428625 w 5019675"/>
              <a:gd name="connsiteY2" fmla="*/ 1819275 h 2600325"/>
              <a:gd name="connsiteX3" fmla="*/ 600075 w 5019675"/>
              <a:gd name="connsiteY3" fmla="*/ 1647825 h 2600325"/>
              <a:gd name="connsiteX4" fmla="*/ 790575 w 5019675"/>
              <a:gd name="connsiteY4" fmla="*/ 1485900 h 2600325"/>
              <a:gd name="connsiteX5" fmla="*/ 1028700 w 5019675"/>
              <a:gd name="connsiteY5" fmla="*/ 1314450 h 2600325"/>
              <a:gd name="connsiteX6" fmla="*/ 1276350 w 5019675"/>
              <a:gd name="connsiteY6" fmla="*/ 1171575 h 2600325"/>
              <a:gd name="connsiteX7" fmla="*/ 1438275 w 5019675"/>
              <a:gd name="connsiteY7" fmla="*/ 1076325 h 2600325"/>
              <a:gd name="connsiteX8" fmla="*/ 1695450 w 5019675"/>
              <a:gd name="connsiteY8" fmla="*/ 981075 h 2600325"/>
              <a:gd name="connsiteX9" fmla="*/ 2009775 w 5019675"/>
              <a:gd name="connsiteY9" fmla="*/ 933450 h 2600325"/>
              <a:gd name="connsiteX10" fmla="*/ 2266950 w 5019675"/>
              <a:gd name="connsiteY10" fmla="*/ 933450 h 2600325"/>
              <a:gd name="connsiteX11" fmla="*/ 2524125 w 5019675"/>
              <a:gd name="connsiteY11" fmla="*/ 981075 h 2600325"/>
              <a:gd name="connsiteX12" fmla="*/ 2838450 w 5019675"/>
              <a:gd name="connsiteY12" fmla="*/ 1104900 h 2600325"/>
              <a:gd name="connsiteX13" fmla="*/ 3105150 w 5019675"/>
              <a:gd name="connsiteY13" fmla="*/ 1228725 h 2600325"/>
              <a:gd name="connsiteX14" fmla="*/ 3295650 w 5019675"/>
              <a:gd name="connsiteY14" fmla="*/ 1333500 h 2600325"/>
              <a:gd name="connsiteX15" fmla="*/ 3467100 w 5019675"/>
              <a:gd name="connsiteY15" fmla="*/ 1466850 h 2600325"/>
              <a:gd name="connsiteX16" fmla="*/ 3714750 w 5019675"/>
              <a:gd name="connsiteY16" fmla="*/ 1666875 h 2600325"/>
              <a:gd name="connsiteX17" fmla="*/ 3943350 w 5019675"/>
              <a:gd name="connsiteY17" fmla="*/ 1914525 h 2600325"/>
              <a:gd name="connsiteX18" fmla="*/ 4114800 w 5019675"/>
              <a:gd name="connsiteY18" fmla="*/ 2124075 h 2600325"/>
              <a:gd name="connsiteX19" fmla="*/ 4286250 w 5019675"/>
              <a:gd name="connsiteY19" fmla="*/ 2352675 h 2600325"/>
              <a:gd name="connsiteX20" fmla="*/ 4419600 w 5019675"/>
              <a:gd name="connsiteY20" fmla="*/ 2533650 h 2600325"/>
              <a:gd name="connsiteX21" fmla="*/ 4486275 w 5019675"/>
              <a:gd name="connsiteY21" fmla="*/ 2600325 h 2600325"/>
              <a:gd name="connsiteX22" fmla="*/ 4733925 w 5019675"/>
              <a:gd name="connsiteY22" fmla="*/ 2181225 h 2600325"/>
              <a:gd name="connsiteX23" fmla="*/ 4905375 w 5019675"/>
              <a:gd name="connsiteY23" fmla="*/ 1800225 h 2600325"/>
              <a:gd name="connsiteX24" fmla="*/ 5019675 w 5019675"/>
              <a:gd name="connsiteY24" fmla="*/ 1524000 h 2600325"/>
              <a:gd name="connsiteX25" fmla="*/ 4629150 w 5019675"/>
              <a:gd name="connsiteY25" fmla="*/ 1133475 h 2600325"/>
              <a:gd name="connsiteX26" fmla="*/ 4362450 w 5019675"/>
              <a:gd name="connsiteY26" fmla="*/ 914400 h 2600325"/>
              <a:gd name="connsiteX27" fmla="*/ 4105275 w 5019675"/>
              <a:gd name="connsiteY27" fmla="*/ 714375 h 2600325"/>
              <a:gd name="connsiteX28" fmla="*/ 3829050 w 5019675"/>
              <a:gd name="connsiteY28" fmla="*/ 514350 h 2600325"/>
              <a:gd name="connsiteX29" fmla="*/ 3524250 w 5019675"/>
              <a:gd name="connsiteY29" fmla="*/ 333375 h 2600325"/>
              <a:gd name="connsiteX30" fmla="*/ 3276600 w 5019675"/>
              <a:gd name="connsiteY30" fmla="*/ 180975 h 2600325"/>
              <a:gd name="connsiteX31" fmla="*/ 3038475 w 5019675"/>
              <a:gd name="connsiteY31" fmla="*/ 85725 h 2600325"/>
              <a:gd name="connsiteX32" fmla="*/ 2828925 w 5019675"/>
              <a:gd name="connsiteY32" fmla="*/ 57150 h 2600325"/>
              <a:gd name="connsiteX33" fmla="*/ 2524125 w 5019675"/>
              <a:gd name="connsiteY33" fmla="*/ 0 h 2600325"/>
              <a:gd name="connsiteX34" fmla="*/ 2247900 w 5019675"/>
              <a:gd name="connsiteY34" fmla="*/ 9525 h 2600325"/>
              <a:gd name="connsiteX35" fmla="*/ 1847850 w 5019675"/>
              <a:gd name="connsiteY35" fmla="*/ 57150 h 2600325"/>
              <a:gd name="connsiteX36" fmla="*/ 1600200 w 5019675"/>
              <a:gd name="connsiteY36" fmla="*/ 123825 h 2600325"/>
              <a:gd name="connsiteX37" fmla="*/ 1285875 w 5019675"/>
              <a:gd name="connsiteY37" fmla="*/ 266700 h 2600325"/>
              <a:gd name="connsiteX38" fmla="*/ 1009650 w 5019675"/>
              <a:gd name="connsiteY38" fmla="*/ 409575 h 2600325"/>
              <a:gd name="connsiteX39" fmla="*/ 838200 w 5019675"/>
              <a:gd name="connsiteY39" fmla="*/ 523875 h 2600325"/>
              <a:gd name="connsiteX40" fmla="*/ 609600 w 5019675"/>
              <a:gd name="connsiteY40" fmla="*/ 657225 h 2600325"/>
              <a:gd name="connsiteX41" fmla="*/ 361950 w 5019675"/>
              <a:gd name="connsiteY41" fmla="*/ 866775 h 2600325"/>
              <a:gd name="connsiteX42" fmla="*/ 123825 w 5019675"/>
              <a:gd name="connsiteY42" fmla="*/ 1047750 h 2600325"/>
              <a:gd name="connsiteX43" fmla="*/ 19050 w 5019675"/>
              <a:gd name="connsiteY43" fmla="*/ 1133475 h 2600325"/>
              <a:gd name="connsiteX44" fmla="*/ 0 w 5019675"/>
              <a:gd name="connsiteY44" fmla="*/ 2381250 h 26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19675" h="2600325">
                <a:moveTo>
                  <a:pt x="0" y="2381250"/>
                </a:moveTo>
                <a:lnTo>
                  <a:pt x="228600" y="2066925"/>
                </a:lnTo>
                <a:lnTo>
                  <a:pt x="428625" y="1819275"/>
                </a:lnTo>
                <a:lnTo>
                  <a:pt x="600075" y="1647825"/>
                </a:lnTo>
                <a:lnTo>
                  <a:pt x="790575" y="1485900"/>
                </a:lnTo>
                <a:lnTo>
                  <a:pt x="1028700" y="1314450"/>
                </a:lnTo>
                <a:lnTo>
                  <a:pt x="1276350" y="1171575"/>
                </a:lnTo>
                <a:lnTo>
                  <a:pt x="1438275" y="1076325"/>
                </a:lnTo>
                <a:lnTo>
                  <a:pt x="1695450" y="981075"/>
                </a:lnTo>
                <a:lnTo>
                  <a:pt x="2009775" y="933450"/>
                </a:lnTo>
                <a:lnTo>
                  <a:pt x="2266950" y="933450"/>
                </a:lnTo>
                <a:lnTo>
                  <a:pt x="2524125" y="981075"/>
                </a:lnTo>
                <a:lnTo>
                  <a:pt x="2838450" y="1104900"/>
                </a:lnTo>
                <a:lnTo>
                  <a:pt x="3105150" y="1228725"/>
                </a:lnTo>
                <a:lnTo>
                  <a:pt x="3295650" y="1333500"/>
                </a:lnTo>
                <a:lnTo>
                  <a:pt x="3467100" y="1466850"/>
                </a:lnTo>
                <a:lnTo>
                  <a:pt x="3714750" y="1666875"/>
                </a:lnTo>
                <a:lnTo>
                  <a:pt x="3943350" y="1914525"/>
                </a:lnTo>
                <a:lnTo>
                  <a:pt x="4114800" y="2124075"/>
                </a:lnTo>
                <a:lnTo>
                  <a:pt x="4286250" y="2352675"/>
                </a:lnTo>
                <a:lnTo>
                  <a:pt x="4419600" y="2533650"/>
                </a:lnTo>
                <a:lnTo>
                  <a:pt x="4486275" y="2600325"/>
                </a:lnTo>
                <a:lnTo>
                  <a:pt x="4733925" y="2181225"/>
                </a:lnTo>
                <a:lnTo>
                  <a:pt x="4905375" y="1800225"/>
                </a:lnTo>
                <a:lnTo>
                  <a:pt x="5019675" y="1524000"/>
                </a:lnTo>
                <a:lnTo>
                  <a:pt x="4629150" y="1133475"/>
                </a:lnTo>
                <a:lnTo>
                  <a:pt x="4362450" y="914400"/>
                </a:lnTo>
                <a:lnTo>
                  <a:pt x="4105275" y="714375"/>
                </a:lnTo>
                <a:lnTo>
                  <a:pt x="3829050" y="514350"/>
                </a:lnTo>
                <a:lnTo>
                  <a:pt x="3524250" y="333375"/>
                </a:lnTo>
                <a:lnTo>
                  <a:pt x="3276600" y="180975"/>
                </a:lnTo>
                <a:lnTo>
                  <a:pt x="3038475" y="85725"/>
                </a:lnTo>
                <a:lnTo>
                  <a:pt x="2828925" y="57150"/>
                </a:lnTo>
                <a:lnTo>
                  <a:pt x="2524125" y="0"/>
                </a:lnTo>
                <a:lnTo>
                  <a:pt x="2247900" y="9525"/>
                </a:lnTo>
                <a:lnTo>
                  <a:pt x="1847850" y="57150"/>
                </a:lnTo>
                <a:lnTo>
                  <a:pt x="1600200" y="123825"/>
                </a:lnTo>
                <a:lnTo>
                  <a:pt x="1285875" y="266700"/>
                </a:lnTo>
                <a:lnTo>
                  <a:pt x="1009650" y="409575"/>
                </a:lnTo>
                <a:lnTo>
                  <a:pt x="838200" y="523875"/>
                </a:lnTo>
                <a:lnTo>
                  <a:pt x="609600" y="657225"/>
                </a:lnTo>
                <a:lnTo>
                  <a:pt x="361950" y="866775"/>
                </a:lnTo>
                <a:lnTo>
                  <a:pt x="123825" y="1047750"/>
                </a:lnTo>
                <a:lnTo>
                  <a:pt x="19050" y="1133475"/>
                </a:lnTo>
                <a:lnTo>
                  <a:pt x="0" y="2381250"/>
                </a:lnTo>
                <a:close/>
              </a:path>
            </a:pathLst>
          </a:custGeom>
          <a:solidFill>
            <a:srgbClr val="75D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066926" y="1533525"/>
            <a:ext cx="5324475" cy="1847850"/>
          </a:xfrm>
          <a:custGeom>
            <a:avLst/>
            <a:gdLst>
              <a:gd name="connsiteX0" fmla="*/ 0 w 5324475"/>
              <a:gd name="connsiteY0" fmla="*/ 1409700 h 1847850"/>
              <a:gd name="connsiteX1" fmla="*/ 381000 w 5324475"/>
              <a:gd name="connsiteY1" fmla="*/ 1085850 h 1847850"/>
              <a:gd name="connsiteX2" fmla="*/ 666750 w 5324475"/>
              <a:gd name="connsiteY2" fmla="*/ 876300 h 1847850"/>
              <a:gd name="connsiteX3" fmla="*/ 971550 w 5324475"/>
              <a:gd name="connsiteY3" fmla="*/ 657225 h 1847850"/>
              <a:gd name="connsiteX4" fmla="*/ 1419225 w 5324475"/>
              <a:gd name="connsiteY4" fmla="*/ 428625 h 1847850"/>
              <a:gd name="connsiteX5" fmla="*/ 1752600 w 5324475"/>
              <a:gd name="connsiteY5" fmla="*/ 295275 h 1847850"/>
              <a:gd name="connsiteX6" fmla="*/ 2200275 w 5324475"/>
              <a:gd name="connsiteY6" fmla="*/ 247650 h 1847850"/>
              <a:gd name="connsiteX7" fmla="*/ 2400300 w 5324475"/>
              <a:gd name="connsiteY7" fmla="*/ 228600 h 1847850"/>
              <a:gd name="connsiteX8" fmla="*/ 2590800 w 5324475"/>
              <a:gd name="connsiteY8" fmla="*/ 238125 h 1847850"/>
              <a:gd name="connsiteX9" fmla="*/ 2857500 w 5324475"/>
              <a:gd name="connsiteY9" fmla="*/ 276225 h 1847850"/>
              <a:gd name="connsiteX10" fmla="*/ 3076575 w 5324475"/>
              <a:gd name="connsiteY10" fmla="*/ 342900 h 1847850"/>
              <a:gd name="connsiteX11" fmla="*/ 3295650 w 5324475"/>
              <a:gd name="connsiteY11" fmla="*/ 447675 h 1847850"/>
              <a:gd name="connsiteX12" fmla="*/ 3609975 w 5324475"/>
              <a:gd name="connsiteY12" fmla="*/ 628650 h 1847850"/>
              <a:gd name="connsiteX13" fmla="*/ 3943350 w 5324475"/>
              <a:gd name="connsiteY13" fmla="*/ 895350 h 1847850"/>
              <a:gd name="connsiteX14" fmla="*/ 4219575 w 5324475"/>
              <a:gd name="connsiteY14" fmla="*/ 1114425 h 1847850"/>
              <a:gd name="connsiteX15" fmla="*/ 4457700 w 5324475"/>
              <a:gd name="connsiteY15" fmla="*/ 1295400 h 1847850"/>
              <a:gd name="connsiteX16" fmla="*/ 4657725 w 5324475"/>
              <a:gd name="connsiteY16" fmla="*/ 1485900 h 1847850"/>
              <a:gd name="connsiteX17" fmla="*/ 4838700 w 5324475"/>
              <a:gd name="connsiteY17" fmla="*/ 1676400 h 1847850"/>
              <a:gd name="connsiteX18" fmla="*/ 4962525 w 5324475"/>
              <a:gd name="connsiteY18" fmla="*/ 1828800 h 1847850"/>
              <a:gd name="connsiteX19" fmla="*/ 4981575 w 5324475"/>
              <a:gd name="connsiteY19" fmla="*/ 1847850 h 1847850"/>
              <a:gd name="connsiteX20" fmla="*/ 5200650 w 5324475"/>
              <a:gd name="connsiteY20" fmla="*/ 1333500 h 1847850"/>
              <a:gd name="connsiteX21" fmla="*/ 5286375 w 5324475"/>
              <a:gd name="connsiteY21" fmla="*/ 1066800 h 1847850"/>
              <a:gd name="connsiteX22" fmla="*/ 5324475 w 5324475"/>
              <a:gd name="connsiteY22" fmla="*/ 952500 h 1847850"/>
              <a:gd name="connsiteX23" fmla="*/ 5067300 w 5324475"/>
              <a:gd name="connsiteY23" fmla="*/ 714375 h 1847850"/>
              <a:gd name="connsiteX24" fmla="*/ 4848225 w 5324475"/>
              <a:gd name="connsiteY24" fmla="*/ 495300 h 1847850"/>
              <a:gd name="connsiteX25" fmla="*/ 4600575 w 5324475"/>
              <a:gd name="connsiteY25" fmla="*/ 276225 h 1847850"/>
              <a:gd name="connsiteX26" fmla="*/ 4448175 w 5324475"/>
              <a:gd name="connsiteY26" fmla="*/ 152400 h 1847850"/>
              <a:gd name="connsiteX27" fmla="*/ 4276725 w 5324475"/>
              <a:gd name="connsiteY27" fmla="*/ 9525 h 1847850"/>
              <a:gd name="connsiteX28" fmla="*/ 3733800 w 5324475"/>
              <a:gd name="connsiteY28" fmla="*/ 19050 h 1847850"/>
              <a:gd name="connsiteX29" fmla="*/ 2943225 w 5324475"/>
              <a:gd name="connsiteY29" fmla="*/ 0 h 1847850"/>
              <a:gd name="connsiteX30" fmla="*/ 2457450 w 5324475"/>
              <a:gd name="connsiteY30" fmla="*/ 0 h 1847850"/>
              <a:gd name="connsiteX31" fmla="*/ 1933575 w 5324475"/>
              <a:gd name="connsiteY31" fmla="*/ 0 h 1847850"/>
              <a:gd name="connsiteX32" fmla="*/ 1162050 w 5324475"/>
              <a:gd name="connsiteY32" fmla="*/ 0 h 1847850"/>
              <a:gd name="connsiteX33" fmla="*/ 600075 w 5324475"/>
              <a:gd name="connsiteY33" fmla="*/ 9525 h 1847850"/>
              <a:gd name="connsiteX34" fmla="*/ 333375 w 5324475"/>
              <a:gd name="connsiteY34" fmla="*/ 19050 h 1847850"/>
              <a:gd name="connsiteX35" fmla="*/ 171450 w 5324475"/>
              <a:gd name="connsiteY35" fmla="*/ 114300 h 1847850"/>
              <a:gd name="connsiteX36" fmla="*/ 9525 w 5324475"/>
              <a:gd name="connsiteY36" fmla="*/ 238125 h 1847850"/>
              <a:gd name="connsiteX37" fmla="*/ 0 w 5324475"/>
              <a:gd name="connsiteY37" fmla="*/ 1409700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24475" h="1847850">
                <a:moveTo>
                  <a:pt x="0" y="1409700"/>
                </a:moveTo>
                <a:lnTo>
                  <a:pt x="381000" y="1085850"/>
                </a:lnTo>
                <a:lnTo>
                  <a:pt x="666750" y="876300"/>
                </a:lnTo>
                <a:lnTo>
                  <a:pt x="971550" y="657225"/>
                </a:lnTo>
                <a:lnTo>
                  <a:pt x="1419225" y="428625"/>
                </a:lnTo>
                <a:lnTo>
                  <a:pt x="1752600" y="295275"/>
                </a:lnTo>
                <a:lnTo>
                  <a:pt x="2200275" y="247650"/>
                </a:lnTo>
                <a:lnTo>
                  <a:pt x="2400300" y="228600"/>
                </a:lnTo>
                <a:lnTo>
                  <a:pt x="2590800" y="238125"/>
                </a:lnTo>
                <a:lnTo>
                  <a:pt x="2857500" y="276225"/>
                </a:lnTo>
                <a:lnTo>
                  <a:pt x="3076575" y="342900"/>
                </a:lnTo>
                <a:lnTo>
                  <a:pt x="3295650" y="447675"/>
                </a:lnTo>
                <a:lnTo>
                  <a:pt x="3609975" y="628650"/>
                </a:lnTo>
                <a:lnTo>
                  <a:pt x="3943350" y="895350"/>
                </a:lnTo>
                <a:lnTo>
                  <a:pt x="4219575" y="1114425"/>
                </a:lnTo>
                <a:lnTo>
                  <a:pt x="4457700" y="1295400"/>
                </a:lnTo>
                <a:lnTo>
                  <a:pt x="4657725" y="1485900"/>
                </a:lnTo>
                <a:lnTo>
                  <a:pt x="4838700" y="1676400"/>
                </a:lnTo>
                <a:lnTo>
                  <a:pt x="4962525" y="1828800"/>
                </a:lnTo>
                <a:lnTo>
                  <a:pt x="4981575" y="1847850"/>
                </a:lnTo>
                <a:lnTo>
                  <a:pt x="5200650" y="1333500"/>
                </a:lnTo>
                <a:lnTo>
                  <a:pt x="5286375" y="1066800"/>
                </a:lnTo>
                <a:lnTo>
                  <a:pt x="5324475" y="952500"/>
                </a:lnTo>
                <a:lnTo>
                  <a:pt x="5067300" y="714375"/>
                </a:lnTo>
                <a:lnTo>
                  <a:pt x="4848225" y="495300"/>
                </a:lnTo>
                <a:lnTo>
                  <a:pt x="4600575" y="276225"/>
                </a:lnTo>
                <a:lnTo>
                  <a:pt x="4448175" y="152400"/>
                </a:lnTo>
                <a:lnTo>
                  <a:pt x="4276725" y="9525"/>
                </a:lnTo>
                <a:lnTo>
                  <a:pt x="3733800" y="19050"/>
                </a:lnTo>
                <a:lnTo>
                  <a:pt x="2943225" y="0"/>
                </a:lnTo>
                <a:lnTo>
                  <a:pt x="2457450" y="0"/>
                </a:lnTo>
                <a:lnTo>
                  <a:pt x="1933575" y="0"/>
                </a:lnTo>
                <a:lnTo>
                  <a:pt x="1162050" y="0"/>
                </a:lnTo>
                <a:lnTo>
                  <a:pt x="600075" y="9525"/>
                </a:lnTo>
                <a:lnTo>
                  <a:pt x="333375" y="19050"/>
                </a:lnTo>
                <a:lnTo>
                  <a:pt x="171450" y="114300"/>
                </a:lnTo>
                <a:lnTo>
                  <a:pt x="9525" y="238125"/>
                </a:lnTo>
                <a:lnTo>
                  <a:pt x="0" y="1409700"/>
                </a:lnTo>
                <a:close/>
              </a:path>
            </a:pathLst>
          </a:cu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063750" y="1555750"/>
            <a:ext cx="336550" cy="222250"/>
          </a:xfrm>
          <a:custGeom>
            <a:avLst/>
            <a:gdLst>
              <a:gd name="connsiteX0" fmla="*/ 0 w 336550"/>
              <a:gd name="connsiteY0" fmla="*/ 222250 h 222250"/>
              <a:gd name="connsiteX1" fmla="*/ 336550 w 336550"/>
              <a:gd name="connsiteY1" fmla="*/ 0 h 222250"/>
              <a:gd name="connsiteX2" fmla="*/ 6350 w 336550"/>
              <a:gd name="connsiteY2" fmla="*/ 0 h 222250"/>
              <a:gd name="connsiteX3" fmla="*/ 0 w 336550"/>
              <a:gd name="connsiteY3" fmla="*/ 222250 h 222250"/>
            </a:gdLst>
            <a:ahLst/>
            <a:cxnLst>
              <a:cxn ang="0">
                <a:pos x="connsiteX0" y="connsiteY0"/>
              </a:cxn>
              <a:cxn ang="0">
                <a:pos x="connsiteX1" y="connsiteY1"/>
              </a:cxn>
              <a:cxn ang="0">
                <a:pos x="connsiteX2" y="connsiteY2"/>
              </a:cxn>
              <a:cxn ang="0">
                <a:pos x="connsiteX3" y="connsiteY3"/>
              </a:cxn>
            </a:cxnLst>
            <a:rect l="l" t="t" r="r" b="b"/>
            <a:pathLst>
              <a:path w="336550" h="222250">
                <a:moveTo>
                  <a:pt x="0" y="222250"/>
                </a:moveTo>
                <a:lnTo>
                  <a:pt x="336550" y="0"/>
                </a:lnTo>
                <a:lnTo>
                  <a:pt x="6350" y="0"/>
                </a:lnTo>
                <a:lnTo>
                  <a:pt x="0" y="222250"/>
                </a:lnTo>
                <a:close/>
              </a:path>
            </a:pathLst>
          </a:cu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56350" y="1549400"/>
            <a:ext cx="1231900" cy="927100"/>
          </a:xfrm>
          <a:custGeom>
            <a:avLst/>
            <a:gdLst>
              <a:gd name="connsiteX0" fmla="*/ 1231900 w 1231900"/>
              <a:gd name="connsiteY0" fmla="*/ 0 h 927100"/>
              <a:gd name="connsiteX1" fmla="*/ 0 w 1231900"/>
              <a:gd name="connsiteY1" fmla="*/ 0 h 927100"/>
              <a:gd name="connsiteX2" fmla="*/ 139700 w 1231900"/>
              <a:gd name="connsiteY2" fmla="*/ 101600 h 927100"/>
              <a:gd name="connsiteX3" fmla="*/ 349250 w 1231900"/>
              <a:gd name="connsiteY3" fmla="*/ 311150 h 927100"/>
              <a:gd name="connsiteX4" fmla="*/ 628650 w 1231900"/>
              <a:gd name="connsiteY4" fmla="*/ 577850 h 927100"/>
              <a:gd name="connsiteX5" fmla="*/ 869950 w 1231900"/>
              <a:gd name="connsiteY5" fmla="*/ 793750 h 927100"/>
              <a:gd name="connsiteX6" fmla="*/ 1041400 w 1231900"/>
              <a:gd name="connsiteY6" fmla="*/ 927100 h 927100"/>
              <a:gd name="connsiteX7" fmla="*/ 1130300 w 1231900"/>
              <a:gd name="connsiteY7" fmla="*/ 571500 h 927100"/>
              <a:gd name="connsiteX8" fmla="*/ 1187450 w 1231900"/>
              <a:gd name="connsiteY8" fmla="*/ 298450 h 927100"/>
              <a:gd name="connsiteX9" fmla="*/ 1231900 w 1231900"/>
              <a:gd name="connsiteY9" fmla="*/ 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1900" h="927100">
                <a:moveTo>
                  <a:pt x="1231900" y="0"/>
                </a:moveTo>
                <a:lnTo>
                  <a:pt x="0" y="0"/>
                </a:lnTo>
                <a:lnTo>
                  <a:pt x="139700" y="101600"/>
                </a:lnTo>
                <a:lnTo>
                  <a:pt x="349250" y="311150"/>
                </a:lnTo>
                <a:lnTo>
                  <a:pt x="628650" y="577850"/>
                </a:lnTo>
                <a:lnTo>
                  <a:pt x="869950" y="793750"/>
                </a:lnTo>
                <a:lnTo>
                  <a:pt x="1041400" y="927100"/>
                </a:lnTo>
                <a:lnTo>
                  <a:pt x="1130300" y="571500"/>
                </a:lnTo>
                <a:lnTo>
                  <a:pt x="1187450" y="298450"/>
                </a:lnTo>
                <a:lnTo>
                  <a:pt x="1231900" y="0"/>
                </a:lnTo>
                <a:close/>
              </a:path>
            </a:pathLst>
          </a:custGeom>
          <a:pattFill prst="dk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175500" y="1536700"/>
            <a:ext cx="2882900" cy="2971800"/>
          </a:xfrm>
          <a:custGeom>
            <a:avLst/>
            <a:gdLst>
              <a:gd name="connsiteX0" fmla="*/ 0 w 2882900"/>
              <a:gd name="connsiteY0" fmla="*/ 1600200 h 2971800"/>
              <a:gd name="connsiteX1" fmla="*/ 381000 w 2882900"/>
              <a:gd name="connsiteY1" fmla="*/ 2000250 h 2971800"/>
              <a:gd name="connsiteX2" fmla="*/ 768350 w 2882900"/>
              <a:gd name="connsiteY2" fmla="*/ 2330450 h 2971800"/>
              <a:gd name="connsiteX3" fmla="*/ 1041400 w 2882900"/>
              <a:gd name="connsiteY3" fmla="*/ 2540000 h 2971800"/>
              <a:gd name="connsiteX4" fmla="*/ 1320800 w 2882900"/>
              <a:gd name="connsiteY4" fmla="*/ 2705100 h 2971800"/>
              <a:gd name="connsiteX5" fmla="*/ 1644650 w 2882900"/>
              <a:gd name="connsiteY5" fmla="*/ 2825750 h 2971800"/>
              <a:gd name="connsiteX6" fmla="*/ 1847850 w 2882900"/>
              <a:gd name="connsiteY6" fmla="*/ 2895600 h 2971800"/>
              <a:gd name="connsiteX7" fmla="*/ 2089150 w 2882900"/>
              <a:gd name="connsiteY7" fmla="*/ 2940050 h 2971800"/>
              <a:gd name="connsiteX8" fmla="*/ 2413000 w 2882900"/>
              <a:gd name="connsiteY8" fmla="*/ 2971800 h 2971800"/>
              <a:gd name="connsiteX9" fmla="*/ 2628900 w 2882900"/>
              <a:gd name="connsiteY9" fmla="*/ 2971800 h 2971800"/>
              <a:gd name="connsiteX10" fmla="*/ 2882900 w 2882900"/>
              <a:gd name="connsiteY10" fmla="*/ 2971800 h 2971800"/>
              <a:gd name="connsiteX11" fmla="*/ 2876550 w 2882900"/>
              <a:gd name="connsiteY11" fmla="*/ 25400 h 2971800"/>
              <a:gd name="connsiteX12" fmla="*/ 438150 w 2882900"/>
              <a:gd name="connsiteY12" fmla="*/ 0 h 2971800"/>
              <a:gd name="connsiteX13" fmla="*/ 374650 w 2882900"/>
              <a:gd name="connsiteY13" fmla="*/ 374650 h 2971800"/>
              <a:gd name="connsiteX14" fmla="*/ 285750 w 2882900"/>
              <a:gd name="connsiteY14" fmla="*/ 781050 h 2971800"/>
              <a:gd name="connsiteX15" fmla="*/ 215900 w 2882900"/>
              <a:gd name="connsiteY15" fmla="*/ 1003300 h 2971800"/>
              <a:gd name="connsiteX16" fmla="*/ 158750 w 2882900"/>
              <a:gd name="connsiteY16" fmla="*/ 1155700 h 2971800"/>
              <a:gd name="connsiteX17" fmla="*/ 82550 w 2882900"/>
              <a:gd name="connsiteY17" fmla="*/ 1371600 h 2971800"/>
              <a:gd name="connsiteX18" fmla="*/ 0 w 2882900"/>
              <a:gd name="connsiteY18" fmla="*/ 16002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2900" h="2971800">
                <a:moveTo>
                  <a:pt x="0" y="1600200"/>
                </a:moveTo>
                <a:lnTo>
                  <a:pt x="381000" y="2000250"/>
                </a:lnTo>
                <a:lnTo>
                  <a:pt x="768350" y="2330450"/>
                </a:lnTo>
                <a:lnTo>
                  <a:pt x="1041400" y="2540000"/>
                </a:lnTo>
                <a:lnTo>
                  <a:pt x="1320800" y="2705100"/>
                </a:lnTo>
                <a:lnTo>
                  <a:pt x="1644650" y="2825750"/>
                </a:lnTo>
                <a:lnTo>
                  <a:pt x="1847850" y="2895600"/>
                </a:lnTo>
                <a:lnTo>
                  <a:pt x="2089150" y="2940050"/>
                </a:lnTo>
                <a:lnTo>
                  <a:pt x="2413000" y="2971800"/>
                </a:lnTo>
                <a:lnTo>
                  <a:pt x="2628900" y="2971800"/>
                </a:lnTo>
                <a:lnTo>
                  <a:pt x="2882900" y="2971800"/>
                </a:lnTo>
                <a:cubicBezTo>
                  <a:pt x="2880783" y="1989667"/>
                  <a:pt x="2878667" y="1007533"/>
                  <a:pt x="2876550" y="25400"/>
                </a:cubicBezTo>
                <a:lnTo>
                  <a:pt x="438150" y="0"/>
                </a:lnTo>
                <a:lnTo>
                  <a:pt x="374650" y="374650"/>
                </a:lnTo>
                <a:lnTo>
                  <a:pt x="285750" y="781050"/>
                </a:lnTo>
                <a:lnTo>
                  <a:pt x="215900" y="1003300"/>
                </a:lnTo>
                <a:lnTo>
                  <a:pt x="158750" y="1155700"/>
                </a:lnTo>
                <a:lnTo>
                  <a:pt x="82550" y="1371600"/>
                </a:lnTo>
                <a:lnTo>
                  <a:pt x="0" y="1600200"/>
                </a:lnTo>
                <a:close/>
              </a:path>
            </a:pathLst>
          </a:custGeom>
          <a:pattFill prst="dk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769100" y="3124200"/>
            <a:ext cx="3289300" cy="2190750"/>
          </a:xfrm>
          <a:custGeom>
            <a:avLst/>
            <a:gdLst>
              <a:gd name="connsiteX0" fmla="*/ 3270250 w 3289300"/>
              <a:gd name="connsiteY0" fmla="*/ 1371600 h 2190750"/>
              <a:gd name="connsiteX1" fmla="*/ 2863850 w 3289300"/>
              <a:gd name="connsiteY1" fmla="*/ 1377950 h 2190750"/>
              <a:gd name="connsiteX2" fmla="*/ 2438400 w 3289300"/>
              <a:gd name="connsiteY2" fmla="*/ 1346200 h 2190750"/>
              <a:gd name="connsiteX3" fmla="*/ 2133600 w 3289300"/>
              <a:gd name="connsiteY3" fmla="*/ 1289050 h 2190750"/>
              <a:gd name="connsiteX4" fmla="*/ 1822450 w 3289300"/>
              <a:gd name="connsiteY4" fmla="*/ 1168400 h 2190750"/>
              <a:gd name="connsiteX5" fmla="*/ 1549400 w 3289300"/>
              <a:gd name="connsiteY5" fmla="*/ 1028700 h 2190750"/>
              <a:gd name="connsiteX6" fmla="*/ 1327150 w 3289300"/>
              <a:gd name="connsiteY6" fmla="*/ 857250 h 2190750"/>
              <a:gd name="connsiteX7" fmla="*/ 1022350 w 3289300"/>
              <a:gd name="connsiteY7" fmla="*/ 609600 h 2190750"/>
              <a:gd name="connsiteX8" fmla="*/ 857250 w 3289300"/>
              <a:gd name="connsiteY8" fmla="*/ 469900 h 2190750"/>
              <a:gd name="connsiteX9" fmla="*/ 679450 w 3289300"/>
              <a:gd name="connsiteY9" fmla="*/ 279400 h 2190750"/>
              <a:gd name="connsiteX10" fmla="*/ 546100 w 3289300"/>
              <a:gd name="connsiteY10" fmla="*/ 133350 h 2190750"/>
              <a:gd name="connsiteX11" fmla="*/ 406400 w 3289300"/>
              <a:gd name="connsiteY11" fmla="*/ 0 h 2190750"/>
              <a:gd name="connsiteX12" fmla="*/ 177800 w 3289300"/>
              <a:gd name="connsiteY12" fmla="*/ 469900 h 2190750"/>
              <a:gd name="connsiteX13" fmla="*/ 0 w 3289300"/>
              <a:gd name="connsiteY13" fmla="*/ 831850 h 2190750"/>
              <a:gd name="connsiteX14" fmla="*/ 127000 w 3289300"/>
              <a:gd name="connsiteY14" fmla="*/ 1028700 h 2190750"/>
              <a:gd name="connsiteX15" fmla="*/ 527050 w 3289300"/>
              <a:gd name="connsiteY15" fmla="*/ 1524000 h 2190750"/>
              <a:gd name="connsiteX16" fmla="*/ 819150 w 3289300"/>
              <a:gd name="connsiteY16" fmla="*/ 1739900 h 2190750"/>
              <a:gd name="connsiteX17" fmla="*/ 1098550 w 3289300"/>
              <a:gd name="connsiteY17" fmla="*/ 1924050 h 2190750"/>
              <a:gd name="connsiteX18" fmla="*/ 1504950 w 3289300"/>
              <a:gd name="connsiteY18" fmla="*/ 2070100 h 2190750"/>
              <a:gd name="connsiteX19" fmla="*/ 1974850 w 3289300"/>
              <a:gd name="connsiteY19" fmla="*/ 2152650 h 2190750"/>
              <a:gd name="connsiteX20" fmla="*/ 2425700 w 3289300"/>
              <a:gd name="connsiteY20" fmla="*/ 2178050 h 2190750"/>
              <a:gd name="connsiteX21" fmla="*/ 2870200 w 3289300"/>
              <a:gd name="connsiteY21" fmla="*/ 2190750 h 2190750"/>
              <a:gd name="connsiteX22" fmla="*/ 3289300 w 3289300"/>
              <a:gd name="connsiteY22" fmla="*/ 2171700 h 2190750"/>
              <a:gd name="connsiteX23" fmla="*/ 3270250 w 3289300"/>
              <a:gd name="connsiteY23" fmla="*/ 137160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89300" h="2190750">
                <a:moveTo>
                  <a:pt x="3270250" y="1371600"/>
                </a:moveTo>
                <a:lnTo>
                  <a:pt x="2863850" y="1377950"/>
                </a:lnTo>
                <a:lnTo>
                  <a:pt x="2438400" y="1346200"/>
                </a:lnTo>
                <a:lnTo>
                  <a:pt x="2133600" y="1289050"/>
                </a:lnTo>
                <a:lnTo>
                  <a:pt x="1822450" y="1168400"/>
                </a:lnTo>
                <a:lnTo>
                  <a:pt x="1549400" y="1028700"/>
                </a:lnTo>
                <a:lnTo>
                  <a:pt x="1327150" y="857250"/>
                </a:lnTo>
                <a:lnTo>
                  <a:pt x="1022350" y="609600"/>
                </a:lnTo>
                <a:lnTo>
                  <a:pt x="857250" y="469900"/>
                </a:lnTo>
                <a:lnTo>
                  <a:pt x="679450" y="279400"/>
                </a:lnTo>
                <a:lnTo>
                  <a:pt x="546100" y="133350"/>
                </a:lnTo>
                <a:lnTo>
                  <a:pt x="406400" y="0"/>
                </a:lnTo>
                <a:lnTo>
                  <a:pt x="177800" y="469900"/>
                </a:lnTo>
                <a:lnTo>
                  <a:pt x="0" y="831850"/>
                </a:lnTo>
                <a:lnTo>
                  <a:pt x="127000" y="1028700"/>
                </a:lnTo>
                <a:lnTo>
                  <a:pt x="527050" y="1524000"/>
                </a:lnTo>
                <a:lnTo>
                  <a:pt x="819150" y="1739900"/>
                </a:lnTo>
                <a:lnTo>
                  <a:pt x="1098550" y="1924050"/>
                </a:lnTo>
                <a:lnTo>
                  <a:pt x="1504950" y="2070100"/>
                </a:lnTo>
                <a:lnTo>
                  <a:pt x="1974850" y="2152650"/>
                </a:lnTo>
                <a:lnTo>
                  <a:pt x="2425700" y="2178050"/>
                </a:lnTo>
                <a:lnTo>
                  <a:pt x="2870200" y="2190750"/>
                </a:lnTo>
                <a:lnTo>
                  <a:pt x="3289300" y="2171700"/>
                </a:lnTo>
                <a:cubicBezTo>
                  <a:pt x="3287183" y="1902883"/>
                  <a:pt x="3285067" y="1634067"/>
                  <a:pt x="3270250" y="1371600"/>
                </a:cubicBezTo>
                <a:close/>
              </a:path>
            </a:pathLst>
          </a:cu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318250" y="3962400"/>
            <a:ext cx="3733800" cy="2082800"/>
          </a:xfrm>
          <a:custGeom>
            <a:avLst/>
            <a:gdLst>
              <a:gd name="connsiteX0" fmla="*/ 3727450 w 3733800"/>
              <a:gd name="connsiteY0" fmla="*/ 1320800 h 2082800"/>
              <a:gd name="connsiteX1" fmla="*/ 3467100 w 3733800"/>
              <a:gd name="connsiteY1" fmla="*/ 1346200 h 2082800"/>
              <a:gd name="connsiteX2" fmla="*/ 3054350 w 3733800"/>
              <a:gd name="connsiteY2" fmla="*/ 1333500 h 2082800"/>
              <a:gd name="connsiteX3" fmla="*/ 2692400 w 3733800"/>
              <a:gd name="connsiteY3" fmla="*/ 1320800 h 2082800"/>
              <a:gd name="connsiteX4" fmla="*/ 2279650 w 3733800"/>
              <a:gd name="connsiteY4" fmla="*/ 1276350 h 2082800"/>
              <a:gd name="connsiteX5" fmla="*/ 1860550 w 3733800"/>
              <a:gd name="connsiteY5" fmla="*/ 1200150 h 2082800"/>
              <a:gd name="connsiteX6" fmla="*/ 1530350 w 3733800"/>
              <a:gd name="connsiteY6" fmla="*/ 1073150 h 2082800"/>
              <a:gd name="connsiteX7" fmla="*/ 1219200 w 3733800"/>
              <a:gd name="connsiteY7" fmla="*/ 869950 h 2082800"/>
              <a:gd name="connsiteX8" fmla="*/ 971550 w 3733800"/>
              <a:gd name="connsiteY8" fmla="*/ 647700 h 2082800"/>
              <a:gd name="connsiteX9" fmla="*/ 736600 w 3733800"/>
              <a:gd name="connsiteY9" fmla="*/ 393700 h 2082800"/>
              <a:gd name="connsiteX10" fmla="*/ 584200 w 3733800"/>
              <a:gd name="connsiteY10" fmla="*/ 171450 h 2082800"/>
              <a:gd name="connsiteX11" fmla="*/ 457200 w 3733800"/>
              <a:gd name="connsiteY11" fmla="*/ 0 h 2082800"/>
              <a:gd name="connsiteX12" fmla="*/ 292100 w 3733800"/>
              <a:gd name="connsiteY12" fmla="*/ 266700 h 2082800"/>
              <a:gd name="connsiteX13" fmla="*/ 196850 w 3733800"/>
              <a:gd name="connsiteY13" fmla="*/ 425450 h 2082800"/>
              <a:gd name="connsiteX14" fmla="*/ 114300 w 3733800"/>
              <a:gd name="connsiteY14" fmla="*/ 603250 h 2082800"/>
              <a:gd name="connsiteX15" fmla="*/ 0 w 3733800"/>
              <a:gd name="connsiteY15" fmla="*/ 774700 h 2082800"/>
              <a:gd name="connsiteX16" fmla="*/ 285750 w 3733800"/>
              <a:gd name="connsiteY16" fmla="*/ 1130300 h 2082800"/>
              <a:gd name="connsiteX17" fmla="*/ 533400 w 3733800"/>
              <a:gd name="connsiteY17" fmla="*/ 1397000 h 2082800"/>
              <a:gd name="connsiteX18" fmla="*/ 914400 w 3733800"/>
              <a:gd name="connsiteY18" fmla="*/ 1733550 h 2082800"/>
              <a:gd name="connsiteX19" fmla="*/ 1320800 w 3733800"/>
              <a:gd name="connsiteY19" fmla="*/ 1930400 h 2082800"/>
              <a:gd name="connsiteX20" fmla="*/ 1892300 w 3733800"/>
              <a:gd name="connsiteY20" fmla="*/ 2044700 h 2082800"/>
              <a:gd name="connsiteX21" fmla="*/ 2406650 w 3733800"/>
              <a:gd name="connsiteY21" fmla="*/ 2082800 h 2082800"/>
              <a:gd name="connsiteX22" fmla="*/ 3086100 w 3733800"/>
              <a:gd name="connsiteY22" fmla="*/ 2063750 h 2082800"/>
              <a:gd name="connsiteX23" fmla="*/ 3498850 w 3733800"/>
              <a:gd name="connsiteY23" fmla="*/ 2032000 h 2082800"/>
              <a:gd name="connsiteX24" fmla="*/ 3733800 w 3733800"/>
              <a:gd name="connsiteY24" fmla="*/ 1993900 h 2082800"/>
              <a:gd name="connsiteX25" fmla="*/ 3727450 w 3733800"/>
              <a:gd name="connsiteY25" fmla="*/ 1320800 h 2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33800" h="2082800">
                <a:moveTo>
                  <a:pt x="3727450" y="1320800"/>
                </a:moveTo>
                <a:lnTo>
                  <a:pt x="3467100" y="1346200"/>
                </a:lnTo>
                <a:lnTo>
                  <a:pt x="3054350" y="1333500"/>
                </a:lnTo>
                <a:lnTo>
                  <a:pt x="2692400" y="1320800"/>
                </a:lnTo>
                <a:lnTo>
                  <a:pt x="2279650" y="1276350"/>
                </a:lnTo>
                <a:lnTo>
                  <a:pt x="1860550" y="1200150"/>
                </a:lnTo>
                <a:lnTo>
                  <a:pt x="1530350" y="1073150"/>
                </a:lnTo>
                <a:lnTo>
                  <a:pt x="1219200" y="869950"/>
                </a:lnTo>
                <a:lnTo>
                  <a:pt x="971550" y="647700"/>
                </a:lnTo>
                <a:lnTo>
                  <a:pt x="736600" y="393700"/>
                </a:lnTo>
                <a:lnTo>
                  <a:pt x="584200" y="171450"/>
                </a:lnTo>
                <a:lnTo>
                  <a:pt x="457200" y="0"/>
                </a:lnTo>
                <a:lnTo>
                  <a:pt x="292100" y="266700"/>
                </a:lnTo>
                <a:lnTo>
                  <a:pt x="196850" y="425450"/>
                </a:lnTo>
                <a:lnTo>
                  <a:pt x="114300" y="603250"/>
                </a:lnTo>
                <a:lnTo>
                  <a:pt x="0" y="774700"/>
                </a:lnTo>
                <a:lnTo>
                  <a:pt x="285750" y="1130300"/>
                </a:lnTo>
                <a:lnTo>
                  <a:pt x="533400" y="1397000"/>
                </a:lnTo>
                <a:lnTo>
                  <a:pt x="914400" y="1733550"/>
                </a:lnTo>
                <a:lnTo>
                  <a:pt x="1320800" y="1930400"/>
                </a:lnTo>
                <a:lnTo>
                  <a:pt x="1892300" y="2044700"/>
                </a:lnTo>
                <a:lnTo>
                  <a:pt x="2406650" y="2082800"/>
                </a:lnTo>
                <a:lnTo>
                  <a:pt x="3086100" y="2063750"/>
                </a:lnTo>
                <a:lnTo>
                  <a:pt x="3498850" y="2032000"/>
                </a:lnTo>
                <a:lnTo>
                  <a:pt x="3733800" y="1993900"/>
                </a:lnTo>
                <a:cubicBezTo>
                  <a:pt x="3731683" y="1771650"/>
                  <a:pt x="3729567" y="1549400"/>
                  <a:pt x="3727450" y="1320800"/>
                </a:cubicBezTo>
                <a:close/>
              </a:path>
            </a:pathLst>
          </a:custGeom>
          <a:solidFill>
            <a:srgbClr val="75D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842000" y="4730750"/>
            <a:ext cx="4197350" cy="1644650"/>
          </a:xfrm>
          <a:custGeom>
            <a:avLst/>
            <a:gdLst>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52550 w 4197350"/>
              <a:gd name="connsiteY16" fmla="*/ 933450 h 1644650"/>
              <a:gd name="connsiteX17" fmla="*/ 1123950 w 4197350"/>
              <a:gd name="connsiteY17" fmla="*/ 75565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52550 w 4197350"/>
              <a:gd name="connsiteY16" fmla="*/ 933450 h 1644650"/>
              <a:gd name="connsiteX17" fmla="*/ 1155700 w 4197350"/>
              <a:gd name="connsiteY17" fmla="*/ 73660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71600 w 4197350"/>
              <a:gd name="connsiteY16" fmla="*/ 908050 h 1644650"/>
              <a:gd name="connsiteX17" fmla="*/ 1155700 w 4197350"/>
              <a:gd name="connsiteY17" fmla="*/ 73660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97350" h="1644650">
                <a:moveTo>
                  <a:pt x="482600" y="0"/>
                </a:moveTo>
                <a:lnTo>
                  <a:pt x="0" y="590550"/>
                </a:lnTo>
                <a:lnTo>
                  <a:pt x="171450" y="787400"/>
                </a:lnTo>
                <a:lnTo>
                  <a:pt x="539750" y="1149350"/>
                </a:lnTo>
                <a:lnTo>
                  <a:pt x="806450" y="1377950"/>
                </a:lnTo>
                <a:lnTo>
                  <a:pt x="1016000" y="1549400"/>
                </a:lnTo>
                <a:lnTo>
                  <a:pt x="1155700" y="1644650"/>
                </a:lnTo>
                <a:lnTo>
                  <a:pt x="4197350" y="1631950"/>
                </a:lnTo>
                <a:lnTo>
                  <a:pt x="4197350" y="1231900"/>
                </a:lnTo>
                <a:lnTo>
                  <a:pt x="3562350" y="1295400"/>
                </a:lnTo>
                <a:lnTo>
                  <a:pt x="3155950" y="1314450"/>
                </a:lnTo>
                <a:lnTo>
                  <a:pt x="2825750" y="1314450"/>
                </a:lnTo>
                <a:lnTo>
                  <a:pt x="2349500" y="1270000"/>
                </a:lnTo>
                <a:lnTo>
                  <a:pt x="1930400" y="1193800"/>
                </a:lnTo>
                <a:lnTo>
                  <a:pt x="1708150" y="1123950"/>
                </a:lnTo>
                <a:lnTo>
                  <a:pt x="1479550" y="1016000"/>
                </a:lnTo>
                <a:lnTo>
                  <a:pt x="1371600" y="908050"/>
                </a:lnTo>
                <a:lnTo>
                  <a:pt x="1155700" y="736600"/>
                </a:lnTo>
                <a:lnTo>
                  <a:pt x="908050" y="520700"/>
                </a:lnTo>
                <a:lnTo>
                  <a:pt x="704850" y="292100"/>
                </a:lnTo>
                <a:lnTo>
                  <a:pt x="584200" y="127000"/>
                </a:lnTo>
                <a:lnTo>
                  <a:pt x="482600" y="0"/>
                </a:lnTo>
                <a:close/>
              </a:path>
            </a:pathLst>
          </a:custGeom>
          <a:solidFill>
            <a:srgbClr val="F0B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505451" y="1533526"/>
            <a:ext cx="2085975" cy="4181475"/>
          </a:xfrm>
          <a:custGeom>
            <a:avLst/>
            <a:gdLst>
              <a:gd name="connsiteX0" fmla="*/ 2085975 w 2085975"/>
              <a:gd name="connsiteY0" fmla="*/ 0 h 4181475"/>
              <a:gd name="connsiteX1" fmla="*/ 1981200 w 2085975"/>
              <a:gd name="connsiteY1" fmla="*/ 571500 h 4181475"/>
              <a:gd name="connsiteX2" fmla="*/ 1771650 w 2085975"/>
              <a:gd name="connsiteY2" fmla="*/ 1276350 h 4181475"/>
              <a:gd name="connsiteX3" fmla="*/ 1419225 w 2085975"/>
              <a:gd name="connsiteY3" fmla="*/ 2095500 h 4181475"/>
              <a:gd name="connsiteX4" fmla="*/ 1019175 w 2085975"/>
              <a:gd name="connsiteY4" fmla="*/ 2838450 h 4181475"/>
              <a:gd name="connsiteX5" fmla="*/ 723900 w 2085975"/>
              <a:gd name="connsiteY5" fmla="*/ 3295650 h 4181475"/>
              <a:gd name="connsiteX6" fmla="*/ 0 w 2085975"/>
              <a:gd name="connsiteY6" fmla="*/ 4181475 h 41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975" h="4181475">
                <a:moveTo>
                  <a:pt x="2085975" y="0"/>
                </a:moveTo>
                <a:cubicBezTo>
                  <a:pt x="2059781" y="179387"/>
                  <a:pt x="2033587" y="358775"/>
                  <a:pt x="1981200" y="571500"/>
                </a:cubicBezTo>
                <a:cubicBezTo>
                  <a:pt x="1928813" y="784225"/>
                  <a:pt x="1865312" y="1022350"/>
                  <a:pt x="1771650" y="1276350"/>
                </a:cubicBezTo>
                <a:cubicBezTo>
                  <a:pt x="1677987" y="1530350"/>
                  <a:pt x="1544637" y="1835150"/>
                  <a:pt x="1419225" y="2095500"/>
                </a:cubicBezTo>
                <a:cubicBezTo>
                  <a:pt x="1293813" y="2355850"/>
                  <a:pt x="1135062" y="2638425"/>
                  <a:pt x="1019175" y="2838450"/>
                </a:cubicBezTo>
                <a:cubicBezTo>
                  <a:pt x="903288" y="3038475"/>
                  <a:pt x="893763" y="3071812"/>
                  <a:pt x="723900" y="3295650"/>
                </a:cubicBezTo>
                <a:cubicBezTo>
                  <a:pt x="554037" y="3519488"/>
                  <a:pt x="277018" y="3850481"/>
                  <a:pt x="0" y="41814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293623" y="3140968"/>
            <a:ext cx="2690313" cy="3429000"/>
          </a:xfrm>
          <a:custGeom>
            <a:avLst/>
            <a:gdLst>
              <a:gd name="connsiteX0" fmla="*/ 1106928 w 2690313"/>
              <a:gd name="connsiteY0" fmla="*/ 3429000 h 3429000"/>
              <a:gd name="connsiteX1" fmla="*/ 1106928 w 2690313"/>
              <a:gd name="connsiteY1" fmla="*/ 2876550 h 3429000"/>
              <a:gd name="connsiteX2" fmla="*/ 1173603 w 2690313"/>
              <a:gd name="connsiteY2" fmla="*/ 2371725 h 3429000"/>
              <a:gd name="connsiteX3" fmla="*/ 1268853 w 2690313"/>
              <a:gd name="connsiteY3" fmla="*/ 1885950 h 3429000"/>
              <a:gd name="connsiteX4" fmla="*/ 1354578 w 2690313"/>
              <a:gd name="connsiteY4" fmla="*/ 1485900 h 3429000"/>
              <a:gd name="connsiteX5" fmla="*/ 1506978 w 2690313"/>
              <a:gd name="connsiteY5" fmla="*/ 1247775 h 3429000"/>
              <a:gd name="connsiteX6" fmla="*/ 1830828 w 2690313"/>
              <a:gd name="connsiteY6" fmla="*/ 1181100 h 3429000"/>
              <a:gd name="connsiteX7" fmla="*/ 2154678 w 2690313"/>
              <a:gd name="connsiteY7" fmla="*/ 1304925 h 3429000"/>
              <a:gd name="connsiteX8" fmla="*/ 2469003 w 2690313"/>
              <a:gd name="connsiteY8" fmla="*/ 1514475 h 3429000"/>
              <a:gd name="connsiteX9" fmla="*/ 2678553 w 2690313"/>
              <a:gd name="connsiteY9" fmla="*/ 1476375 h 3429000"/>
              <a:gd name="connsiteX10" fmla="*/ 2621403 w 2690313"/>
              <a:gd name="connsiteY10" fmla="*/ 1085850 h 3429000"/>
              <a:gd name="connsiteX11" fmla="*/ 2268978 w 2690313"/>
              <a:gd name="connsiteY11" fmla="*/ 600075 h 3429000"/>
              <a:gd name="connsiteX12" fmla="*/ 1745103 w 2690313"/>
              <a:gd name="connsiteY12" fmla="*/ 266700 h 3429000"/>
              <a:gd name="connsiteX13" fmla="*/ 1221228 w 2690313"/>
              <a:gd name="connsiteY13" fmla="*/ 47625 h 3429000"/>
              <a:gd name="connsiteX14" fmla="*/ 792603 w 2690313"/>
              <a:gd name="connsiteY14" fmla="*/ 0 h 3429000"/>
              <a:gd name="connsiteX15" fmla="*/ 440178 w 2690313"/>
              <a:gd name="connsiteY15" fmla="*/ 47625 h 3429000"/>
              <a:gd name="connsiteX16" fmla="*/ 87753 w 2690313"/>
              <a:gd name="connsiteY16" fmla="*/ 190500 h 3429000"/>
              <a:gd name="connsiteX17" fmla="*/ 2028 w 2690313"/>
              <a:gd name="connsiteY17" fmla="*/ 314325 h 3429000"/>
              <a:gd name="connsiteX18" fmla="*/ 59178 w 2690313"/>
              <a:gd name="connsiteY18" fmla="*/ 504825 h 3429000"/>
              <a:gd name="connsiteX19" fmla="*/ 383028 w 2690313"/>
              <a:gd name="connsiteY19" fmla="*/ 676275 h 3429000"/>
              <a:gd name="connsiteX20" fmla="*/ 716403 w 2690313"/>
              <a:gd name="connsiteY20" fmla="*/ 838200 h 3429000"/>
              <a:gd name="connsiteX21" fmla="*/ 1011678 w 2690313"/>
              <a:gd name="connsiteY21" fmla="*/ 1047750 h 3429000"/>
              <a:gd name="connsiteX22" fmla="*/ 1068828 w 2690313"/>
              <a:gd name="connsiteY22" fmla="*/ 1428750 h 3429000"/>
              <a:gd name="connsiteX23" fmla="*/ 1078353 w 2690313"/>
              <a:gd name="connsiteY23" fmla="*/ 1857375 h 3429000"/>
              <a:gd name="connsiteX24" fmla="*/ 1011678 w 2690313"/>
              <a:gd name="connsiteY24" fmla="*/ 2657475 h 3429000"/>
              <a:gd name="connsiteX25" fmla="*/ 973578 w 2690313"/>
              <a:gd name="connsiteY25" fmla="*/ 3390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90313" h="3429000">
                <a:moveTo>
                  <a:pt x="1106928" y="3429000"/>
                </a:moveTo>
                <a:cubicBezTo>
                  <a:pt x="1101371" y="3240881"/>
                  <a:pt x="1095815" y="3052762"/>
                  <a:pt x="1106928" y="2876550"/>
                </a:cubicBezTo>
                <a:cubicBezTo>
                  <a:pt x="1118041" y="2700337"/>
                  <a:pt x="1146615" y="2536825"/>
                  <a:pt x="1173603" y="2371725"/>
                </a:cubicBezTo>
                <a:cubicBezTo>
                  <a:pt x="1200591" y="2206625"/>
                  <a:pt x="1238690" y="2033588"/>
                  <a:pt x="1268853" y="1885950"/>
                </a:cubicBezTo>
                <a:cubicBezTo>
                  <a:pt x="1299016" y="1738312"/>
                  <a:pt x="1314891" y="1592262"/>
                  <a:pt x="1354578" y="1485900"/>
                </a:cubicBezTo>
                <a:cubicBezTo>
                  <a:pt x="1394265" y="1379538"/>
                  <a:pt x="1427603" y="1298575"/>
                  <a:pt x="1506978" y="1247775"/>
                </a:cubicBezTo>
                <a:cubicBezTo>
                  <a:pt x="1586353" y="1196975"/>
                  <a:pt x="1722878" y="1171575"/>
                  <a:pt x="1830828" y="1181100"/>
                </a:cubicBezTo>
                <a:cubicBezTo>
                  <a:pt x="1938778" y="1190625"/>
                  <a:pt x="2048316" y="1249363"/>
                  <a:pt x="2154678" y="1304925"/>
                </a:cubicBezTo>
                <a:cubicBezTo>
                  <a:pt x="2261040" y="1360487"/>
                  <a:pt x="2381691" y="1485900"/>
                  <a:pt x="2469003" y="1514475"/>
                </a:cubicBezTo>
                <a:cubicBezTo>
                  <a:pt x="2556315" y="1543050"/>
                  <a:pt x="2653153" y="1547812"/>
                  <a:pt x="2678553" y="1476375"/>
                </a:cubicBezTo>
                <a:cubicBezTo>
                  <a:pt x="2703953" y="1404938"/>
                  <a:pt x="2689665" y="1231900"/>
                  <a:pt x="2621403" y="1085850"/>
                </a:cubicBezTo>
                <a:cubicBezTo>
                  <a:pt x="2553141" y="939800"/>
                  <a:pt x="2415028" y="736600"/>
                  <a:pt x="2268978" y="600075"/>
                </a:cubicBezTo>
                <a:cubicBezTo>
                  <a:pt x="2122928" y="463550"/>
                  <a:pt x="1919728" y="358775"/>
                  <a:pt x="1745103" y="266700"/>
                </a:cubicBezTo>
                <a:cubicBezTo>
                  <a:pt x="1570478" y="174625"/>
                  <a:pt x="1379978" y="92075"/>
                  <a:pt x="1221228" y="47625"/>
                </a:cubicBezTo>
                <a:cubicBezTo>
                  <a:pt x="1062478" y="3175"/>
                  <a:pt x="922778" y="0"/>
                  <a:pt x="792603" y="0"/>
                </a:cubicBezTo>
                <a:cubicBezTo>
                  <a:pt x="662428" y="0"/>
                  <a:pt x="557653" y="15875"/>
                  <a:pt x="440178" y="47625"/>
                </a:cubicBezTo>
                <a:cubicBezTo>
                  <a:pt x="322703" y="79375"/>
                  <a:pt x="160778" y="146050"/>
                  <a:pt x="87753" y="190500"/>
                </a:cubicBezTo>
                <a:cubicBezTo>
                  <a:pt x="14728" y="234950"/>
                  <a:pt x="6790" y="261938"/>
                  <a:pt x="2028" y="314325"/>
                </a:cubicBezTo>
                <a:cubicBezTo>
                  <a:pt x="-2734" y="366712"/>
                  <a:pt x="-4322" y="444500"/>
                  <a:pt x="59178" y="504825"/>
                </a:cubicBezTo>
                <a:cubicBezTo>
                  <a:pt x="122678" y="565150"/>
                  <a:pt x="273491" y="620713"/>
                  <a:pt x="383028" y="676275"/>
                </a:cubicBezTo>
                <a:cubicBezTo>
                  <a:pt x="492565" y="731837"/>
                  <a:pt x="611628" y="776288"/>
                  <a:pt x="716403" y="838200"/>
                </a:cubicBezTo>
                <a:cubicBezTo>
                  <a:pt x="821178" y="900112"/>
                  <a:pt x="952941" y="949325"/>
                  <a:pt x="1011678" y="1047750"/>
                </a:cubicBezTo>
                <a:cubicBezTo>
                  <a:pt x="1070415" y="1146175"/>
                  <a:pt x="1057716" y="1293813"/>
                  <a:pt x="1068828" y="1428750"/>
                </a:cubicBezTo>
                <a:cubicBezTo>
                  <a:pt x="1079940" y="1563687"/>
                  <a:pt x="1087878" y="1652588"/>
                  <a:pt x="1078353" y="1857375"/>
                </a:cubicBezTo>
                <a:cubicBezTo>
                  <a:pt x="1068828" y="2062162"/>
                  <a:pt x="1029140" y="2401888"/>
                  <a:pt x="1011678" y="2657475"/>
                </a:cubicBezTo>
                <a:cubicBezTo>
                  <a:pt x="994216" y="2913062"/>
                  <a:pt x="983897" y="3151981"/>
                  <a:pt x="973578" y="3390900"/>
                </a:cubicBezTo>
              </a:path>
            </a:pathLst>
          </a:custGeom>
          <a:pattFill prst="pct40">
            <a:fgClr>
              <a:schemeClr val="bg1"/>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729162" y="1556792"/>
            <a:ext cx="0" cy="1728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99656" y="1666876"/>
            <a:ext cx="576064" cy="1618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807968" y="1556792"/>
            <a:ext cx="864096" cy="2405608"/>
          </a:xfrm>
          <a:prstGeom prst="line">
            <a:avLst/>
          </a:prstGeom>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2533630" y="1323686"/>
            <a:ext cx="4614539" cy="850618"/>
          </a:xfrm>
          <a:custGeom>
            <a:avLst/>
            <a:gdLst>
              <a:gd name="connsiteX0" fmla="*/ 1314471 w 4614539"/>
              <a:gd name="connsiteY0" fmla="*/ 289 h 850618"/>
              <a:gd name="connsiteX1" fmla="*/ 409596 w 4614539"/>
              <a:gd name="connsiteY1" fmla="*/ 28864 h 850618"/>
              <a:gd name="connsiteX2" fmla="*/ 161946 w 4614539"/>
              <a:gd name="connsiteY2" fmla="*/ 47914 h 850618"/>
              <a:gd name="connsiteX3" fmla="*/ 21 w 4614539"/>
              <a:gd name="connsiteY3" fmla="*/ 171739 h 850618"/>
              <a:gd name="connsiteX4" fmla="*/ 152421 w 4614539"/>
              <a:gd name="connsiteY4" fmla="*/ 400339 h 850618"/>
              <a:gd name="connsiteX5" fmla="*/ 409596 w 4614539"/>
              <a:gd name="connsiteY5" fmla="*/ 590839 h 850618"/>
              <a:gd name="connsiteX6" fmla="*/ 666771 w 4614539"/>
              <a:gd name="connsiteY6" fmla="*/ 819439 h 850618"/>
              <a:gd name="connsiteX7" fmla="*/ 657246 w 4614539"/>
              <a:gd name="connsiteY7" fmla="*/ 581314 h 850618"/>
              <a:gd name="connsiteX8" fmla="*/ 771546 w 4614539"/>
              <a:gd name="connsiteY8" fmla="*/ 400339 h 850618"/>
              <a:gd name="connsiteX9" fmla="*/ 1143021 w 4614539"/>
              <a:gd name="connsiteY9" fmla="*/ 276514 h 850618"/>
              <a:gd name="connsiteX10" fmla="*/ 1485921 w 4614539"/>
              <a:gd name="connsiteY10" fmla="*/ 247939 h 850618"/>
              <a:gd name="connsiteX11" fmla="*/ 1819296 w 4614539"/>
              <a:gd name="connsiteY11" fmla="*/ 247939 h 850618"/>
              <a:gd name="connsiteX12" fmla="*/ 2000271 w 4614539"/>
              <a:gd name="connsiteY12" fmla="*/ 324139 h 850618"/>
              <a:gd name="connsiteX13" fmla="*/ 2085996 w 4614539"/>
              <a:gd name="connsiteY13" fmla="*/ 524164 h 850618"/>
              <a:gd name="connsiteX14" fmla="*/ 2247921 w 4614539"/>
              <a:gd name="connsiteY14" fmla="*/ 667039 h 850618"/>
              <a:gd name="connsiteX15" fmla="*/ 2390796 w 4614539"/>
              <a:gd name="connsiteY15" fmla="*/ 505114 h 850618"/>
              <a:gd name="connsiteX16" fmla="*/ 2600346 w 4614539"/>
              <a:gd name="connsiteY16" fmla="*/ 295564 h 850618"/>
              <a:gd name="connsiteX17" fmla="*/ 2933721 w 4614539"/>
              <a:gd name="connsiteY17" fmla="*/ 247939 h 850618"/>
              <a:gd name="connsiteX18" fmla="*/ 3419496 w 4614539"/>
              <a:gd name="connsiteY18" fmla="*/ 276514 h 850618"/>
              <a:gd name="connsiteX19" fmla="*/ 3781446 w 4614539"/>
              <a:gd name="connsiteY19" fmla="*/ 295564 h 850618"/>
              <a:gd name="connsiteX20" fmla="*/ 3838596 w 4614539"/>
              <a:gd name="connsiteY20" fmla="*/ 476539 h 850618"/>
              <a:gd name="connsiteX21" fmla="*/ 3848121 w 4614539"/>
              <a:gd name="connsiteY21" fmla="*/ 771814 h 850618"/>
              <a:gd name="connsiteX22" fmla="*/ 3990996 w 4614539"/>
              <a:gd name="connsiteY22" fmla="*/ 838489 h 850618"/>
              <a:gd name="connsiteX23" fmla="*/ 4210071 w 4614539"/>
              <a:gd name="connsiteY23" fmla="*/ 571789 h 850618"/>
              <a:gd name="connsiteX24" fmla="*/ 4600596 w 4614539"/>
              <a:gd name="connsiteY24" fmla="*/ 133639 h 850618"/>
              <a:gd name="connsiteX25" fmla="*/ 4286271 w 4614539"/>
              <a:gd name="connsiteY25" fmla="*/ 57439 h 850618"/>
              <a:gd name="connsiteX26" fmla="*/ 2181246 w 4614539"/>
              <a:gd name="connsiteY26" fmla="*/ 47914 h 850618"/>
              <a:gd name="connsiteX27" fmla="*/ 1314471 w 4614539"/>
              <a:gd name="connsiteY27" fmla="*/ 289 h 85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14539" h="850618">
                <a:moveTo>
                  <a:pt x="1314471" y="289"/>
                </a:moveTo>
                <a:cubicBezTo>
                  <a:pt x="1019196" y="-2886"/>
                  <a:pt x="601683" y="20927"/>
                  <a:pt x="409596" y="28864"/>
                </a:cubicBezTo>
                <a:cubicBezTo>
                  <a:pt x="217509" y="36801"/>
                  <a:pt x="230208" y="24102"/>
                  <a:pt x="161946" y="47914"/>
                </a:cubicBezTo>
                <a:cubicBezTo>
                  <a:pt x="93683" y="71727"/>
                  <a:pt x="1608" y="113002"/>
                  <a:pt x="21" y="171739"/>
                </a:cubicBezTo>
                <a:cubicBezTo>
                  <a:pt x="-1566" y="230476"/>
                  <a:pt x="84159" y="330489"/>
                  <a:pt x="152421" y="400339"/>
                </a:cubicBezTo>
                <a:cubicBezTo>
                  <a:pt x="220683" y="470189"/>
                  <a:pt x="323871" y="520989"/>
                  <a:pt x="409596" y="590839"/>
                </a:cubicBezTo>
                <a:cubicBezTo>
                  <a:pt x="495321" y="660689"/>
                  <a:pt x="625496" y="821026"/>
                  <a:pt x="666771" y="819439"/>
                </a:cubicBezTo>
                <a:cubicBezTo>
                  <a:pt x="708046" y="817852"/>
                  <a:pt x="639784" y="651164"/>
                  <a:pt x="657246" y="581314"/>
                </a:cubicBezTo>
                <a:cubicBezTo>
                  <a:pt x="674708" y="511464"/>
                  <a:pt x="690584" y="451139"/>
                  <a:pt x="771546" y="400339"/>
                </a:cubicBezTo>
                <a:cubicBezTo>
                  <a:pt x="852508" y="349539"/>
                  <a:pt x="1023958" y="301914"/>
                  <a:pt x="1143021" y="276514"/>
                </a:cubicBezTo>
                <a:cubicBezTo>
                  <a:pt x="1262084" y="251114"/>
                  <a:pt x="1373209" y="252702"/>
                  <a:pt x="1485921" y="247939"/>
                </a:cubicBezTo>
                <a:cubicBezTo>
                  <a:pt x="1598634" y="243177"/>
                  <a:pt x="1733571" y="235239"/>
                  <a:pt x="1819296" y="247939"/>
                </a:cubicBezTo>
                <a:cubicBezTo>
                  <a:pt x="1905021" y="260639"/>
                  <a:pt x="1955821" y="278102"/>
                  <a:pt x="2000271" y="324139"/>
                </a:cubicBezTo>
                <a:cubicBezTo>
                  <a:pt x="2044721" y="370176"/>
                  <a:pt x="2044721" y="467014"/>
                  <a:pt x="2085996" y="524164"/>
                </a:cubicBezTo>
                <a:cubicBezTo>
                  <a:pt x="2127271" y="581314"/>
                  <a:pt x="2197121" y="670214"/>
                  <a:pt x="2247921" y="667039"/>
                </a:cubicBezTo>
                <a:cubicBezTo>
                  <a:pt x="2298721" y="663864"/>
                  <a:pt x="2332059" y="567026"/>
                  <a:pt x="2390796" y="505114"/>
                </a:cubicBezTo>
                <a:cubicBezTo>
                  <a:pt x="2449533" y="443202"/>
                  <a:pt x="2509858" y="338427"/>
                  <a:pt x="2600346" y="295564"/>
                </a:cubicBezTo>
                <a:cubicBezTo>
                  <a:pt x="2690834" y="252701"/>
                  <a:pt x="2797196" y="251114"/>
                  <a:pt x="2933721" y="247939"/>
                </a:cubicBezTo>
                <a:cubicBezTo>
                  <a:pt x="3070246" y="244764"/>
                  <a:pt x="3419496" y="276514"/>
                  <a:pt x="3419496" y="276514"/>
                </a:cubicBezTo>
                <a:lnTo>
                  <a:pt x="3781446" y="295564"/>
                </a:lnTo>
                <a:cubicBezTo>
                  <a:pt x="3851296" y="328901"/>
                  <a:pt x="3827484" y="397164"/>
                  <a:pt x="3838596" y="476539"/>
                </a:cubicBezTo>
                <a:cubicBezTo>
                  <a:pt x="3849708" y="555914"/>
                  <a:pt x="3822721" y="711489"/>
                  <a:pt x="3848121" y="771814"/>
                </a:cubicBezTo>
                <a:cubicBezTo>
                  <a:pt x="3873521" y="832139"/>
                  <a:pt x="3930671" y="871827"/>
                  <a:pt x="3990996" y="838489"/>
                </a:cubicBezTo>
                <a:cubicBezTo>
                  <a:pt x="4051321" y="805151"/>
                  <a:pt x="4108471" y="689264"/>
                  <a:pt x="4210071" y="571789"/>
                </a:cubicBezTo>
                <a:cubicBezTo>
                  <a:pt x="4311671" y="454314"/>
                  <a:pt x="4587896" y="219364"/>
                  <a:pt x="4600596" y="133639"/>
                </a:cubicBezTo>
                <a:cubicBezTo>
                  <a:pt x="4613296" y="47914"/>
                  <a:pt x="4689496" y="71727"/>
                  <a:pt x="4286271" y="57439"/>
                </a:cubicBezTo>
                <a:cubicBezTo>
                  <a:pt x="3883046" y="43151"/>
                  <a:pt x="2679721" y="54264"/>
                  <a:pt x="2181246" y="47914"/>
                </a:cubicBezTo>
                <a:cubicBezTo>
                  <a:pt x="1682771" y="41564"/>
                  <a:pt x="1609746" y="3464"/>
                  <a:pt x="1314471" y="289"/>
                </a:cubicBezTo>
                <a:close/>
              </a:path>
            </a:pathLst>
          </a:custGeom>
          <a:noFill/>
          <a:ln>
            <a:solidFill>
              <a:srgbClr val="342B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932002" y="970923"/>
            <a:ext cx="432333" cy="369332"/>
          </a:xfrm>
          <a:prstGeom prst="rect">
            <a:avLst/>
          </a:prstGeom>
          <a:noFill/>
        </p:spPr>
        <p:txBody>
          <a:bodyPr wrap="square" rtlCol="0">
            <a:spAutoFit/>
          </a:bodyPr>
          <a:lstStyle/>
          <a:p>
            <a:r>
              <a:rPr lang="en-US" b="1" dirty="0">
                <a:solidFill>
                  <a:srgbClr val="342BE1"/>
                </a:solidFill>
              </a:rPr>
              <a:t>Sb</a:t>
            </a:r>
          </a:p>
        </p:txBody>
      </p:sp>
      <p:sp>
        <p:nvSpPr>
          <p:cNvPr id="6" name="Oval 5"/>
          <p:cNvSpPr/>
          <p:nvPr/>
        </p:nvSpPr>
        <p:spPr>
          <a:xfrm>
            <a:off x="2400300" y="1268760"/>
            <a:ext cx="5135860" cy="5092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300568" y="1633466"/>
            <a:ext cx="432333" cy="369332"/>
          </a:xfrm>
          <a:prstGeom prst="rect">
            <a:avLst/>
          </a:prstGeom>
          <a:noFill/>
        </p:spPr>
        <p:txBody>
          <a:bodyPr wrap="square" rtlCol="0">
            <a:spAutoFit/>
          </a:bodyPr>
          <a:lstStyle/>
          <a:p>
            <a:r>
              <a:rPr lang="en-US" b="1" dirty="0"/>
              <a:t>Cs</a:t>
            </a:r>
          </a:p>
        </p:txBody>
      </p:sp>
      <p:sp>
        <p:nvSpPr>
          <p:cNvPr id="14" name="Oval 13"/>
          <p:cNvSpPr/>
          <p:nvPr/>
        </p:nvSpPr>
        <p:spPr>
          <a:xfrm>
            <a:off x="2533629" y="1484784"/>
            <a:ext cx="4766938" cy="650924"/>
          </a:xfrm>
          <a:prstGeom prst="ellipse">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118194" y="1820240"/>
            <a:ext cx="432333" cy="369332"/>
          </a:xfrm>
          <a:prstGeom prst="rect">
            <a:avLst/>
          </a:prstGeom>
          <a:noFill/>
        </p:spPr>
        <p:txBody>
          <a:bodyPr wrap="square" rtlCol="0">
            <a:spAutoFit/>
          </a:bodyPr>
          <a:lstStyle/>
          <a:p>
            <a:r>
              <a:rPr lang="en-US" b="1" dirty="0"/>
              <a:t>Li</a:t>
            </a:r>
          </a:p>
        </p:txBody>
      </p:sp>
      <p:sp>
        <p:nvSpPr>
          <p:cNvPr id="38" name="TextBox 37"/>
          <p:cNvSpPr txBox="1"/>
          <p:nvPr/>
        </p:nvSpPr>
        <p:spPr>
          <a:xfrm>
            <a:off x="1854201" y="5397024"/>
            <a:ext cx="8559801" cy="1200329"/>
          </a:xfrm>
          <a:prstGeom prst="rect">
            <a:avLst/>
          </a:prstGeom>
          <a:solidFill>
            <a:schemeClr val="bg1"/>
          </a:solidFill>
        </p:spPr>
        <p:txBody>
          <a:bodyPr wrap="square" rtlCol="0">
            <a:spAutoFit/>
          </a:bodyPr>
          <a:lstStyle/>
          <a:p>
            <a:r>
              <a:rPr lang="en-US" dirty="0"/>
              <a:t>As well as high Sb levels (commonly with Sb de-coupled from As) there are other low temp signatures;</a:t>
            </a:r>
          </a:p>
          <a:p>
            <a:r>
              <a:rPr lang="en-US" dirty="0"/>
              <a:t>Low temperature interlayered </a:t>
            </a:r>
            <a:r>
              <a:rPr lang="en-US" dirty="0" err="1"/>
              <a:t>smectite</a:t>
            </a:r>
            <a:r>
              <a:rPr lang="en-US" dirty="0"/>
              <a:t>-chlorite is a repository for Lithium (in mafic rocks)</a:t>
            </a:r>
          </a:p>
          <a:p>
            <a:r>
              <a:rPr lang="en-US" dirty="0"/>
              <a:t>Low temperature </a:t>
            </a:r>
            <a:r>
              <a:rPr lang="en-US" dirty="0" err="1"/>
              <a:t>smectite</a:t>
            </a:r>
            <a:r>
              <a:rPr lang="en-US" dirty="0"/>
              <a:t> is a repository for Cesium (in intermediate to felsic rocks)</a:t>
            </a:r>
          </a:p>
        </p:txBody>
      </p:sp>
      <p:sp>
        <p:nvSpPr>
          <p:cNvPr id="39" name="TextBox 38"/>
          <p:cNvSpPr txBox="1"/>
          <p:nvPr/>
        </p:nvSpPr>
        <p:spPr>
          <a:xfrm>
            <a:off x="3187701" y="260648"/>
            <a:ext cx="2777235" cy="369332"/>
          </a:xfrm>
          <a:prstGeom prst="rect">
            <a:avLst/>
          </a:prstGeom>
          <a:noFill/>
        </p:spPr>
        <p:txBody>
          <a:bodyPr wrap="none" rtlCol="0">
            <a:spAutoFit/>
          </a:bodyPr>
          <a:lstStyle/>
          <a:p>
            <a:r>
              <a:rPr lang="en-US" dirty="0"/>
              <a:t>Low temperature indicators</a:t>
            </a:r>
          </a:p>
        </p:txBody>
      </p:sp>
      <p:cxnSp>
        <p:nvCxnSpPr>
          <p:cNvPr id="27" name="Straight Connector 26"/>
          <p:cNvCxnSpPr/>
          <p:nvPr/>
        </p:nvCxnSpPr>
        <p:spPr>
          <a:xfrm>
            <a:off x="2066926" y="1536700"/>
            <a:ext cx="7985125" cy="254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422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552" y="548680"/>
            <a:ext cx="7992888" cy="5832648"/>
          </a:xfrm>
          <a:prstGeom prst="rect">
            <a:avLst/>
          </a:prstGeom>
          <a:solidFill>
            <a:srgbClr val="FBF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63552" y="548680"/>
            <a:ext cx="7992888" cy="72008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63552" y="1268760"/>
            <a:ext cx="7992888" cy="288032"/>
          </a:xfrm>
          <a:prstGeom prst="rect">
            <a:avLst/>
          </a:prstGeom>
          <a:pattFill prst="lgConfetti">
            <a:fgClr>
              <a:srgbClr val="342BE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057399" y="2708920"/>
            <a:ext cx="4491039" cy="3168352"/>
          </a:xfrm>
          <a:custGeom>
            <a:avLst/>
            <a:gdLst>
              <a:gd name="connsiteX0" fmla="*/ 0 w 4200525"/>
              <a:gd name="connsiteY0" fmla="*/ 1190625 h 2600325"/>
              <a:gd name="connsiteX1" fmla="*/ 285750 w 4200525"/>
              <a:gd name="connsiteY1" fmla="*/ 847725 h 2600325"/>
              <a:gd name="connsiteX2" fmla="*/ 523875 w 4200525"/>
              <a:gd name="connsiteY2" fmla="*/ 628650 h 2600325"/>
              <a:gd name="connsiteX3" fmla="*/ 723900 w 4200525"/>
              <a:gd name="connsiteY3" fmla="*/ 457200 h 2600325"/>
              <a:gd name="connsiteX4" fmla="*/ 1019175 w 4200525"/>
              <a:gd name="connsiteY4" fmla="*/ 266700 h 2600325"/>
              <a:gd name="connsiteX5" fmla="*/ 1314450 w 4200525"/>
              <a:gd name="connsiteY5" fmla="*/ 104775 h 2600325"/>
              <a:gd name="connsiteX6" fmla="*/ 1590675 w 4200525"/>
              <a:gd name="connsiteY6" fmla="*/ 28575 h 2600325"/>
              <a:gd name="connsiteX7" fmla="*/ 1847850 w 4200525"/>
              <a:gd name="connsiteY7" fmla="*/ 0 h 2600325"/>
              <a:gd name="connsiteX8" fmla="*/ 2114550 w 4200525"/>
              <a:gd name="connsiteY8" fmla="*/ 0 h 2600325"/>
              <a:gd name="connsiteX9" fmla="*/ 2390775 w 4200525"/>
              <a:gd name="connsiteY9" fmla="*/ 28575 h 2600325"/>
              <a:gd name="connsiteX10" fmla="*/ 2686050 w 4200525"/>
              <a:gd name="connsiteY10" fmla="*/ 133350 h 2600325"/>
              <a:gd name="connsiteX11" fmla="*/ 3009900 w 4200525"/>
              <a:gd name="connsiteY11" fmla="*/ 276225 h 2600325"/>
              <a:gd name="connsiteX12" fmla="*/ 3562350 w 4200525"/>
              <a:gd name="connsiteY12" fmla="*/ 647700 h 2600325"/>
              <a:gd name="connsiteX13" fmla="*/ 3895725 w 4200525"/>
              <a:gd name="connsiteY13" fmla="*/ 990600 h 2600325"/>
              <a:gd name="connsiteX14" fmla="*/ 4086225 w 4200525"/>
              <a:gd name="connsiteY14" fmla="*/ 1200150 h 2600325"/>
              <a:gd name="connsiteX15" fmla="*/ 4200525 w 4200525"/>
              <a:gd name="connsiteY15" fmla="*/ 1343025 h 2600325"/>
              <a:gd name="connsiteX16" fmla="*/ 3876675 w 4200525"/>
              <a:gd name="connsiteY16" fmla="*/ 1762125 h 2600325"/>
              <a:gd name="connsiteX17" fmla="*/ 3752850 w 4200525"/>
              <a:gd name="connsiteY17" fmla="*/ 1914525 h 2600325"/>
              <a:gd name="connsiteX18" fmla="*/ 3533775 w 4200525"/>
              <a:gd name="connsiteY18" fmla="*/ 1724025 h 2600325"/>
              <a:gd name="connsiteX19" fmla="*/ 3314700 w 4200525"/>
              <a:gd name="connsiteY19" fmla="*/ 1476375 h 2600325"/>
              <a:gd name="connsiteX20" fmla="*/ 3057525 w 4200525"/>
              <a:gd name="connsiteY20" fmla="*/ 1257300 h 2600325"/>
              <a:gd name="connsiteX21" fmla="*/ 2743200 w 4200525"/>
              <a:gd name="connsiteY21" fmla="*/ 1076325 h 2600325"/>
              <a:gd name="connsiteX22" fmla="*/ 2438400 w 4200525"/>
              <a:gd name="connsiteY22" fmla="*/ 914400 h 2600325"/>
              <a:gd name="connsiteX23" fmla="*/ 2143125 w 4200525"/>
              <a:gd name="connsiteY23" fmla="*/ 838200 h 2600325"/>
              <a:gd name="connsiteX24" fmla="*/ 1819275 w 4200525"/>
              <a:gd name="connsiteY24" fmla="*/ 828675 h 2600325"/>
              <a:gd name="connsiteX25" fmla="*/ 1466850 w 4200525"/>
              <a:gd name="connsiteY25" fmla="*/ 942975 h 2600325"/>
              <a:gd name="connsiteX26" fmla="*/ 1104900 w 4200525"/>
              <a:gd name="connsiteY26" fmla="*/ 1238250 h 2600325"/>
              <a:gd name="connsiteX27" fmla="*/ 819150 w 4200525"/>
              <a:gd name="connsiteY27" fmla="*/ 1524000 h 2600325"/>
              <a:gd name="connsiteX28" fmla="*/ 628650 w 4200525"/>
              <a:gd name="connsiteY28" fmla="*/ 1752600 h 2600325"/>
              <a:gd name="connsiteX29" fmla="*/ 342900 w 4200525"/>
              <a:gd name="connsiteY29" fmla="*/ 2076450 h 2600325"/>
              <a:gd name="connsiteX30" fmla="*/ 161925 w 4200525"/>
              <a:gd name="connsiteY30" fmla="*/ 2324100 h 2600325"/>
              <a:gd name="connsiteX31" fmla="*/ 19050 w 4200525"/>
              <a:gd name="connsiteY31" fmla="*/ 2600325 h 2600325"/>
              <a:gd name="connsiteX32" fmla="*/ 0 w 4200525"/>
              <a:gd name="connsiteY32" fmla="*/ 1190625 h 26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200525" h="2600325">
                <a:moveTo>
                  <a:pt x="0" y="1190625"/>
                </a:moveTo>
                <a:lnTo>
                  <a:pt x="285750" y="847725"/>
                </a:lnTo>
                <a:lnTo>
                  <a:pt x="523875" y="628650"/>
                </a:lnTo>
                <a:lnTo>
                  <a:pt x="723900" y="457200"/>
                </a:lnTo>
                <a:lnTo>
                  <a:pt x="1019175" y="266700"/>
                </a:lnTo>
                <a:lnTo>
                  <a:pt x="1314450" y="104775"/>
                </a:lnTo>
                <a:lnTo>
                  <a:pt x="1590675" y="28575"/>
                </a:lnTo>
                <a:lnTo>
                  <a:pt x="1847850" y="0"/>
                </a:lnTo>
                <a:lnTo>
                  <a:pt x="2114550" y="0"/>
                </a:lnTo>
                <a:lnTo>
                  <a:pt x="2390775" y="28575"/>
                </a:lnTo>
                <a:lnTo>
                  <a:pt x="2686050" y="133350"/>
                </a:lnTo>
                <a:lnTo>
                  <a:pt x="3009900" y="276225"/>
                </a:lnTo>
                <a:lnTo>
                  <a:pt x="3562350" y="647700"/>
                </a:lnTo>
                <a:lnTo>
                  <a:pt x="3895725" y="990600"/>
                </a:lnTo>
                <a:lnTo>
                  <a:pt x="4086225" y="1200150"/>
                </a:lnTo>
                <a:lnTo>
                  <a:pt x="4200525" y="1343025"/>
                </a:lnTo>
                <a:lnTo>
                  <a:pt x="3876675" y="1762125"/>
                </a:lnTo>
                <a:lnTo>
                  <a:pt x="3752850" y="1914525"/>
                </a:lnTo>
                <a:lnTo>
                  <a:pt x="3533775" y="1724025"/>
                </a:lnTo>
                <a:lnTo>
                  <a:pt x="3314700" y="1476375"/>
                </a:lnTo>
                <a:lnTo>
                  <a:pt x="3057525" y="1257300"/>
                </a:lnTo>
                <a:lnTo>
                  <a:pt x="2743200" y="1076325"/>
                </a:lnTo>
                <a:lnTo>
                  <a:pt x="2438400" y="914400"/>
                </a:lnTo>
                <a:lnTo>
                  <a:pt x="2143125" y="838200"/>
                </a:lnTo>
                <a:lnTo>
                  <a:pt x="1819275" y="828675"/>
                </a:lnTo>
                <a:lnTo>
                  <a:pt x="1466850" y="942975"/>
                </a:lnTo>
                <a:lnTo>
                  <a:pt x="1104900" y="1238250"/>
                </a:lnTo>
                <a:lnTo>
                  <a:pt x="819150" y="1524000"/>
                </a:lnTo>
                <a:lnTo>
                  <a:pt x="628650" y="1752600"/>
                </a:lnTo>
                <a:lnTo>
                  <a:pt x="342900" y="2076450"/>
                </a:lnTo>
                <a:lnTo>
                  <a:pt x="161925" y="2324100"/>
                </a:lnTo>
                <a:lnTo>
                  <a:pt x="19050" y="2600325"/>
                </a:lnTo>
                <a:lnTo>
                  <a:pt x="0" y="1190625"/>
                </a:lnTo>
                <a:close/>
              </a:path>
            </a:pathLst>
          </a:custGeom>
          <a:solidFill>
            <a:srgbClr val="F0B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057401" y="1752600"/>
            <a:ext cx="4974704" cy="2684512"/>
          </a:xfrm>
          <a:custGeom>
            <a:avLst/>
            <a:gdLst>
              <a:gd name="connsiteX0" fmla="*/ 0 w 5019675"/>
              <a:gd name="connsiteY0" fmla="*/ 2381250 h 2600325"/>
              <a:gd name="connsiteX1" fmla="*/ 228600 w 5019675"/>
              <a:gd name="connsiteY1" fmla="*/ 2066925 h 2600325"/>
              <a:gd name="connsiteX2" fmla="*/ 428625 w 5019675"/>
              <a:gd name="connsiteY2" fmla="*/ 1819275 h 2600325"/>
              <a:gd name="connsiteX3" fmla="*/ 600075 w 5019675"/>
              <a:gd name="connsiteY3" fmla="*/ 1647825 h 2600325"/>
              <a:gd name="connsiteX4" fmla="*/ 790575 w 5019675"/>
              <a:gd name="connsiteY4" fmla="*/ 1485900 h 2600325"/>
              <a:gd name="connsiteX5" fmla="*/ 1028700 w 5019675"/>
              <a:gd name="connsiteY5" fmla="*/ 1314450 h 2600325"/>
              <a:gd name="connsiteX6" fmla="*/ 1276350 w 5019675"/>
              <a:gd name="connsiteY6" fmla="*/ 1171575 h 2600325"/>
              <a:gd name="connsiteX7" fmla="*/ 1438275 w 5019675"/>
              <a:gd name="connsiteY7" fmla="*/ 1076325 h 2600325"/>
              <a:gd name="connsiteX8" fmla="*/ 1695450 w 5019675"/>
              <a:gd name="connsiteY8" fmla="*/ 981075 h 2600325"/>
              <a:gd name="connsiteX9" fmla="*/ 2009775 w 5019675"/>
              <a:gd name="connsiteY9" fmla="*/ 933450 h 2600325"/>
              <a:gd name="connsiteX10" fmla="*/ 2266950 w 5019675"/>
              <a:gd name="connsiteY10" fmla="*/ 933450 h 2600325"/>
              <a:gd name="connsiteX11" fmla="*/ 2524125 w 5019675"/>
              <a:gd name="connsiteY11" fmla="*/ 981075 h 2600325"/>
              <a:gd name="connsiteX12" fmla="*/ 2838450 w 5019675"/>
              <a:gd name="connsiteY12" fmla="*/ 1104900 h 2600325"/>
              <a:gd name="connsiteX13" fmla="*/ 3105150 w 5019675"/>
              <a:gd name="connsiteY13" fmla="*/ 1228725 h 2600325"/>
              <a:gd name="connsiteX14" fmla="*/ 3295650 w 5019675"/>
              <a:gd name="connsiteY14" fmla="*/ 1333500 h 2600325"/>
              <a:gd name="connsiteX15" fmla="*/ 3467100 w 5019675"/>
              <a:gd name="connsiteY15" fmla="*/ 1466850 h 2600325"/>
              <a:gd name="connsiteX16" fmla="*/ 3714750 w 5019675"/>
              <a:gd name="connsiteY16" fmla="*/ 1666875 h 2600325"/>
              <a:gd name="connsiteX17" fmla="*/ 3943350 w 5019675"/>
              <a:gd name="connsiteY17" fmla="*/ 1914525 h 2600325"/>
              <a:gd name="connsiteX18" fmla="*/ 4114800 w 5019675"/>
              <a:gd name="connsiteY18" fmla="*/ 2124075 h 2600325"/>
              <a:gd name="connsiteX19" fmla="*/ 4286250 w 5019675"/>
              <a:gd name="connsiteY19" fmla="*/ 2352675 h 2600325"/>
              <a:gd name="connsiteX20" fmla="*/ 4419600 w 5019675"/>
              <a:gd name="connsiteY20" fmla="*/ 2533650 h 2600325"/>
              <a:gd name="connsiteX21" fmla="*/ 4486275 w 5019675"/>
              <a:gd name="connsiteY21" fmla="*/ 2600325 h 2600325"/>
              <a:gd name="connsiteX22" fmla="*/ 4733925 w 5019675"/>
              <a:gd name="connsiteY22" fmla="*/ 2181225 h 2600325"/>
              <a:gd name="connsiteX23" fmla="*/ 4905375 w 5019675"/>
              <a:gd name="connsiteY23" fmla="*/ 1800225 h 2600325"/>
              <a:gd name="connsiteX24" fmla="*/ 5019675 w 5019675"/>
              <a:gd name="connsiteY24" fmla="*/ 1524000 h 2600325"/>
              <a:gd name="connsiteX25" fmla="*/ 4629150 w 5019675"/>
              <a:gd name="connsiteY25" fmla="*/ 1133475 h 2600325"/>
              <a:gd name="connsiteX26" fmla="*/ 4362450 w 5019675"/>
              <a:gd name="connsiteY26" fmla="*/ 914400 h 2600325"/>
              <a:gd name="connsiteX27" fmla="*/ 4105275 w 5019675"/>
              <a:gd name="connsiteY27" fmla="*/ 714375 h 2600325"/>
              <a:gd name="connsiteX28" fmla="*/ 3829050 w 5019675"/>
              <a:gd name="connsiteY28" fmla="*/ 514350 h 2600325"/>
              <a:gd name="connsiteX29" fmla="*/ 3524250 w 5019675"/>
              <a:gd name="connsiteY29" fmla="*/ 333375 h 2600325"/>
              <a:gd name="connsiteX30" fmla="*/ 3276600 w 5019675"/>
              <a:gd name="connsiteY30" fmla="*/ 180975 h 2600325"/>
              <a:gd name="connsiteX31" fmla="*/ 3038475 w 5019675"/>
              <a:gd name="connsiteY31" fmla="*/ 85725 h 2600325"/>
              <a:gd name="connsiteX32" fmla="*/ 2828925 w 5019675"/>
              <a:gd name="connsiteY32" fmla="*/ 57150 h 2600325"/>
              <a:gd name="connsiteX33" fmla="*/ 2524125 w 5019675"/>
              <a:gd name="connsiteY33" fmla="*/ 0 h 2600325"/>
              <a:gd name="connsiteX34" fmla="*/ 2247900 w 5019675"/>
              <a:gd name="connsiteY34" fmla="*/ 9525 h 2600325"/>
              <a:gd name="connsiteX35" fmla="*/ 1847850 w 5019675"/>
              <a:gd name="connsiteY35" fmla="*/ 57150 h 2600325"/>
              <a:gd name="connsiteX36" fmla="*/ 1600200 w 5019675"/>
              <a:gd name="connsiteY36" fmla="*/ 123825 h 2600325"/>
              <a:gd name="connsiteX37" fmla="*/ 1285875 w 5019675"/>
              <a:gd name="connsiteY37" fmla="*/ 266700 h 2600325"/>
              <a:gd name="connsiteX38" fmla="*/ 1009650 w 5019675"/>
              <a:gd name="connsiteY38" fmla="*/ 409575 h 2600325"/>
              <a:gd name="connsiteX39" fmla="*/ 838200 w 5019675"/>
              <a:gd name="connsiteY39" fmla="*/ 523875 h 2600325"/>
              <a:gd name="connsiteX40" fmla="*/ 609600 w 5019675"/>
              <a:gd name="connsiteY40" fmla="*/ 657225 h 2600325"/>
              <a:gd name="connsiteX41" fmla="*/ 361950 w 5019675"/>
              <a:gd name="connsiteY41" fmla="*/ 866775 h 2600325"/>
              <a:gd name="connsiteX42" fmla="*/ 123825 w 5019675"/>
              <a:gd name="connsiteY42" fmla="*/ 1047750 h 2600325"/>
              <a:gd name="connsiteX43" fmla="*/ 19050 w 5019675"/>
              <a:gd name="connsiteY43" fmla="*/ 1133475 h 2600325"/>
              <a:gd name="connsiteX44" fmla="*/ 0 w 5019675"/>
              <a:gd name="connsiteY44" fmla="*/ 2381250 h 260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19675" h="2600325">
                <a:moveTo>
                  <a:pt x="0" y="2381250"/>
                </a:moveTo>
                <a:lnTo>
                  <a:pt x="228600" y="2066925"/>
                </a:lnTo>
                <a:lnTo>
                  <a:pt x="428625" y="1819275"/>
                </a:lnTo>
                <a:lnTo>
                  <a:pt x="600075" y="1647825"/>
                </a:lnTo>
                <a:lnTo>
                  <a:pt x="790575" y="1485900"/>
                </a:lnTo>
                <a:lnTo>
                  <a:pt x="1028700" y="1314450"/>
                </a:lnTo>
                <a:lnTo>
                  <a:pt x="1276350" y="1171575"/>
                </a:lnTo>
                <a:lnTo>
                  <a:pt x="1438275" y="1076325"/>
                </a:lnTo>
                <a:lnTo>
                  <a:pt x="1695450" y="981075"/>
                </a:lnTo>
                <a:lnTo>
                  <a:pt x="2009775" y="933450"/>
                </a:lnTo>
                <a:lnTo>
                  <a:pt x="2266950" y="933450"/>
                </a:lnTo>
                <a:lnTo>
                  <a:pt x="2524125" y="981075"/>
                </a:lnTo>
                <a:lnTo>
                  <a:pt x="2838450" y="1104900"/>
                </a:lnTo>
                <a:lnTo>
                  <a:pt x="3105150" y="1228725"/>
                </a:lnTo>
                <a:lnTo>
                  <a:pt x="3295650" y="1333500"/>
                </a:lnTo>
                <a:lnTo>
                  <a:pt x="3467100" y="1466850"/>
                </a:lnTo>
                <a:lnTo>
                  <a:pt x="3714750" y="1666875"/>
                </a:lnTo>
                <a:lnTo>
                  <a:pt x="3943350" y="1914525"/>
                </a:lnTo>
                <a:lnTo>
                  <a:pt x="4114800" y="2124075"/>
                </a:lnTo>
                <a:lnTo>
                  <a:pt x="4286250" y="2352675"/>
                </a:lnTo>
                <a:lnTo>
                  <a:pt x="4419600" y="2533650"/>
                </a:lnTo>
                <a:lnTo>
                  <a:pt x="4486275" y="2600325"/>
                </a:lnTo>
                <a:lnTo>
                  <a:pt x="4733925" y="2181225"/>
                </a:lnTo>
                <a:lnTo>
                  <a:pt x="4905375" y="1800225"/>
                </a:lnTo>
                <a:lnTo>
                  <a:pt x="5019675" y="1524000"/>
                </a:lnTo>
                <a:lnTo>
                  <a:pt x="4629150" y="1133475"/>
                </a:lnTo>
                <a:lnTo>
                  <a:pt x="4362450" y="914400"/>
                </a:lnTo>
                <a:lnTo>
                  <a:pt x="4105275" y="714375"/>
                </a:lnTo>
                <a:lnTo>
                  <a:pt x="3829050" y="514350"/>
                </a:lnTo>
                <a:lnTo>
                  <a:pt x="3524250" y="333375"/>
                </a:lnTo>
                <a:lnTo>
                  <a:pt x="3276600" y="180975"/>
                </a:lnTo>
                <a:lnTo>
                  <a:pt x="3038475" y="85725"/>
                </a:lnTo>
                <a:lnTo>
                  <a:pt x="2828925" y="57150"/>
                </a:lnTo>
                <a:lnTo>
                  <a:pt x="2524125" y="0"/>
                </a:lnTo>
                <a:lnTo>
                  <a:pt x="2247900" y="9525"/>
                </a:lnTo>
                <a:lnTo>
                  <a:pt x="1847850" y="57150"/>
                </a:lnTo>
                <a:lnTo>
                  <a:pt x="1600200" y="123825"/>
                </a:lnTo>
                <a:lnTo>
                  <a:pt x="1285875" y="266700"/>
                </a:lnTo>
                <a:lnTo>
                  <a:pt x="1009650" y="409575"/>
                </a:lnTo>
                <a:lnTo>
                  <a:pt x="838200" y="523875"/>
                </a:lnTo>
                <a:lnTo>
                  <a:pt x="609600" y="657225"/>
                </a:lnTo>
                <a:lnTo>
                  <a:pt x="361950" y="866775"/>
                </a:lnTo>
                <a:lnTo>
                  <a:pt x="123825" y="1047750"/>
                </a:lnTo>
                <a:lnTo>
                  <a:pt x="19050" y="1133475"/>
                </a:lnTo>
                <a:lnTo>
                  <a:pt x="0" y="2381250"/>
                </a:lnTo>
                <a:close/>
              </a:path>
            </a:pathLst>
          </a:custGeom>
          <a:solidFill>
            <a:srgbClr val="75D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066926" y="1533525"/>
            <a:ext cx="5324475" cy="1847850"/>
          </a:xfrm>
          <a:custGeom>
            <a:avLst/>
            <a:gdLst>
              <a:gd name="connsiteX0" fmla="*/ 0 w 5324475"/>
              <a:gd name="connsiteY0" fmla="*/ 1409700 h 1847850"/>
              <a:gd name="connsiteX1" fmla="*/ 381000 w 5324475"/>
              <a:gd name="connsiteY1" fmla="*/ 1085850 h 1847850"/>
              <a:gd name="connsiteX2" fmla="*/ 666750 w 5324475"/>
              <a:gd name="connsiteY2" fmla="*/ 876300 h 1847850"/>
              <a:gd name="connsiteX3" fmla="*/ 971550 w 5324475"/>
              <a:gd name="connsiteY3" fmla="*/ 657225 h 1847850"/>
              <a:gd name="connsiteX4" fmla="*/ 1419225 w 5324475"/>
              <a:gd name="connsiteY4" fmla="*/ 428625 h 1847850"/>
              <a:gd name="connsiteX5" fmla="*/ 1752600 w 5324475"/>
              <a:gd name="connsiteY5" fmla="*/ 295275 h 1847850"/>
              <a:gd name="connsiteX6" fmla="*/ 2200275 w 5324475"/>
              <a:gd name="connsiteY6" fmla="*/ 247650 h 1847850"/>
              <a:gd name="connsiteX7" fmla="*/ 2400300 w 5324475"/>
              <a:gd name="connsiteY7" fmla="*/ 228600 h 1847850"/>
              <a:gd name="connsiteX8" fmla="*/ 2590800 w 5324475"/>
              <a:gd name="connsiteY8" fmla="*/ 238125 h 1847850"/>
              <a:gd name="connsiteX9" fmla="*/ 2857500 w 5324475"/>
              <a:gd name="connsiteY9" fmla="*/ 276225 h 1847850"/>
              <a:gd name="connsiteX10" fmla="*/ 3076575 w 5324475"/>
              <a:gd name="connsiteY10" fmla="*/ 342900 h 1847850"/>
              <a:gd name="connsiteX11" fmla="*/ 3295650 w 5324475"/>
              <a:gd name="connsiteY11" fmla="*/ 447675 h 1847850"/>
              <a:gd name="connsiteX12" fmla="*/ 3609975 w 5324475"/>
              <a:gd name="connsiteY12" fmla="*/ 628650 h 1847850"/>
              <a:gd name="connsiteX13" fmla="*/ 3943350 w 5324475"/>
              <a:gd name="connsiteY13" fmla="*/ 895350 h 1847850"/>
              <a:gd name="connsiteX14" fmla="*/ 4219575 w 5324475"/>
              <a:gd name="connsiteY14" fmla="*/ 1114425 h 1847850"/>
              <a:gd name="connsiteX15" fmla="*/ 4457700 w 5324475"/>
              <a:gd name="connsiteY15" fmla="*/ 1295400 h 1847850"/>
              <a:gd name="connsiteX16" fmla="*/ 4657725 w 5324475"/>
              <a:gd name="connsiteY16" fmla="*/ 1485900 h 1847850"/>
              <a:gd name="connsiteX17" fmla="*/ 4838700 w 5324475"/>
              <a:gd name="connsiteY17" fmla="*/ 1676400 h 1847850"/>
              <a:gd name="connsiteX18" fmla="*/ 4962525 w 5324475"/>
              <a:gd name="connsiteY18" fmla="*/ 1828800 h 1847850"/>
              <a:gd name="connsiteX19" fmla="*/ 4981575 w 5324475"/>
              <a:gd name="connsiteY19" fmla="*/ 1847850 h 1847850"/>
              <a:gd name="connsiteX20" fmla="*/ 5200650 w 5324475"/>
              <a:gd name="connsiteY20" fmla="*/ 1333500 h 1847850"/>
              <a:gd name="connsiteX21" fmla="*/ 5286375 w 5324475"/>
              <a:gd name="connsiteY21" fmla="*/ 1066800 h 1847850"/>
              <a:gd name="connsiteX22" fmla="*/ 5324475 w 5324475"/>
              <a:gd name="connsiteY22" fmla="*/ 952500 h 1847850"/>
              <a:gd name="connsiteX23" fmla="*/ 5067300 w 5324475"/>
              <a:gd name="connsiteY23" fmla="*/ 714375 h 1847850"/>
              <a:gd name="connsiteX24" fmla="*/ 4848225 w 5324475"/>
              <a:gd name="connsiteY24" fmla="*/ 495300 h 1847850"/>
              <a:gd name="connsiteX25" fmla="*/ 4600575 w 5324475"/>
              <a:gd name="connsiteY25" fmla="*/ 276225 h 1847850"/>
              <a:gd name="connsiteX26" fmla="*/ 4448175 w 5324475"/>
              <a:gd name="connsiteY26" fmla="*/ 152400 h 1847850"/>
              <a:gd name="connsiteX27" fmla="*/ 4276725 w 5324475"/>
              <a:gd name="connsiteY27" fmla="*/ 9525 h 1847850"/>
              <a:gd name="connsiteX28" fmla="*/ 3733800 w 5324475"/>
              <a:gd name="connsiteY28" fmla="*/ 19050 h 1847850"/>
              <a:gd name="connsiteX29" fmla="*/ 2943225 w 5324475"/>
              <a:gd name="connsiteY29" fmla="*/ 0 h 1847850"/>
              <a:gd name="connsiteX30" fmla="*/ 2457450 w 5324475"/>
              <a:gd name="connsiteY30" fmla="*/ 0 h 1847850"/>
              <a:gd name="connsiteX31" fmla="*/ 1933575 w 5324475"/>
              <a:gd name="connsiteY31" fmla="*/ 0 h 1847850"/>
              <a:gd name="connsiteX32" fmla="*/ 1162050 w 5324475"/>
              <a:gd name="connsiteY32" fmla="*/ 0 h 1847850"/>
              <a:gd name="connsiteX33" fmla="*/ 600075 w 5324475"/>
              <a:gd name="connsiteY33" fmla="*/ 9525 h 1847850"/>
              <a:gd name="connsiteX34" fmla="*/ 333375 w 5324475"/>
              <a:gd name="connsiteY34" fmla="*/ 19050 h 1847850"/>
              <a:gd name="connsiteX35" fmla="*/ 171450 w 5324475"/>
              <a:gd name="connsiteY35" fmla="*/ 114300 h 1847850"/>
              <a:gd name="connsiteX36" fmla="*/ 9525 w 5324475"/>
              <a:gd name="connsiteY36" fmla="*/ 238125 h 1847850"/>
              <a:gd name="connsiteX37" fmla="*/ 0 w 5324475"/>
              <a:gd name="connsiteY37" fmla="*/ 1409700 h 184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24475" h="1847850">
                <a:moveTo>
                  <a:pt x="0" y="1409700"/>
                </a:moveTo>
                <a:lnTo>
                  <a:pt x="381000" y="1085850"/>
                </a:lnTo>
                <a:lnTo>
                  <a:pt x="666750" y="876300"/>
                </a:lnTo>
                <a:lnTo>
                  <a:pt x="971550" y="657225"/>
                </a:lnTo>
                <a:lnTo>
                  <a:pt x="1419225" y="428625"/>
                </a:lnTo>
                <a:lnTo>
                  <a:pt x="1752600" y="295275"/>
                </a:lnTo>
                <a:lnTo>
                  <a:pt x="2200275" y="247650"/>
                </a:lnTo>
                <a:lnTo>
                  <a:pt x="2400300" y="228600"/>
                </a:lnTo>
                <a:lnTo>
                  <a:pt x="2590800" y="238125"/>
                </a:lnTo>
                <a:lnTo>
                  <a:pt x="2857500" y="276225"/>
                </a:lnTo>
                <a:lnTo>
                  <a:pt x="3076575" y="342900"/>
                </a:lnTo>
                <a:lnTo>
                  <a:pt x="3295650" y="447675"/>
                </a:lnTo>
                <a:lnTo>
                  <a:pt x="3609975" y="628650"/>
                </a:lnTo>
                <a:lnTo>
                  <a:pt x="3943350" y="895350"/>
                </a:lnTo>
                <a:lnTo>
                  <a:pt x="4219575" y="1114425"/>
                </a:lnTo>
                <a:lnTo>
                  <a:pt x="4457700" y="1295400"/>
                </a:lnTo>
                <a:lnTo>
                  <a:pt x="4657725" y="1485900"/>
                </a:lnTo>
                <a:lnTo>
                  <a:pt x="4838700" y="1676400"/>
                </a:lnTo>
                <a:lnTo>
                  <a:pt x="4962525" y="1828800"/>
                </a:lnTo>
                <a:lnTo>
                  <a:pt x="4981575" y="1847850"/>
                </a:lnTo>
                <a:lnTo>
                  <a:pt x="5200650" y="1333500"/>
                </a:lnTo>
                <a:lnTo>
                  <a:pt x="5286375" y="1066800"/>
                </a:lnTo>
                <a:lnTo>
                  <a:pt x="5324475" y="952500"/>
                </a:lnTo>
                <a:lnTo>
                  <a:pt x="5067300" y="714375"/>
                </a:lnTo>
                <a:lnTo>
                  <a:pt x="4848225" y="495300"/>
                </a:lnTo>
                <a:lnTo>
                  <a:pt x="4600575" y="276225"/>
                </a:lnTo>
                <a:lnTo>
                  <a:pt x="4448175" y="152400"/>
                </a:lnTo>
                <a:lnTo>
                  <a:pt x="4276725" y="9525"/>
                </a:lnTo>
                <a:lnTo>
                  <a:pt x="3733800" y="19050"/>
                </a:lnTo>
                <a:lnTo>
                  <a:pt x="2943225" y="0"/>
                </a:lnTo>
                <a:lnTo>
                  <a:pt x="2457450" y="0"/>
                </a:lnTo>
                <a:lnTo>
                  <a:pt x="1933575" y="0"/>
                </a:lnTo>
                <a:lnTo>
                  <a:pt x="1162050" y="0"/>
                </a:lnTo>
                <a:lnTo>
                  <a:pt x="600075" y="9525"/>
                </a:lnTo>
                <a:lnTo>
                  <a:pt x="333375" y="19050"/>
                </a:lnTo>
                <a:lnTo>
                  <a:pt x="171450" y="114300"/>
                </a:lnTo>
                <a:lnTo>
                  <a:pt x="9525" y="238125"/>
                </a:lnTo>
                <a:lnTo>
                  <a:pt x="0" y="1409700"/>
                </a:lnTo>
                <a:close/>
              </a:path>
            </a:pathLst>
          </a:cu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2063750" y="1555750"/>
            <a:ext cx="336550" cy="222250"/>
          </a:xfrm>
          <a:custGeom>
            <a:avLst/>
            <a:gdLst>
              <a:gd name="connsiteX0" fmla="*/ 0 w 336550"/>
              <a:gd name="connsiteY0" fmla="*/ 222250 h 222250"/>
              <a:gd name="connsiteX1" fmla="*/ 336550 w 336550"/>
              <a:gd name="connsiteY1" fmla="*/ 0 h 222250"/>
              <a:gd name="connsiteX2" fmla="*/ 6350 w 336550"/>
              <a:gd name="connsiteY2" fmla="*/ 0 h 222250"/>
              <a:gd name="connsiteX3" fmla="*/ 0 w 336550"/>
              <a:gd name="connsiteY3" fmla="*/ 222250 h 222250"/>
            </a:gdLst>
            <a:ahLst/>
            <a:cxnLst>
              <a:cxn ang="0">
                <a:pos x="connsiteX0" y="connsiteY0"/>
              </a:cxn>
              <a:cxn ang="0">
                <a:pos x="connsiteX1" y="connsiteY1"/>
              </a:cxn>
              <a:cxn ang="0">
                <a:pos x="connsiteX2" y="connsiteY2"/>
              </a:cxn>
              <a:cxn ang="0">
                <a:pos x="connsiteX3" y="connsiteY3"/>
              </a:cxn>
            </a:cxnLst>
            <a:rect l="l" t="t" r="r" b="b"/>
            <a:pathLst>
              <a:path w="336550" h="222250">
                <a:moveTo>
                  <a:pt x="0" y="222250"/>
                </a:moveTo>
                <a:lnTo>
                  <a:pt x="336550" y="0"/>
                </a:lnTo>
                <a:lnTo>
                  <a:pt x="6350" y="0"/>
                </a:lnTo>
                <a:lnTo>
                  <a:pt x="0" y="222250"/>
                </a:lnTo>
                <a:close/>
              </a:path>
            </a:pathLst>
          </a:cu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356350" y="1549400"/>
            <a:ext cx="1231900" cy="927100"/>
          </a:xfrm>
          <a:custGeom>
            <a:avLst/>
            <a:gdLst>
              <a:gd name="connsiteX0" fmla="*/ 1231900 w 1231900"/>
              <a:gd name="connsiteY0" fmla="*/ 0 h 927100"/>
              <a:gd name="connsiteX1" fmla="*/ 0 w 1231900"/>
              <a:gd name="connsiteY1" fmla="*/ 0 h 927100"/>
              <a:gd name="connsiteX2" fmla="*/ 139700 w 1231900"/>
              <a:gd name="connsiteY2" fmla="*/ 101600 h 927100"/>
              <a:gd name="connsiteX3" fmla="*/ 349250 w 1231900"/>
              <a:gd name="connsiteY3" fmla="*/ 311150 h 927100"/>
              <a:gd name="connsiteX4" fmla="*/ 628650 w 1231900"/>
              <a:gd name="connsiteY4" fmla="*/ 577850 h 927100"/>
              <a:gd name="connsiteX5" fmla="*/ 869950 w 1231900"/>
              <a:gd name="connsiteY5" fmla="*/ 793750 h 927100"/>
              <a:gd name="connsiteX6" fmla="*/ 1041400 w 1231900"/>
              <a:gd name="connsiteY6" fmla="*/ 927100 h 927100"/>
              <a:gd name="connsiteX7" fmla="*/ 1130300 w 1231900"/>
              <a:gd name="connsiteY7" fmla="*/ 571500 h 927100"/>
              <a:gd name="connsiteX8" fmla="*/ 1187450 w 1231900"/>
              <a:gd name="connsiteY8" fmla="*/ 298450 h 927100"/>
              <a:gd name="connsiteX9" fmla="*/ 1231900 w 1231900"/>
              <a:gd name="connsiteY9" fmla="*/ 0 h 9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1900" h="927100">
                <a:moveTo>
                  <a:pt x="1231900" y="0"/>
                </a:moveTo>
                <a:lnTo>
                  <a:pt x="0" y="0"/>
                </a:lnTo>
                <a:lnTo>
                  <a:pt x="139700" y="101600"/>
                </a:lnTo>
                <a:lnTo>
                  <a:pt x="349250" y="311150"/>
                </a:lnTo>
                <a:lnTo>
                  <a:pt x="628650" y="577850"/>
                </a:lnTo>
                <a:lnTo>
                  <a:pt x="869950" y="793750"/>
                </a:lnTo>
                <a:lnTo>
                  <a:pt x="1041400" y="927100"/>
                </a:lnTo>
                <a:lnTo>
                  <a:pt x="1130300" y="571500"/>
                </a:lnTo>
                <a:lnTo>
                  <a:pt x="1187450" y="298450"/>
                </a:lnTo>
                <a:lnTo>
                  <a:pt x="1231900" y="0"/>
                </a:lnTo>
                <a:close/>
              </a:path>
            </a:pathLst>
          </a:custGeom>
          <a:pattFill prst="dk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175500" y="1536700"/>
            <a:ext cx="2882900" cy="2971800"/>
          </a:xfrm>
          <a:custGeom>
            <a:avLst/>
            <a:gdLst>
              <a:gd name="connsiteX0" fmla="*/ 0 w 2882900"/>
              <a:gd name="connsiteY0" fmla="*/ 1600200 h 2971800"/>
              <a:gd name="connsiteX1" fmla="*/ 381000 w 2882900"/>
              <a:gd name="connsiteY1" fmla="*/ 2000250 h 2971800"/>
              <a:gd name="connsiteX2" fmla="*/ 768350 w 2882900"/>
              <a:gd name="connsiteY2" fmla="*/ 2330450 h 2971800"/>
              <a:gd name="connsiteX3" fmla="*/ 1041400 w 2882900"/>
              <a:gd name="connsiteY3" fmla="*/ 2540000 h 2971800"/>
              <a:gd name="connsiteX4" fmla="*/ 1320800 w 2882900"/>
              <a:gd name="connsiteY4" fmla="*/ 2705100 h 2971800"/>
              <a:gd name="connsiteX5" fmla="*/ 1644650 w 2882900"/>
              <a:gd name="connsiteY5" fmla="*/ 2825750 h 2971800"/>
              <a:gd name="connsiteX6" fmla="*/ 1847850 w 2882900"/>
              <a:gd name="connsiteY6" fmla="*/ 2895600 h 2971800"/>
              <a:gd name="connsiteX7" fmla="*/ 2089150 w 2882900"/>
              <a:gd name="connsiteY7" fmla="*/ 2940050 h 2971800"/>
              <a:gd name="connsiteX8" fmla="*/ 2413000 w 2882900"/>
              <a:gd name="connsiteY8" fmla="*/ 2971800 h 2971800"/>
              <a:gd name="connsiteX9" fmla="*/ 2628900 w 2882900"/>
              <a:gd name="connsiteY9" fmla="*/ 2971800 h 2971800"/>
              <a:gd name="connsiteX10" fmla="*/ 2882900 w 2882900"/>
              <a:gd name="connsiteY10" fmla="*/ 2971800 h 2971800"/>
              <a:gd name="connsiteX11" fmla="*/ 2876550 w 2882900"/>
              <a:gd name="connsiteY11" fmla="*/ 25400 h 2971800"/>
              <a:gd name="connsiteX12" fmla="*/ 438150 w 2882900"/>
              <a:gd name="connsiteY12" fmla="*/ 0 h 2971800"/>
              <a:gd name="connsiteX13" fmla="*/ 374650 w 2882900"/>
              <a:gd name="connsiteY13" fmla="*/ 374650 h 2971800"/>
              <a:gd name="connsiteX14" fmla="*/ 285750 w 2882900"/>
              <a:gd name="connsiteY14" fmla="*/ 781050 h 2971800"/>
              <a:gd name="connsiteX15" fmla="*/ 215900 w 2882900"/>
              <a:gd name="connsiteY15" fmla="*/ 1003300 h 2971800"/>
              <a:gd name="connsiteX16" fmla="*/ 158750 w 2882900"/>
              <a:gd name="connsiteY16" fmla="*/ 1155700 h 2971800"/>
              <a:gd name="connsiteX17" fmla="*/ 82550 w 2882900"/>
              <a:gd name="connsiteY17" fmla="*/ 1371600 h 2971800"/>
              <a:gd name="connsiteX18" fmla="*/ 0 w 2882900"/>
              <a:gd name="connsiteY18" fmla="*/ 1600200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82900" h="2971800">
                <a:moveTo>
                  <a:pt x="0" y="1600200"/>
                </a:moveTo>
                <a:lnTo>
                  <a:pt x="381000" y="2000250"/>
                </a:lnTo>
                <a:lnTo>
                  <a:pt x="768350" y="2330450"/>
                </a:lnTo>
                <a:lnTo>
                  <a:pt x="1041400" y="2540000"/>
                </a:lnTo>
                <a:lnTo>
                  <a:pt x="1320800" y="2705100"/>
                </a:lnTo>
                <a:lnTo>
                  <a:pt x="1644650" y="2825750"/>
                </a:lnTo>
                <a:lnTo>
                  <a:pt x="1847850" y="2895600"/>
                </a:lnTo>
                <a:lnTo>
                  <a:pt x="2089150" y="2940050"/>
                </a:lnTo>
                <a:lnTo>
                  <a:pt x="2413000" y="2971800"/>
                </a:lnTo>
                <a:lnTo>
                  <a:pt x="2628900" y="2971800"/>
                </a:lnTo>
                <a:lnTo>
                  <a:pt x="2882900" y="2971800"/>
                </a:lnTo>
                <a:cubicBezTo>
                  <a:pt x="2880783" y="1989667"/>
                  <a:pt x="2878667" y="1007533"/>
                  <a:pt x="2876550" y="25400"/>
                </a:cubicBezTo>
                <a:lnTo>
                  <a:pt x="438150" y="0"/>
                </a:lnTo>
                <a:lnTo>
                  <a:pt x="374650" y="374650"/>
                </a:lnTo>
                <a:lnTo>
                  <a:pt x="285750" y="781050"/>
                </a:lnTo>
                <a:lnTo>
                  <a:pt x="215900" y="1003300"/>
                </a:lnTo>
                <a:lnTo>
                  <a:pt x="158750" y="1155700"/>
                </a:lnTo>
                <a:lnTo>
                  <a:pt x="82550" y="1371600"/>
                </a:lnTo>
                <a:lnTo>
                  <a:pt x="0" y="1600200"/>
                </a:lnTo>
                <a:close/>
              </a:path>
            </a:pathLst>
          </a:custGeom>
          <a:pattFill prst="dkDn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769100" y="3124200"/>
            <a:ext cx="3289300" cy="2190750"/>
          </a:xfrm>
          <a:custGeom>
            <a:avLst/>
            <a:gdLst>
              <a:gd name="connsiteX0" fmla="*/ 3270250 w 3289300"/>
              <a:gd name="connsiteY0" fmla="*/ 1371600 h 2190750"/>
              <a:gd name="connsiteX1" fmla="*/ 2863850 w 3289300"/>
              <a:gd name="connsiteY1" fmla="*/ 1377950 h 2190750"/>
              <a:gd name="connsiteX2" fmla="*/ 2438400 w 3289300"/>
              <a:gd name="connsiteY2" fmla="*/ 1346200 h 2190750"/>
              <a:gd name="connsiteX3" fmla="*/ 2133600 w 3289300"/>
              <a:gd name="connsiteY3" fmla="*/ 1289050 h 2190750"/>
              <a:gd name="connsiteX4" fmla="*/ 1822450 w 3289300"/>
              <a:gd name="connsiteY4" fmla="*/ 1168400 h 2190750"/>
              <a:gd name="connsiteX5" fmla="*/ 1549400 w 3289300"/>
              <a:gd name="connsiteY5" fmla="*/ 1028700 h 2190750"/>
              <a:gd name="connsiteX6" fmla="*/ 1327150 w 3289300"/>
              <a:gd name="connsiteY6" fmla="*/ 857250 h 2190750"/>
              <a:gd name="connsiteX7" fmla="*/ 1022350 w 3289300"/>
              <a:gd name="connsiteY7" fmla="*/ 609600 h 2190750"/>
              <a:gd name="connsiteX8" fmla="*/ 857250 w 3289300"/>
              <a:gd name="connsiteY8" fmla="*/ 469900 h 2190750"/>
              <a:gd name="connsiteX9" fmla="*/ 679450 w 3289300"/>
              <a:gd name="connsiteY9" fmla="*/ 279400 h 2190750"/>
              <a:gd name="connsiteX10" fmla="*/ 546100 w 3289300"/>
              <a:gd name="connsiteY10" fmla="*/ 133350 h 2190750"/>
              <a:gd name="connsiteX11" fmla="*/ 406400 w 3289300"/>
              <a:gd name="connsiteY11" fmla="*/ 0 h 2190750"/>
              <a:gd name="connsiteX12" fmla="*/ 177800 w 3289300"/>
              <a:gd name="connsiteY12" fmla="*/ 469900 h 2190750"/>
              <a:gd name="connsiteX13" fmla="*/ 0 w 3289300"/>
              <a:gd name="connsiteY13" fmla="*/ 831850 h 2190750"/>
              <a:gd name="connsiteX14" fmla="*/ 127000 w 3289300"/>
              <a:gd name="connsiteY14" fmla="*/ 1028700 h 2190750"/>
              <a:gd name="connsiteX15" fmla="*/ 527050 w 3289300"/>
              <a:gd name="connsiteY15" fmla="*/ 1524000 h 2190750"/>
              <a:gd name="connsiteX16" fmla="*/ 819150 w 3289300"/>
              <a:gd name="connsiteY16" fmla="*/ 1739900 h 2190750"/>
              <a:gd name="connsiteX17" fmla="*/ 1098550 w 3289300"/>
              <a:gd name="connsiteY17" fmla="*/ 1924050 h 2190750"/>
              <a:gd name="connsiteX18" fmla="*/ 1504950 w 3289300"/>
              <a:gd name="connsiteY18" fmla="*/ 2070100 h 2190750"/>
              <a:gd name="connsiteX19" fmla="*/ 1974850 w 3289300"/>
              <a:gd name="connsiteY19" fmla="*/ 2152650 h 2190750"/>
              <a:gd name="connsiteX20" fmla="*/ 2425700 w 3289300"/>
              <a:gd name="connsiteY20" fmla="*/ 2178050 h 2190750"/>
              <a:gd name="connsiteX21" fmla="*/ 2870200 w 3289300"/>
              <a:gd name="connsiteY21" fmla="*/ 2190750 h 2190750"/>
              <a:gd name="connsiteX22" fmla="*/ 3289300 w 3289300"/>
              <a:gd name="connsiteY22" fmla="*/ 2171700 h 2190750"/>
              <a:gd name="connsiteX23" fmla="*/ 3270250 w 3289300"/>
              <a:gd name="connsiteY23" fmla="*/ 1371600 h 219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89300" h="2190750">
                <a:moveTo>
                  <a:pt x="3270250" y="1371600"/>
                </a:moveTo>
                <a:lnTo>
                  <a:pt x="2863850" y="1377950"/>
                </a:lnTo>
                <a:lnTo>
                  <a:pt x="2438400" y="1346200"/>
                </a:lnTo>
                <a:lnTo>
                  <a:pt x="2133600" y="1289050"/>
                </a:lnTo>
                <a:lnTo>
                  <a:pt x="1822450" y="1168400"/>
                </a:lnTo>
                <a:lnTo>
                  <a:pt x="1549400" y="1028700"/>
                </a:lnTo>
                <a:lnTo>
                  <a:pt x="1327150" y="857250"/>
                </a:lnTo>
                <a:lnTo>
                  <a:pt x="1022350" y="609600"/>
                </a:lnTo>
                <a:lnTo>
                  <a:pt x="857250" y="469900"/>
                </a:lnTo>
                <a:lnTo>
                  <a:pt x="679450" y="279400"/>
                </a:lnTo>
                <a:lnTo>
                  <a:pt x="546100" y="133350"/>
                </a:lnTo>
                <a:lnTo>
                  <a:pt x="406400" y="0"/>
                </a:lnTo>
                <a:lnTo>
                  <a:pt x="177800" y="469900"/>
                </a:lnTo>
                <a:lnTo>
                  <a:pt x="0" y="831850"/>
                </a:lnTo>
                <a:lnTo>
                  <a:pt x="127000" y="1028700"/>
                </a:lnTo>
                <a:lnTo>
                  <a:pt x="527050" y="1524000"/>
                </a:lnTo>
                <a:lnTo>
                  <a:pt x="819150" y="1739900"/>
                </a:lnTo>
                <a:lnTo>
                  <a:pt x="1098550" y="1924050"/>
                </a:lnTo>
                <a:lnTo>
                  <a:pt x="1504950" y="2070100"/>
                </a:lnTo>
                <a:lnTo>
                  <a:pt x="1974850" y="2152650"/>
                </a:lnTo>
                <a:lnTo>
                  <a:pt x="2425700" y="2178050"/>
                </a:lnTo>
                <a:lnTo>
                  <a:pt x="2870200" y="2190750"/>
                </a:lnTo>
                <a:lnTo>
                  <a:pt x="3289300" y="2171700"/>
                </a:lnTo>
                <a:cubicBezTo>
                  <a:pt x="3287183" y="1902883"/>
                  <a:pt x="3285067" y="1634067"/>
                  <a:pt x="3270250" y="1371600"/>
                </a:cubicBezTo>
                <a:close/>
              </a:path>
            </a:pathLst>
          </a:cu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318250" y="3962400"/>
            <a:ext cx="3733800" cy="2082800"/>
          </a:xfrm>
          <a:custGeom>
            <a:avLst/>
            <a:gdLst>
              <a:gd name="connsiteX0" fmla="*/ 3727450 w 3733800"/>
              <a:gd name="connsiteY0" fmla="*/ 1320800 h 2082800"/>
              <a:gd name="connsiteX1" fmla="*/ 3467100 w 3733800"/>
              <a:gd name="connsiteY1" fmla="*/ 1346200 h 2082800"/>
              <a:gd name="connsiteX2" fmla="*/ 3054350 w 3733800"/>
              <a:gd name="connsiteY2" fmla="*/ 1333500 h 2082800"/>
              <a:gd name="connsiteX3" fmla="*/ 2692400 w 3733800"/>
              <a:gd name="connsiteY3" fmla="*/ 1320800 h 2082800"/>
              <a:gd name="connsiteX4" fmla="*/ 2279650 w 3733800"/>
              <a:gd name="connsiteY4" fmla="*/ 1276350 h 2082800"/>
              <a:gd name="connsiteX5" fmla="*/ 1860550 w 3733800"/>
              <a:gd name="connsiteY5" fmla="*/ 1200150 h 2082800"/>
              <a:gd name="connsiteX6" fmla="*/ 1530350 w 3733800"/>
              <a:gd name="connsiteY6" fmla="*/ 1073150 h 2082800"/>
              <a:gd name="connsiteX7" fmla="*/ 1219200 w 3733800"/>
              <a:gd name="connsiteY7" fmla="*/ 869950 h 2082800"/>
              <a:gd name="connsiteX8" fmla="*/ 971550 w 3733800"/>
              <a:gd name="connsiteY8" fmla="*/ 647700 h 2082800"/>
              <a:gd name="connsiteX9" fmla="*/ 736600 w 3733800"/>
              <a:gd name="connsiteY9" fmla="*/ 393700 h 2082800"/>
              <a:gd name="connsiteX10" fmla="*/ 584200 w 3733800"/>
              <a:gd name="connsiteY10" fmla="*/ 171450 h 2082800"/>
              <a:gd name="connsiteX11" fmla="*/ 457200 w 3733800"/>
              <a:gd name="connsiteY11" fmla="*/ 0 h 2082800"/>
              <a:gd name="connsiteX12" fmla="*/ 292100 w 3733800"/>
              <a:gd name="connsiteY12" fmla="*/ 266700 h 2082800"/>
              <a:gd name="connsiteX13" fmla="*/ 196850 w 3733800"/>
              <a:gd name="connsiteY13" fmla="*/ 425450 h 2082800"/>
              <a:gd name="connsiteX14" fmla="*/ 114300 w 3733800"/>
              <a:gd name="connsiteY14" fmla="*/ 603250 h 2082800"/>
              <a:gd name="connsiteX15" fmla="*/ 0 w 3733800"/>
              <a:gd name="connsiteY15" fmla="*/ 774700 h 2082800"/>
              <a:gd name="connsiteX16" fmla="*/ 285750 w 3733800"/>
              <a:gd name="connsiteY16" fmla="*/ 1130300 h 2082800"/>
              <a:gd name="connsiteX17" fmla="*/ 533400 w 3733800"/>
              <a:gd name="connsiteY17" fmla="*/ 1397000 h 2082800"/>
              <a:gd name="connsiteX18" fmla="*/ 914400 w 3733800"/>
              <a:gd name="connsiteY18" fmla="*/ 1733550 h 2082800"/>
              <a:gd name="connsiteX19" fmla="*/ 1320800 w 3733800"/>
              <a:gd name="connsiteY19" fmla="*/ 1930400 h 2082800"/>
              <a:gd name="connsiteX20" fmla="*/ 1892300 w 3733800"/>
              <a:gd name="connsiteY20" fmla="*/ 2044700 h 2082800"/>
              <a:gd name="connsiteX21" fmla="*/ 2406650 w 3733800"/>
              <a:gd name="connsiteY21" fmla="*/ 2082800 h 2082800"/>
              <a:gd name="connsiteX22" fmla="*/ 3086100 w 3733800"/>
              <a:gd name="connsiteY22" fmla="*/ 2063750 h 2082800"/>
              <a:gd name="connsiteX23" fmla="*/ 3498850 w 3733800"/>
              <a:gd name="connsiteY23" fmla="*/ 2032000 h 2082800"/>
              <a:gd name="connsiteX24" fmla="*/ 3733800 w 3733800"/>
              <a:gd name="connsiteY24" fmla="*/ 1993900 h 2082800"/>
              <a:gd name="connsiteX25" fmla="*/ 3727450 w 3733800"/>
              <a:gd name="connsiteY25" fmla="*/ 1320800 h 208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33800" h="2082800">
                <a:moveTo>
                  <a:pt x="3727450" y="1320800"/>
                </a:moveTo>
                <a:lnTo>
                  <a:pt x="3467100" y="1346200"/>
                </a:lnTo>
                <a:lnTo>
                  <a:pt x="3054350" y="1333500"/>
                </a:lnTo>
                <a:lnTo>
                  <a:pt x="2692400" y="1320800"/>
                </a:lnTo>
                <a:lnTo>
                  <a:pt x="2279650" y="1276350"/>
                </a:lnTo>
                <a:lnTo>
                  <a:pt x="1860550" y="1200150"/>
                </a:lnTo>
                <a:lnTo>
                  <a:pt x="1530350" y="1073150"/>
                </a:lnTo>
                <a:lnTo>
                  <a:pt x="1219200" y="869950"/>
                </a:lnTo>
                <a:lnTo>
                  <a:pt x="971550" y="647700"/>
                </a:lnTo>
                <a:lnTo>
                  <a:pt x="736600" y="393700"/>
                </a:lnTo>
                <a:lnTo>
                  <a:pt x="584200" y="171450"/>
                </a:lnTo>
                <a:lnTo>
                  <a:pt x="457200" y="0"/>
                </a:lnTo>
                <a:lnTo>
                  <a:pt x="292100" y="266700"/>
                </a:lnTo>
                <a:lnTo>
                  <a:pt x="196850" y="425450"/>
                </a:lnTo>
                <a:lnTo>
                  <a:pt x="114300" y="603250"/>
                </a:lnTo>
                <a:lnTo>
                  <a:pt x="0" y="774700"/>
                </a:lnTo>
                <a:lnTo>
                  <a:pt x="285750" y="1130300"/>
                </a:lnTo>
                <a:lnTo>
                  <a:pt x="533400" y="1397000"/>
                </a:lnTo>
                <a:lnTo>
                  <a:pt x="914400" y="1733550"/>
                </a:lnTo>
                <a:lnTo>
                  <a:pt x="1320800" y="1930400"/>
                </a:lnTo>
                <a:lnTo>
                  <a:pt x="1892300" y="2044700"/>
                </a:lnTo>
                <a:lnTo>
                  <a:pt x="2406650" y="2082800"/>
                </a:lnTo>
                <a:lnTo>
                  <a:pt x="3086100" y="2063750"/>
                </a:lnTo>
                <a:lnTo>
                  <a:pt x="3498850" y="2032000"/>
                </a:lnTo>
                <a:lnTo>
                  <a:pt x="3733800" y="1993900"/>
                </a:lnTo>
                <a:cubicBezTo>
                  <a:pt x="3731683" y="1771650"/>
                  <a:pt x="3729567" y="1549400"/>
                  <a:pt x="3727450" y="1320800"/>
                </a:cubicBezTo>
                <a:close/>
              </a:path>
            </a:pathLst>
          </a:custGeom>
          <a:solidFill>
            <a:srgbClr val="75DD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842000" y="4730750"/>
            <a:ext cx="4197350" cy="1644650"/>
          </a:xfrm>
          <a:custGeom>
            <a:avLst/>
            <a:gdLst>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52550 w 4197350"/>
              <a:gd name="connsiteY16" fmla="*/ 933450 h 1644650"/>
              <a:gd name="connsiteX17" fmla="*/ 1123950 w 4197350"/>
              <a:gd name="connsiteY17" fmla="*/ 75565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52550 w 4197350"/>
              <a:gd name="connsiteY16" fmla="*/ 933450 h 1644650"/>
              <a:gd name="connsiteX17" fmla="*/ 1155700 w 4197350"/>
              <a:gd name="connsiteY17" fmla="*/ 73660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 name="connsiteX0" fmla="*/ 482600 w 4197350"/>
              <a:gd name="connsiteY0" fmla="*/ 0 h 1644650"/>
              <a:gd name="connsiteX1" fmla="*/ 0 w 4197350"/>
              <a:gd name="connsiteY1" fmla="*/ 590550 h 1644650"/>
              <a:gd name="connsiteX2" fmla="*/ 171450 w 4197350"/>
              <a:gd name="connsiteY2" fmla="*/ 787400 h 1644650"/>
              <a:gd name="connsiteX3" fmla="*/ 539750 w 4197350"/>
              <a:gd name="connsiteY3" fmla="*/ 1149350 h 1644650"/>
              <a:gd name="connsiteX4" fmla="*/ 806450 w 4197350"/>
              <a:gd name="connsiteY4" fmla="*/ 1377950 h 1644650"/>
              <a:gd name="connsiteX5" fmla="*/ 1016000 w 4197350"/>
              <a:gd name="connsiteY5" fmla="*/ 1549400 h 1644650"/>
              <a:gd name="connsiteX6" fmla="*/ 1155700 w 4197350"/>
              <a:gd name="connsiteY6" fmla="*/ 1644650 h 1644650"/>
              <a:gd name="connsiteX7" fmla="*/ 4197350 w 4197350"/>
              <a:gd name="connsiteY7" fmla="*/ 1631950 h 1644650"/>
              <a:gd name="connsiteX8" fmla="*/ 4197350 w 4197350"/>
              <a:gd name="connsiteY8" fmla="*/ 1231900 h 1644650"/>
              <a:gd name="connsiteX9" fmla="*/ 3562350 w 4197350"/>
              <a:gd name="connsiteY9" fmla="*/ 1295400 h 1644650"/>
              <a:gd name="connsiteX10" fmla="*/ 3155950 w 4197350"/>
              <a:gd name="connsiteY10" fmla="*/ 1314450 h 1644650"/>
              <a:gd name="connsiteX11" fmla="*/ 2825750 w 4197350"/>
              <a:gd name="connsiteY11" fmla="*/ 1314450 h 1644650"/>
              <a:gd name="connsiteX12" fmla="*/ 2349500 w 4197350"/>
              <a:gd name="connsiteY12" fmla="*/ 1270000 h 1644650"/>
              <a:gd name="connsiteX13" fmla="*/ 1930400 w 4197350"/>
              <a:gd name="connsiteY13" fmla="*/ 1193800 h 1644650"/>
              <a:gd name="connsiteX14" fmla="*/ 1708150 w 4197350"/>
              <a:gd name="connsiteY14" fmla="*/ 1123950 h 1644650"/>
              <a:gd name="connsiteX15" fmla="*/ 1479550 w 4197350"/>
              <a:gd name="connsiteY15" fmla="*/ 1016000 h 1644650"/>
              <a:gd name="connsiteX16" fmla="*/ 1371600 w 4197350"/>
              <a:gd name="connsiteY16" fmla="*/ 908050 h 1644650"/>
              <a:gd name="connsiteX17" fmla="*/ 1155700 w 4197350"/>
              <a:gd name="connsiteY17" fmla="*/ 736600 h 1644650"/>
              <a:gd name="connsiteX18" fmla="*/ 908050 w 4197350"/>
              <a:gd name="connsiteY18" fmla="*/ 520700 h 1644650"/>
              <a:gd name="connsiteX19" fmla="*/ 704850 w 4197350"/>
              <a:gd name="connsiteY19" fmla="*/ 292100 h 1644650"/>
              <a:gd name="connsiteX20" fmla="*/ 584200 w 4197350"/>
              <a:gd name="connsiteY20" fmla="*/ 127000 h 1644650"/>
              <a:gd name="connsiteX21" fmla="*/ 482600 w 4197350"/>
              <a:gd name="connsiteY21" fmla="*/ 0 h 164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97350" h="1644650">
                <a:moveTo>
                  <a:pt x="482600" y="0"/>
                </a:moveTo>
                <a:lnTo>
                  <a:pt x="0" y="590550"/>
                </a:lnTo>
                <a:lnTo>
                  <a:pt x="171450" y="787400"/>
                </a:lnTo>
                <a:lnTo>
                  <a:pt x="539750" y="1149350"/>
                </a:lnTo>
                <a:lnTo>
                  <a:pt x="806450" y="1377950"/>
                </a:lnTo>
                <a:lnTo>
                  <a:pt x="1016000" y="1549400"/>
                </a:lnTo>
                <a:lnTo>
                  <a:pt x="1155700" y="1644650"/>
                </a:lnTo>
                <a:lnTo>
                  <a:pt x="4197350" y="1631950"/>
                </a:lnTo>
                <a:lnTo>
                  <a:pt x="4197350" y="1231900"/>
                </a:lnTo>
                <a:lnTo>
                  <a:pt x="3562350" y="1295400"/>
                </a:lnTo>
                <a:lnTo>
                  <a:pt x="3155950" y="1314450"/>
                </a:lnTo>
                <a:lnTo>
                  <a:pt x="2825750" y="1314450"/>
                </a:lnTo>
                <a:lnTo>
                  <a:pt x="2349500" y="1270000"/>
                </a:lnTo>
                <a:lnTo>
                  <a:pt x="1930400" y="1193800"/>
                </a:lnTo>
                <a:lnTo>
                  <a:pt x="1708150" y="1123950"/>
                </a:lnTo>
                <a:lnTo>
                  <a:pt x="1479550" y="1016000"/>
                </a:lnTo>
                <a:lnTo>
                  <a:pt x="1371600" y="908050"/>
                </a:lnTo>
                <a:lnTo>
                  <a:pt x="1155700" y="736600"/>
                </a:lnTo>
                <a:lnTo>
                  <a:pt x="908050" y="520700"/>
                </a:lnTo>
                <a:lnTo>
                  <a:pt x="704850" y="292100"/>
                </a:lnTo>
                <a:lnTo>
                  <a:pt x="584200" y="127000"/>
                </a:lnTo>
                <a:lnTo>
                  <a:pt x="482600" y="0"/>
                </a:lnTo>
                <a:close/>
              </a:path>
            </a:pathLst>
          </a:custGeom>
          <a:solidFill>
            <a:srgbClr val="F0B1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505451" y="1533526"/>
            <a:ext cx="2085975" cy="4181475"/>
          </a:xfrm>
          <a:custGeom>
            <a:avLst/>
            <a:gdLst>
              <a:gd name="connsiteX0" fmla="*/ 2085975 w 2085975"/>
              <a:gd name="connsiteY0" fmla="*/ 0 h 4181475"/>
              <a:gd name="connsiteX1" fmla="*/ 1981200 w 2085975"/>
              <a:gd name="connsiteY1" fmla="*/ 571500 h 4181475"/>
              <a:gd name="connsiteX2" fmla="*/ 1771650 w 2085975"/>
              <a:gd name="connsiteY2" fmla="*/ 1276350 h 4181475"/>
              <a:gd name="connsiteX3" fmla="*/ 1419225 w 2085975"/>
              <a:gd name="connsiteY3" fmla="*/ 2095500 h 4181475"/>
              <a:gd name="connsiteX4" fmla="*/ 1019175 w 2085975"/>
              <a:gd name="connsiteY4" fmla="*/ 2838450 h 4181475"/>
              <a:gd name="connsiteX5" fmla="*/ 723900 w 2085975"/>
              <a:gd name="connsiteY5" fmla="*/ 3295650 h 4181475"/>
              <a:gd name="connsiteX6" fmla="*/ 0 w 2085975"/>
              <a:gd name="connsiteY6" fmla="*/ 4181475 h 41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5975" h="4181475">
                <a:moveTo>
                  <a:pt x="2085975" y="0"/>
                </a:moveTo>
                <a:cubicBezTo>
                  <a:pt x="2059781" y="179387"/>
                  <a:pt x="2033587" y="358775"/>
                  <a:pt x="1981200" y="571500"/>
                </a:cubicBezTo>
                <a:cubicBezTo>
                  <a:pt x="1928813" y="784225"/>
                  <a:pt x="1865312" y="1022350"/>
                  <a:pt x="1771650" y="1276350"/>
                </a:cubicBezTo>
                <a:cubicBezTo>
                  <a:pt x="1677987" y="1530350"/>
                  <a:pt x="1544637" y="1835150"/>
                  <a:pt x="1419225" y="2095500"/>
                </a:cubicBezTo>
                <a:cubicBezTo>
                  <a:pt x="1293813" y="2355850"/>
                  <a:pt x="1135062" y="2638425"/>
                  <a:pt x="1019175" y="2838450"/>
                </a:cubicBezTo>
                <a:cubicBezTo>
                  <a:pt x="903288" y="3038475"/>
                  <a:pt x="893763" y="3071812"/>
                  <a:pt x="723900" y="3295650"/>
                </a:cubicBezTo>
                <a:cubicBezTo>
                  <a:pt x="554037" y="3519488"/>
                  <a:pt x="277018" y="3850481"/>
                  <a:pt x="0" y="418147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293623" y="3140968"/>
            <a:ext cx="2690313" cy="3429000"/>
          </a:xfrm>
          <a:custGeom>
            <a:avLst/>
            <a:gdLst>
              <a:gd name="connsiteX0" fmla="*/ 1106928 w 2690313"/>
              <a:gd name="connsiteY0" fmla="*/ 3429000 h 3429000"/>
              <a:gd name="connsiteX1" fmla="*/ 1106928 w 2690313"/>
              <a:gd name="connsiteY1" fmla="*/ 2876550 h 3429000"/>
              <a:gd name="connsiteX2" fmla="*/ 1173603 w 2690313"/>
              <a:gd name="connsiteY2" fmla="*/ 2371725 h 3429000"/>
              <a:gd name="connsiteX3" fmla="*/ 1268853 w 2690313"/>
              <a:gd name="connsiteY3" fmla="*/ 1885950 h 3429000"/>
              <a:gd name="connsiteX4" fmla="*/ 1354578 w 2690313"/>
              <a:gd name="connsiteY4" fmla="*/ 1485900 h 3429000"/>
              <a:gd name="connsiteX5" fmla="*/ 1506978 w 2690313"/>
              <a:gd name="connsiteY5" fmla="*/ 1247775 h 3429000"/>
              <a:gd name="connsiteX6" fmla="*/ 1830828 w 2690313"/>
              <a:gd name="connsiteY6" fmla="*/ 1181100 h 3429000"/>
              <a:gd name="connsiteX7" fmla="*/ 2154678 w 2690313"/>
              <a:gd name="connsiteY7" fmla="*/ 1304925 h 3429000"/>
              <a:gd name="connsiteX8" fmla="*/ 2469003 w 2690313"/>
              <a:gd name="connsiteY8" fmla="*/ 1514475 h 3429000"/>
              <a:gd name="connsiteX9" fmla="*/ 2678553 w 2690313"/>
              <a:gd name="connsiteY9" fmla="*/ 1476375 h 3429000"/>
              <a:gd name="connsiteX10" fmla="*/ 2621403 w 2690313"/>
              <a:gd name="connsiteY10" fmla="*/ 1085850 h 3429000"/>
              <a:gd name="connsiteX11" fmla="*/ 2268978 w 2690313"/>
              <a:gd name="connsiteY11" fmla="*/ 600075 h 3429000"/>
              <a:gd name="connsiteX12" fmla="*/ 1745103 w 2690313"/>
              <a:gd name="connsiteY12" fmla="*/ 266700 h 3429000"/>
              <a:gd name="connsiteX13" fmla="*/ 1221228 w 2690313"/>
              <a:gd name="connsiteY13" fmla="*/ 47625 h 3429000"/>
              <a:gd name="connsiteX14" fmla="*/ 792603 w 2690313"/>
              <a:gd name="connsiteY14" fmla="*/ 0 h 3429000"/>
              <a:gd name="connsiteX15" fmla="*/ 440178 w 2690313"/>
              <a:gd name="connsiteY15" fmla="*/ 47625 h 3429000"/>
              <a:gd name="connsiteX16" fmla="*/ 87753 w 2690313"/>
              <a:gd name="connsiteY16" fmla="*/ 190500 h 3429000"/>
              <a:gd name="connsiteX17" fmla="*/ 2028 w 2690313"/>
              <a:gd name="connsiteY17" fmla="*/ 314325 h 3429000"/>
              <a:gd name="connsiteX18" fmla="*/ 59178 w 2690313"/>
              <a:gd name="connsiteY18" fmla="*/ 504825 h 3429000"/>
              <a:gd name="connsiteX19" fmla="*/ 383028 w 2690313"/>
              <a:gd name="connsiteY19" fmla="*/ 676275 h 3429000"/>
              <a:gd name="connsiteX20" fmla="*/ 716403 w 2690313"/>
              <a:gd name="connsiteY20" fmla="*/ 838200 h 3429000"/>
              <a:gd name="connsiteX21" fmla="*/ 1011678 w 2690313"/>
              <a:gd name="connsiteY21" fmla="*/ 1047750 h 3429000"/>
              <a:gd name="connsiteX22" fmla="*/ 1068828 w 2690313"/>
              <a:gd name="connsiteY22" fmla="*/ 1428750 h 3429000"/>
              <a:gd name="connsiteX23" fmla="*/ 1078353 w 2690313"/>
              <a:gd name="connsiteY23" fmla="*/ 1857375 h 3429000"/>
              <a:gd name="connsiteX24" fmla="*/ 1011678 w 2690313"/>
              <a:gd name="connsiteY24" fmla="*/ 2657475 h 3429000"/>
              <a:gd name="connsiteX25" fmla="*/ 973578 w 2690313"/>
              <a:gd name="connsiteY25" fmla="*/ 33909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90313" h="3429000">
                <a:moveTo>
                  <a:pt x="1106928" y="3429000"/>
                </a:moveTo>
                <a:cubicBezTo>
                  <a:pt x="1101371" y="3240881"/>
                  <a:pt x="1095815" y="3052762"/>
                  <a:pt x="1106928" y="2876550"/>
                </a:cubicBezTo>
                <a:cubicBezTo>
                  <a:pt x="1118041" y="2700337"/>
                  <a:pt x="1146615" y="2536825"/>
                  <a:pt x="1173603" y="2371725"/>
                </a:cubicBezTo>
                <a:cubicBezTo>
                  <a:pt x="1200591" y="2206625"/>
                  <a:pt x="1238690" y="2033588"/>
                  <a:pt x="1268853" y="1885950"/>
                </a:cubicBezTo>
                <a:cubicBezTo>
                  <a:pt x="1299016" y="1738312"/>
                  <a:pt x="1314891" y="1592262"/>
                  <a:pt x="1354578" y="1485900"/>
                </a:cubicBezTo>
                <a:cubicBezTo>
                  <a:pt x="1394265" y="1379538"/>
                  <a:pt x="1427603" y="1298575"/>
                  <a:pt x="1506978" y="1247775"/>
                </a:cubicBezTo>
                <a:cubicBezTo>
                  <a:pt x="1586353" y="1196975"/>
                  <a:pt x="1722878" y="1171575"/>
                  <a:pt x="1830828" y="1181100"/>
                </a:cubicBezTo>
                <a:cubicBezTo>
                  <a:pt x="1938778" y="1190625"/>
                  <a:pt x="2048316" y="1249363"/>
                  <a:pt x="2154678" y="1304925"/>
                </a:cubicBezTo>
                <a:cubicBezTo>
                  <a:pt x="2261040" y="1360487"/>
                  <a:pt x="2381691" y="1485900"/>
                  <a:pt x="2469003" y="1514475"/>
                </a:cubicBezTo>
                <a:cubicBezTo>
                  <a:pt x="2556315" y="1543050"/>
                  <a:pt x="2653153" y="1547812"/>
                  <a:pt x="2678553" y="1476375"/>
                </a:cubicBezTo>
                <a:cubicBezTo>
                  <a:pt x="2703953" y="1404938"/>
                  <a:pt x="2689665" y="1231900"/>
                  <a:pt x="2621403" y="1085850"/>
                </a:cubicBezTo>
                <a:cubicBezTo>
                  <a:pt x="2553141" y="939800"/>
                  <a:pt x="2415028" y="736600"/>
                  <a:pt x="2268978" y="600075"/>
                </a:cubicBezTo>
                <a:cubicBezTo>
                  <a:pt x="2122928" y="463550"/>
                  <a:pt x="1919728" y="358775"/>
                  <a:pt x="1745103" y="266700"/>
                </a:cubicBezTo>
                <a:cubicBezTo>
                  <a:pt x="1570478" y="174625"/>
                  <a:pt x="1379978" y="92075"/>
                  <a:pt x="1221228" y="47625"/>
                </a:cubicBezTo>
                <a:cubicBezTo>
                  <a:pt x="1062478" y="3175"/>
                  <a:pt x="922778" y="0"/>
                  <a:pt x="792603" y="0"/>
                </a:cubicBezTo>
                <a:cubicBezTo>
                  <a:pt x="662428" y="0"/>
                  <a:pt x="557653" y="15875"/>
                  <a:pt x="440178" y="47625"/>
                </a:cubicBezTo>
                <a:cubicBezTo>
                  <a:pt x="322703" y="79375"/>
                  <a:pt x="160778" y="146050"/>
                  <a:pt x="87753" y="190500"/>
                </a:cubicBezTo>
                <a:cubicBezTo>
                  <a:pt x="14728" y="234950"/>
                  <a:pt x="6790" y="261938"/>
                  <a:pt x="2028" y="314325"/>
                </a:cubicBezTo>
                <a:cubicBezTo>
                  <a:pt x="-2734" y="366712"/>
                  <a:pt x="-4322" y="444500"/>
                  <a:pt x="59178" y="504825"/>
                </a:cubicBezTo>
                <a:cubicBezTo>
                  <a:pt x="122678" y="565150"/>
                  <a:pt x="273491" y="620713"/>
                  <a:pt x="383028" y="676275"/>
                </a:cubicBezTo>
                <a:cubicBezTo>
                  <a:pt x="492565" y="731837"/>
                  <a:pt x="611628" y="776288"/>
                  <a:pt x="716403" y="838200"/>
                </a:cubicBezTo>
                <a:cubicBezTo>
                  <a:pt x="821178" y="900112"/>
                  <a:pt x="952941" y="949325"/>
                  <a:pt x="1011678" y="1047750"/>
                </a:cubicBezTo>
                <a:cubicBezTo>
                  <a:pt x="1070415" y="1146175"/>
                  <a:pt x="1057716" y="1293813"/>
                  <a:pt x="1068828" y="1428750"/>
                </a:cubicBezTo>
                <a:cubicBezTo>
                  <a:pt x="1079940" y="1563687"/>
                  <a:pt x="1087878" y="1652588"/>
                  <a:pt x="1078353" y="1857375"/>
                </a:cubicBezTo>
                <a:cubicBezTo>
                  <a:pt x="1068828" y="2062162"/>
                  <a:pt x="1029140" y="2401888"/>
                  <a:pt x="1011678" y="2657475"/>
                </a:cubicBezTo>
                <a:cubicBezTo>
                  <a:pt x="994216" y="2913062"/>
                  <a:pt x="983897" y="3151981"/>
                  <a:pt x="973578" y="3390900"/>
                </a:cubicBezTo>
              </a:path>
            </a:pathLst>
          </a:custGeom>
          <a:pattFill prst="pct40">
            <a:fgClr>
              <a:schemeClr val="bg1"/>
            </a:fgClr>
            <a:bgClr>
              <a:srgbClr val="FF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247458" y="2991307"/>
            <a:ext cx="2795987" cy="1537431"/>
          </a:xfrm>
          <a:custGeom>
            <a:avLst/>
            <a:gdLst>
              <a:gd name="connsiteX0" fmla="*/ 381568 w 2795987"/>
              <a:gd name="connsiteY0" fmla="*/ 113844 h 1537431"/>
              <a:gd name="connsiteX1" fmla="*/ 105343 w 2795987"/>
              <a:gd name="connsiteY1" fmla="*/ 218619 h 1537431"/>
              <a:gd name="connsiteX2" fmla="*/ 568 w 2795987"/>
              <a:gd name="connsiteY2" fmla="*/ 399594 h 1537431"/>
              <a:gd name="connsiteX3" fmla="*/ 143443 w 2795987"/>
              <a:gd name="connsiteY3" fmla="*/ 532944 h 1537431"/>
              <a:gd name="connsiteX4" fmla="*/ 429193 w 2795987"/>
              <a:gd name="connsiteY4" fmla="*/ 409119 h 1537431"/>
              <a:gd name="connsiteX5" fmla="*/ 829243 w 2795987"/>
              <a:gd name="connsiteY5" fmla="*/ 380544 h 1537431"/>
              <a:gd name="connsiteX6" fmla="*/ 1553143 w 2795987"/>
              <a:gd name="connsiteY6" fmla="*/ 513894 h 1537431"/>
              <a:gd name="connsiteX7" fmla="*/ 2086543 w 2795987"/>
              <a:gd name="connsiteY7" fmla="*/ 809169 h 1537431"/>
              <a:gd name="connsiteX8" fmla="*/ 2448493 w 2795987"/>
              <a:gd name="connsiteY8" fmla="*/ 1171119 h 1537431"/>
              <a:gd name="connsiteX9" fmla="*/ 2610418 w 2795987"/>
              <a:gd name="connsiteY9" fmla="*/ 1428294 h 1537431"/>
              <a:gd name="connsiteX10" fmla="*/ 2705668 w 2795987"/>
              <a:gd name="connsiteY10" fmla="*/ 1533069 h 1537431"/>
              <a:gd name="connsiteX11" fmla="*/ 2791393 w 2795987"/>
              <a:gd name="connsiteY11" fmla="*/ 1475919 h 1537431"/>
              <a:gd name="connsiteX12" fmla="*/ 2734243 w 2795987"/>
              <a:gd name="connsiteY12" fmla="*/ 1113969 h 1537431"/>
              <a:gd name="connsiteX13" fmla="*/ 2324668 w 2795987"/>
              <a:gd name="connsiteY13" fmla="*/ 551994 h 1537431"/>
              <a:gd name="connsiteX14" fmla="*/ 1800793 w 2795987"/>
              <a:gd name="connsiteY14" fmla="*/ 209094 h 1537431"/>
              <a:gd name="connsiteX15" fmla="*/ 1191193 w 2795987"/>
              <a:gd name="connsiteY15" fmla="*/ 28119 h 1537431"/>
              <a:gd name="connsiteX16" fmla="*/ 724468 w 2795987"/>
              <a:gd name="connsiteY16" fmla="*/ 9069 h 1537431"/>
              <a:gd name="connsiteX17" fmla="*/ 381568 w 2795987"/>
              <a:gd name="connsiteY17" fmla="*/ 113844 h 1537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95987" h="1537431">
                <a:moveTo>
                  <a:pt x="381568" y="113844"/>
                </a:moveTo>
                <a:cubicBezTo>
                  <a:pt x="278381" y="148769"/>
                  <a:pt x="168843" y="170994"/>
                  <a:pt x="105343" y="218619"/>
                </a:cubicBezTo>
                <a:cubicBezTo>
                  <a:pt x="41843" y="266244"/>
                  <a:pt x="-5782" y="347207"/>
                  <a:pt x="568" y="399594"/>
                </a:cubicBezTo>
                <a:cubicBezTo>
                  <a:pt x="6918" y="451981"/>
                  <a:pt x="72005" y="531357"/>
                  <a:pt x="143443" y="532944"/>
                </a:cubicBezTo>
                <a:cubicBezTo>
                  <a:pt x="214880" y="534532"/>
                  <a:pt x="314893" y="434519"/>
                  <a:pt x="429193" y="409119"/>
                </a:cubicBezTo>
                <a:cubicBezTo>
                  <a:pt x="543493" y="383719"/>
                  <a:pt x="641918" y="363082"/>
                  <a:pt x="829243" y="380544"/>
                </a:cubicBezTo>
                <a:cubicBezTo>
                  <a:pt x="1016568" y="398006"/>
                  <a:pt x="1343593" y="442457"/>
                  <a:pt x="1553143" y="513894"/>
                </a:cubicBezTo>
                <a:cubicBezTo>
                  <a:pt x="1762693" y="585331"/>
                  <a:pt x="1937318" y="699632"/>
                  <a:pt x="2086543" y="809169"/>
                </a:cubicBezTo>
                <a:cubicBezTo>
                  <a:pt x="2235768" y="918706"/>
                  <a:pt x="2361181" y="1067932"/>
                  <a:pt x="2448493" y="1171119"/>
                </a:cubicBezTo>
                <a:cubicBezTo>
                  <a:pt x="2535806" y="1274307"/>
                  <a:pt x="2567556" y="1367969"/>
                  <a:pt x="2610418" y="1428294"/>
                </a:cubicBezTo>
                <a:cubicBezTo>
                  <a:pt x="2653280" y="1488619"/>
                  <a:pt x="2675505" y="1525131"/>
                  <a:pt x="2705668" y="1533069"/>
                </a:cubicBezTo>
                <a:cubicBezTo>
                  <a:pt x="2735831" y="1541007"/>
                  <a:pt x="2786631" y="1545769"/>
                  <a:pt x="2791393" y="1475919"/>
                </a:cubicBezTo>
                <a:cubicBezTo>
                  <a:pt x="2796156" y="1406069"/>
                  <a:pt x="2812030" y="1267956"/>
                  <a:pt x="2734243" y="1113969"/>
                </a:cubicBezTo>
                <a:cubicBezTo>
                  <a:pt x="2656456" y="959982"/>
                  <a:pt x="2480243" y="702806"/>
                  <a:pt x="2324668" y="551994"/>
                </a:cubicBezTo>
                <a:cubicBezTo>
                  <a:pt x="2169093" y="401182"/>
                  <a:pt x="1989705" y="296406"/>
                  <a:pt x="1800793" y="209094"/>
                </a:cubicBezTo>
                <a:cubicBezTo>
                  <a:pt x="1611881" y="121782"/>
                  <a:pt x="1370580" y="61456"/>
                  <a:pt x="1191193" y="28119"/>
                </a:cubicBezTo>
                <a:cubicBezTo>
                  <a:pt x="1011806" y="-5218"/>
                  <a:pt x="862581" y="-5219"/>
                  <a:pt x="724468" y="9069"/>
                </a:cubicBezTo>
                <a:cubicBezTo>
                  <a:pt x="586356" y="23356"/>
                  <a:pt x="484755" y="78919"/>
                  <a:pt x="381568" y="113844"/>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4729162" y="1556792"/>
            <a:ext cx="0" cy="1728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99656" y="1666876"/>
            <a:ext cx="576064" cy="16181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5807968" y="1556792"/>
            <a:ext cx="864096" cy="2405608"/>
          </a:xfrm>
          <a:prstGeom prst="line">
            <a:avLst/>
          </a:prstGeom>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3209443" y="2496186"/>
            <a:ext cx="2896202" cy="1729696"/>
          </a:xfrm>
          <a:custGeom>
            <a:avLst/>
            <a:gdLst>
              <a:gd name="connsiteX0" fmla="*/ 1314932 w 2896202"/>
              <a:gd name="connsiteY0" fmla="*/ 332739 h 1729696"/>
              <a:gd name="connsiteX1" fmla="*/ 1076807 w 2896202"/>
              <a:gd name="connsiteY1" fmla="*/ 275589 h 1729696"/>
              <a:gd name="connsiteX2" fmla="*/ 829157 w 2896202"/>
              <a:gd name="connsiteY2" fmla="*/ 275589 h 1729696"/>
              <a:gd name="connsiteX3" fmla="*/ 552932 w 2896202"/>
              <a:gd name="connsiteY3" fmla="*/ 342264 h 1729696"/>
              <a:gd name="connsiteX4" fmla="*/ 419582 w 2896202"/>
              <a:gd name="connsiteY4" fmla="*/ 351789 h 1729696"/>
              <a:gd name="connsiteX5" fmla="*/ 267182 w 2896202"/>
              <a:gd name="connsiteY5" fmla="*/ 285114 h 1729696"/>
              <a:gd name="connsiteX6" fmla="*/ 162407 w 2896202"/>
              <a:gd name="connsiteY6" fmla="*/ 227964 h 1729696"/>
              <a:gd name="connsiteX7" fmla="*/ 76682 w 2896202"/>
              <a:gd name="connsiteY7" fmla="*/ 237489 h 1729696"/>
              <a:gd name="connsiteX8" fmla="*/ 76682 w 2896202"/>
              <a:gd name="connsiteY8" fmla="*/ 323214 h 1729696"/>
              <a:gd name="connsiteX9" fmla="*/ 76682 w 2896202"/>
              <a:gd name="connsiteY9" fmla="*/ 456564 h 1729696"/>
              <a:gd name="connsiteX10" fmla="*/ 29057 w 2896202"/>
              <a:gd name="connsiteY10" fmla="*/ 618489 h 1729696"/>
              <a:gd name="connsiteX11" fmla="*/ 10007 w 2896202"/>
              <a:gd name="connsiteY11" fmla="*/ 789939 h 1729696"/>
              <a:gd name="connsiteX12" fmla="*/ 190982 w 2896202"/>
              <a:gd name="connsiteY12" fmla="*/ 866139 h 1729696"/>
              <a:gd name="connsiteX13" fmla="*/ 591032 w 2896202"/>
              <a:gd name="connsiteY13" fmla="*/ 694689 h 1729696"/>
              <a:gd name="connsiteX14" fmla="*/ 1133957 w 2896202"/>
              <a:gd name="connsiteY14" fmla="*/ 618489 h 1729696"/>
              <a:gd name="connsiteX15" fmla="*/ 1638782 w 2896202"/>
              <a:gd name="connsiteY15" fmla="*/ 723264 h 1729696"/>
              <a:gd name="connsiteX16" fmla="*/ 2172182 w 2896202"/>
              <a:gd name="connsiteY16" fmla="*/ 1047114 h 1729696"/>
              <a:gd name="connsiteX17" fmla="*/ 2524607 w 2896202"/>
              <a:gd name="connsiteY17" fmla="*/ 1418589 h 1729696"/>
              <a:gd name="connsiteX18" fmla="*/ 2686532 w 2896202"/>
              <a:gd name="connsiteY18" fmla="*/ 1666239 h 1729696"/>
              <a:gd name="connsiteX19" fmla="*/ 2810357 w 2896202"/>
              <a:gd name="connsiteY19" fmla="*/ 1713864 h 1729696"/>
              <a:gd name="connsiteX20" fmla="*/ 2857982 w 2896202"/>
              <a:gd name="connsiteY20" fmla="*/ 1437639 h 1729696"/>
              <a:gd name="connsiteX21" fmla="*/ 2857982 w 2896202"/>
              <a:gd name="connsiteY21" fmla="*/ 1161414 h 1729696"/>
              <a:gd name="connsiteX22" fmla="*/ 2896082 w 2896202"/>
              <a:gd name="connsiteY22" fmla="*/ 923289 h 1729696"/>
              <a:gd name="connsiteX23" fmla="*/ 2867507 w 2896202"/>
              <a:gd name="connsiteY23" fmla="*/ 723264 h 1729696"/>
              <a:gd name="connsiteX24" fmla="*/ 2800832 w 2896202"/>
              <a:gd name="connsiteY24" fmla="*/ 751839 h 1729696"/>
              <a:gd name="connsiteX25" fmla="*/ 2696057 w 2896202"/>
              <a:gd name="connsiteY25" fmla="*/ 904239 h 1729696"/>
              <a:gd name="connsiteX26" fmla="*/ 2524607 w 2896202"/>
              <a:gd name="connsiteY26" fmla="*/ 942339 h 1729696"/>
              <a:gd name="connsiteX27" fmla="*/ 2315057 w 2896202"/>
              <a:gd name="connsiteY27" fmla="*/ 799464 h 1729696"/>
              <a:gd name="connsiteX28" fmla="*/ 1876907 w 2896202"/>
              <a:gd name="connsiteY28" fmla="*/ 551814 h 1729696"/>
              <a:gd name="connsiteX29" fmla="*/ 1695932 w 2896202"/>
              <a:gd name="connsiteY29" fmla="*/ 418464 h 1729696"/>
              <a:gd name="connsiteX30" fmla="*/ 1648307 w 2896202"/>
              <a:gd name="connsiteY30" fmla="*/ 199389 h 1729696"/>
              <a:gd name="connsiteX31" fmla="*/ 1562582 w 2896202"/>
              <a:gd name="connsiteY31" fmla="*/ 27939 h 1729696"/>
              <a:gd name="connsiteX32" fmla="*/ 1438757 w 2896202"/>
              <a:gd name="connsiteY32" fmla="*/ 18414 h 1729696"/>
              <a:gd name="connsiteX33" fmla="*/ 1400657 w 2896202"/>
              <a:gd name="connsiteY33" fmla="*/ 208914 h 1729696"/>
              <a:gd name="connsiteX34" fmla="*/ 1314932 w 2896202"/>
              <a:gd name="connsiteY34" fmla="*/ 332739 h 172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96202" h="1729696">
                <a:moveTo>
                  <a:pt x="1314932" y="332739"/>
                </a:moveTo>
                <a:cubicBezTo>
                  <a:pt x="1260957" y="343851"/>
                  <a:pt x="1157769" y="285114"/>
                  <a:pt x="1076807" y="275589"/>
                </a:cubicBezTo>
                <a:cubicBezTo>
                  <a:pt x="995845" y="266064"/>
                  <a:pt x="916469" y="264477"/>
                  <a:pt x="829157" y="275589"/>
                </a:cubicBezTo>
                <a:cubicBezTo>
                  <a:pt x="741845" y="286701"/>
                  <a:pt x="621195" y="329564"/>
                  <a:pt x="552932" y="342264"/>
                </a:cubicBezTo>
                <a:cubicBezTo>
                  <a:pt x="484669" y="354964"/>
                  <a:pt x="467207" y="361314"/>
                  <a:pt x="419582" y="351789"/>
                </a:cubicBezTo>
                <a:cubicBezTo>
                  <a:pt x="371957" y="342264"/>
                  <a:pt x="310044" y="305751"/>
                  <a:pt x="267182" y="285114"/>
                </a:cubicBezTo>
                <a:cubicBezTo>
                  <a:pt x="224320" y="264477"/>
                  <a:pt x="194157" y="235901"/>
                  <a:pt x="162407" y="227964"/>
                </a:cubicBezTo>
                <a:cubicBezTo>
                  <a:pt x="130657" y="220027"/>
                  <a:pt x="90969" y="221614"/>
                  <a:pt x="76682" y="237489"/>
                </a:cubicBezTo>
                <a:cubicBezTo>
                  <a:pt x="62394" y="253364"/>
                  <a:pt x="76682" y="323214"/>
                  <a:pt x="76682" y="323214"/>
                </a:cubicBezTo>
                <a:cubicBezTo>
                  <a:pt x="76682" y="359726"/>
                  <a:pt x="84619" y="407352"/>
                  <a:pt x="76682" y="456564"/>
                </a:cubicBezTo>
                <a:cubicBezTo>
                  <a:pt x="68745" y="505776"/>
                  <a:pt x="40170" y="562926"/>
                  <a:pt x="29057" y="618489"/>
                </a:cubicBezTo>
                <a:cubicBezTo>
                  <a:pt x="17944" y="674052"/>
                  <a:pt x="-16980" y="748664"/>
                  <a:pt x="10007" y="789939"/>
                </a:cubicBezTo>
                <a:cubicBezTo>
                  <a:pt x="36994" y="831214"/>
                  <a:pt x="94144" y="882014"/>
                  <a:pt x="190982" y="866139"/>
                </a:cubicBezTo>
                <a:cubicBezTo>
                  <a:pt x="287819" y="850264"/>
                  <a:pt x="433870" y="735964"/>
                  <a:pt x="591032" y="694689"/>
                </a:cubicBezTo>
                <a:cubicBezTo>
                  <a:pt x="748194" y="653414"/>
                  <a:pt x="959332" y="613727"/>
                  <a:pt x="1133957" y="618489"/>
                </a:cubicBezTo>
                <a:cubicBezTo>
                  <a:pt x="1308582" y="623251"/>
                  <a:pt x="1465745" y="651827"/>
                  <a:pt x="1638782" y="723264"/>
                </a:cubicBezTo>
                <a:cubicBezTo>
                  <a:pt x="1811820" y="794702"/>
                  <a:pt x="2024545" y="931227"/>
                  <a:pt x="2172182" y="1047114"/>
                </a:cubicBezTo>
                <a:cubicBezTo>
                  <a:pt x="2319819" y="1163001"/>
                  <a:pt x="2438882" y="1315402"/>
                  <a:pt x="2524607" y="1418589"/>
                </a:cubicBezTo>
                <a:cubicBezTo>
                  <a:pt x="2610332" y="1521776"/>
                  <a:pt x="2638907" y="1617027"/>
                  <a:pt x="2686532" y="1666239"/>
                </a:cubicBezTo>
                <a:cubicBezTo>
                  <a:pt x="2734157" y="1715452"/>
                  <a:pt x="2781782" y="1751964"/>
                  <a:pt x="2810357" y="1713864"/>
                </a:cubicBezTo>
                <a:cubicBezTo>
                  <a:pt x="2838932" y="1675764"/>
                  <a:pt x="2850045" y="1529714"/>
                  <a:pt x="2857982" y="1437639"/>
                </a:cubicBezTo>
                <a:cubicBezTo>
                  <a:pt x="2865919" y="1345564"/>
                  <a:pt x="2851632" y="1247139"/>
                  <a:pt x="2857982" y="1161414"/>
                </a:cubicBezTo>
                <a:cubicBezTo>
                  <a:pt x="2864332" y="1075689"/>
                  <a:pt x="2894495" y="996314"/>
                  <a:pt x="2896082" y="923289"/>
                </a:cubicBezTo>
                <a:cubicBezTo>
                  <a:pt x="2897669" y="850264"/>
                  <a:pt x="2883382" y="751839"/>
                  <a:pt x="2867507" y="723264"/>
                </a:cubicBezTo>
                <a:cubicBezTo>
                  <a:pt x="2851632" y="694689"/>
                  <a:pt x="2829407" y="721677"/>
                  <a:pt x="2800832" y="751839"/>
                </a:cubicBezTo>
                <a:cubicBezTo>
                  <a:pt x="2772257" y="782001"/>
                  <a:pt x="2742094" y="872489"/>
                  <a:pt x="2696057" y="904239"/>
                </a:cubicBezTo>
                <a:cubicBezTo>
                  <a:pt x="2650020" y="935989"/>
                  <a:pt x="2588107" y="959801"/>
                  <a:pt x="2524607" y="942339"/>
                </a:cubicBezTo>
                <a:cubicBezTo>
                  <a:pt x="2461107" y="924877"/>
                  <a:pt x="2423007" y="864551"/>
                  <a:pt x="2315057" y="799464"/>
                </a:cubicBezTo>
                <a:cubicBezTo>
                  <a:pt x="2207107" y="734377"/>
                  <a:pt x="1980094" y="615314"/>
                  <a:pt x="1876907" y="551814"/>
                </a:cubicBezTo>
                <a:cubicBezTo>
                  <a:pt x="1773720" y="488314"/>
                  <a:pt x="1734032" y="477202"/>
                  <a:pt x="1695932" y="418464"/>
                </a:cubicBezTo>
                <a:cubicBezTo>
                  <a:pt x="1657832" y="359726"/>
                  <a:pt x="1670532" y="264476"/>
                  <a:pt x="1648307" y="199389"/>
                </a:cubicBezTo>
                <a:cubicBezTo>
                  <a:pt x="1626082" y="134302"/>
                  <a:pt x="1597507" y="58101"/>
                  <a:pt x="1562582" y="27939"/>
                </a:cubicBezTo>
                <a:cubicBezTo>
                  <a:pt x="1527657" y="-2224"/>
                  <a:pt x="1465745" y="-11749"/>
                  <a:pt x="1438757" y="18414"/>
                </a:cubicBezTo>
                <a:cubicBezTo>
                  <a:pt x="1411770" y="48576"/>
                  <a:pt x="1416532" y="153352"/>
                  <a:pt x="1400657" y="208914"/>
                </a:cubicBezTo>
                <a:cubicBezTo>
                  <a:pt x="1384782" y="264476"/>
                  <a:pt x="1368907" y="321627"/>
                  <a:pt x="1314932" y="332739"/>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2782883" y="1433931"/>
            <a:ext cx="4133854" cy="2166858"/>
          </a:xfrm>
          <a:custGeom>
            <a:avLst/>
            <a:gdLst>
              <a:gd name="connsiteX0" fmla="*/ 74617 w 4133854"/>
              <a:gd name="connsiteY0" fmla="*/ 23394 h 2166858"/>
              <a:gd name="connsiteX1" fmla="*/ 3541717 w 4133854"/>
              <a:gd name="connsiteY1" fmla="*/ 4344 h 2166858"/>
              <a:gd name="connsiteX2" fmla="*/ 3932242 w 4133854"/>
              <a:gd name="connsiteY2" fmla="*/ 4344 h 2166858"/>
              <a:gd name="connsiteX3" fmla="*/ 4132267 w 4133854"/>
              <a:gd name="connsiteY3" fmla="*/ 51969 h 2166858"/>
              <a:gd name="connsiteX4" fmla="*/ 4017967 w 4133854"/>
              <a:gd name="connsiteY4" fmla="*/ 280569 h 2166858"/>
              <a:gd name="connsiteX5" fmla="*/ 3875092 w 4133854"/>
              <a:gd name="connsiteY5" fmla="*/ 632994 h 2166858"/>
              <a:gd name="connsiteX6" fmla="*/ 3675067 w 4133854"/>
              <a:gd name="connsiteY6" fmla="*/ 1337844 h 2166858"/>
              <a:gd name="connsiteX7" fmla="*/ 3246442 w 4133854"/>
              <a:gd name="connsiteY7" fmla="*/ 2137944 h 2166858"/>
              <a:gd name="connsiteX8" fmla="*/ 3151192 w 4133854"/>
              <a:gd name="connsiteY8" fmla="*/ 1918869 h 2166858"/>
              <a:gd name="connsiteX9" fmla="*/ 3389317 w 4133854"/>
              <a:gd name="connsiteY9" fmla="*/ 1233069 h 2166858"/>
              <a:gd name="connsiteX10" fmla="*/ 3617917 w 4133854"/>
              <a:gd name="connsiteY10" fmla="*/ 528219 h 2166858"/>
              <a:gd name="connsiteX11" fmla="*/ 3722692 w 4133854"/>
              <a:gd name="connsiteY11" fmla="*/ 261519 h 2166858"/>
              <a:gd name="connsiteX12" fmla="*/ 3532192 w 4133854"/>
              <a:gd name="connsiteY12" fmla="*/ 204369 h 2166858"/>
              <a:gd name="connsiteX13" fmla="*/ 2798767 w 4133854"/>
              <a:gd name="connsiteY13" fmla="*/ 156744 h 2166858"/>
              <a:gd name="connsiteX14" fmla="*/ 2112967 w 4133854"/>
              <a:gd name="connsiteY14" fmla="*/ 204369 h 2166858"/>
              <a:gd name="connsiteX15" fmla="*/ 2046292 w 4133854"/>
              <a:gd name="connsiteY15" fmla="*/ 394869 h 2166858"/>
              <a:gd name="connsiteX16" fmla="*/ 2036767 w 4133854"/>
              <a:gd name="connsiteY16" fmla="*/ 994944 h 2166858"/>
              <a:gd name="connsiteX17" fmla="*/ 1979617 w 4133854"/>
              <a:gd name="connsiteY17" fmla="*/ 1280694 h 2166858"/>
              <a:gd name="connsiteX18" fmla="*/ 1893892 w 4133854"/>
              <a:gd name="connsiteY18" fmla="*/ 1252119 h 2166858"/>
              <a:gd name="connsiteX19" fmla="*/ 1903417 w 4133854"/>
              <a:gd name="connsiteY19" fmla="*/ 804444 h 2166858"/>
              <a:gd name="connsiteX20" fmla="*/ 1855792 w 4133854"/>
              <a:gd name="connsiteY20" fmla="*/ 271044 h 2166858"/>
              <a:gd name="connsiteX21" fmla="*/ 1789117 w 4133854"/>
              <a:gd name="connsiteY21" fmla="*/ 175794 h 2166858"/>
              <a:gd name="connsiteX22" fmla="*/ 1465267 w 4133854"/>
              <a:gd name="connsiteY22" fmla="*/ 147219 h 2166858"/>
              <a:gd name="connsiteX23" fmla="*/ 674692 w 4133854"/>
              <a:gd name="connsiteY23" fmla="*/ 185319 h 2166858"/>
              <a:gd name="connsiteX24" fmla="*/ 427042 w 4133854"/>
              <a:gd name="connsiteY24" fmla="*/ 232944 h 2166858"/>
              <a:gd name="connsiteX25" fmla="*/ 455617 w 4133854"/>
              <a:gd name="connsiteY25" fmla="*/ 585369 h 2166858"/>
              <a:gd name="connsiteX26" fmla="*/ 531817 w 4133854"/>
              <a:gd name="connsiteY26" fmla="*/ 918744 h 2166858"/>
              <a:gd name="connsiteX27" fmla="*/ 627067 w 4133854"/>
              <a:gd name="connsiteY27" fmla="*/ 1128294 h 2166858"/>
              <a:gd name="connsiteX28" fmla="*/ 684217 w 4133854"/>
              <a:gd name="connsiteY28" fmla="*/ 1394994 h 2166858"/>
              <a:gd name="connsiteX29" fmla="*/ 617542 w 4133854"/>
              <a:gd name="connsiteY29" fmla="*/ 1452144 h 2166858"/>
              <a:gd name="connsiteX30" fmla="*/ 455617 w 4133854"/>
              <a:gd name="connsiteY30" fmla="*/ 1071144 h 2166858"/>
              <a:gd name="connsiteX31" fmla="*/ 303217 w 4133854"/>
              <a:gd name="connsiteY31" fmla="*/ 661569 h 2166858"/>
              <a:gd name="connsiteX32" fmla="*/ 188917 w 4133854"/>
              <a:gd name="connsiteY32" fmla="*/ 413919 h 2166858"/>
              <a:gd name="connsiteX33" fmla="*/ 36517 w 4133854"/>
              <a:gd name="connsiteY33" fmla="*/ 194844 h 2166858"/>
              <a:gd name="connsiteX34" fmla="*/ 7942 w 4133854"/>
              <a:gd name="connsiteY34" fmla="*/ 42444 h 2166858"/>
              <a:gd name="connsiteX35" fmla="*/ 150817 w 4133854"/>
              <a:gd name="connsiteY35" fmla="*/ 42444 h 2166858"/>
              <a:gd name="connsiteX36" fmla="*/ 265117 w 4133854"/>
              <a:gd name="connsiteY36" fmla="*/ 42444 h 2166858"/>
              <a:gd name="connsiteX37" fmla="*/ 265117 w 4133854"/>
              <a:gd name="connsiteY37" fmla="*/ 42444 h 216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33854" h="2166858">
                <a:moveTo>
                  <a:pt x="74617" y="23394"/>
                </a:moveTo>
                <a:lnTo>
                  <a:pt x="3541717" y="4344"/>
                </a:lnTo>
                <a:cubicBezTo>
                  <a:pt x="4184654" y="1169"/>
                  <a:pt x="3833817" y="-3594"/>
                  <a:pt x="3932242" y="4344"/>
                </a:cubicBezTo>
                <a:cubicBezTo>
                  <a:pt x="4030667" y="12281"/>
                  <a:pt x="4117980" y="5932"/>
                  <a:pt x="4132267" y="51969"/>
                </a:cubicBezTo>
                <a:cubicBezTo>
                  <a:pt x="4146554" y="98006"/>
                  <a:pt x="4060830" y="183731"/>
                  <a:pt x="4017967" y="280569"/>
                </a:cubicBezTo>
                <a:cubicBezTo>
                  <a:pt x="3975104" y="377407"/>
                  <a:pt x="3932242" y="456782"/>
                  <a:pt x="3875092" y="632994"/>
                </a:cubicBezTo>
                <a:cubicBezTo>
                  <a:pt x="3817942" y="809206"/>
                  <a:pt x="3779842" y="1087019"/>
                  <a:pt x="3675067" y="1337844"/>
                </a:cubicBezTo>
                <a:cubicBezTo>
                  <a:pt x="3570292" y="1588669"/>
                  <a:pt x="3333754" y="2041107"/>
                  <a:pt x="3246442" y="2137944"/>
                </a:cubicBezTo>
                <a:cubicBezTo>
                  <a:pt x="3159130" y="2234781"/>
                  <a:pt x="3127379" y="2069682"/>
                  <a:pt x="3151192" y="1918869"/>
                </a:cubicBezTo>
                <a:cubicBezTo>
                  <a:pt x="3175005" y="1768056"/>
                  <a:pt x="3311530" y="1464844"/>
                  <a:pt x="3389317" y="1233069"/>
                </a:cubicBezTo>
                <a:cubicBezTo>
                  <a:pt x="3467105" y="1001294"/>
                  <a:pt x="3562355" y="690144"/>
                  <a:pt x="3617917" y="528219"/>
                </a:cubicBezTo>
                <a:cubicBezTo>
                  <a:pt x="3673480" y="366294"/>
                  <a:pt x="3736980" y="315494"/>
                  <a:pt x="3722692" y="261519"/>
                </a:cubicBezTo>
                <a:cubicBezTo>
                  <a:pt x="3708405" y="207544"/>
                  <a:pt x="3686179" y="221831"/>
                  <a:pt x="3532192" y="204369"/>
                </a:cubicBezTo>
                <a:cubicBezTo>
                  <a:pt x="3378205" y="186907"/>
                  <a:pt x="3035304" y="156744"/>
                  <a:pt x="2798767" y="156744"/>
                </a:cubicBezTo>
                <a:cubicBezTo>
                  <a:pt x="2562230" y="156744"/>
                  <a:pt x="2238380" y="164682"/>
                  <a:pt x="2112967" y="204369"/>
                </a:cubicBezTo>
                <a:cubicBezTo>
                  <a:pt x="1987555" y="244057"/>
                  <a:pt x="2058992" y="263107"/>
                  <a:pt x="2046292" y="394869"/>
                </a:cubicBezTo>
                <a:cubicBezTo>
                  <a:pt x="2033592" y="526631"/>
                  <a:pt x="2047879" y="847307"/>
                  <a:pt x="2036767" y="994944"/>
                </a:cubicBezTo>
                <a:cubicBezTo>
                  <a:pt x="2025655" y="1142581"/>
                  <a:pt x="2003430" y="1237832"/>
                  <a:pt x="1979617" y="1280694"/>
                </a:cubicBezTo>
                <a:cubicBezTo>
                  <a:pt x="1955805" y="1323557"/>
                  <a:pt x="1906592" y="1331494"/>
                  <a:pt x="1893892" y="1252119"/>
                </a:cubicBezTo>
                <a:cubicBezTo>
                  <a:pt x="1881192" y="1172744"/>
                  <a:pt x="1909767" y="967957"/>
                  <a:pt x="1903417" y="804444"/>
                </a:cubicBezTo>
                <a:cubicBezTo>
                  <a:pt x="1897067" y="640932"/>
                  <a:pt x="1874842" y="375819"/>
                  <a:pt x="1855792" y="271044"/>
                </a:cubicBezTo>
                <a:cubicBezTo>
                  <a:pt x="1836742" y="166269"/>
                  <a:pt x="1854204" y="196431"/>
                  <a:pt x="1789117" y="175794"/>
                </a:cubicBezTo>
                <a:cubicBezTo>
                  <a:pt x="1724030" y="155157"/>
                  <a:pt x="1651004" y="145632"/>
                  <a:pt x="1465267" y="147219"/>
                </a:cubicBezTo>
                <a:cubicBezTo>
                  <a:pt x="1279530" y="148806"/>
                  <a:pt x="847729" y="171032"/>
                  <a:pt x="674692" y="185319"/>
                </a:cubicBezTo>
                <a:cubicBezTo>
                  <a:pt x="501655" y="199606"/>
                  <a:pt x="463554" y="166269"/>
                  <a:pt x="427042" y="232944"/>
                </a:cubicBezTo>
                <a:cubicBezTo>
                  <a:pt x="390530" y="299619"/>
                  <a:pt x="438155" y="471069"/>
                  <a:pt x="455617" y="585369"/>
                </a:cubicBezTo>
                <a:cubicBezTo>
                  <a:pt x="473079" y="699669"/>
                  <a:pt x="503242" y="828257"/>
                  <a:pt x="531817" y="918744"/>
                </a:cubicBezTo>
                <a:cubicBezTo>
                  <a:pt x="560392" y="1009231"/>
                  <a:pt x="601667" y="1048919"/>
                  <a:pt x="627067" y="1128294"/>
                </a:cubicBezTo>
                <a:cubicBezTo>
                  <a:pt x="652467" y="1207669"/>
                  <a:pt x="685805" y="1341019"/>
                  <a:pt x="684217" y="1394994"/>
                </a:cubicBezTo>
                <a:cubicBezTo>
                  <a:pt x="682630" y="1448969"/>
                  <a:pt x="655642" y="1506119"/>
                  <a:pt x="617542" y="1452144"/>
                </a:cubicBezTo>
                <a:cubicBezTo>
                  <a:pt x="579442" y="1398169"/>
                  <a:pt x="508004" y="1202906"/>
                  <a:pt x="455617" y="1071144"/>
                </a:cubicBezTo>
                <a:cubicBezTo>
                  <a:pt x="403230" y="939382"/>
                  <a:pt x="347667" y="771106"/>
                  <a:pt x="303217" y="661569"/>
                </a:cubicBezTo>
                <a:cubicBezTo>
                  <a:pt x="258767" y="552032"/>
                  <a:pt x="233367" y="491707"/>
                  <a:pt x="188917" y="413919"/>
                </a:cubicBezTo>
                <a:cubicBezTo>
                  <a:pt x="144467" y="336132"/>
                  <a:pt x="66679" y="256756"/>
                  <a:pt x="36517" y="194844"/>
                </a:cubicBezTo>
                <a:cubicBezTo>
                  <a:pt x="6355" y="132932"/>
                  <a:pt x="-11108" y="67844"/>
                  <a:pt x="7942" y="42444"/>
                </a:cubicBezTo>
                <a:cubicBezTo>
                  <a:pt x="26992" y="17044"/>
                  <a:pt x="150817" y="42444"/>
                  <a:pt x="150817" y="42444"/>
                </a:cubicBezTo>
                <a:lnTo>
                  <a:pt x="265117" y="42444"/>
                </a:lnTo>
                <a:lnTo>
                  <a:pt x="265117" y="42444"/>
                </a:lnTo>
              </a:path>
            </a:pathLst>
          </a:cu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2533630" y="1323686"/>
            <a:ext cx="4614539" cy="850618"/>
          </a:xfrm>
          <a:custGeom>
            <a:avLst/>
            <a:gdLst>
              <a:gd name="connsiteX0" fmla="*/ 1314471 w 4614539"/>
              <a:gd name="connsiteY0" fmla="*/ 289 h 850618"/>
              <a:gd name="connsiteX1" fmla="*/ 409596 w 4614539"/>
              <a:gd name="connsiteY1" fmla="*/ 28864 h 850618"/>
              <a:gd name="connsiteX2" fmla="*/ 161946 w 4614539"/>
              <a:gd name="connsiteY2" fmla="*/ 47914 h 850618"/>
              <a:gd name="connsiteX3" fmla="*/ 21 w 4614539"/>
              <a:gd name="connsiteY3" fmla="*/ 171739 h 850618"/>
              <a:gd name="connsiteX4" fmla="*/ 152421 w 4614539"/>
              <a:gd name="connsiteY4" fmla="*/ 400339 h 850618"/>
              <a:gd name="connsiteX5" fmla="*/ 409596 w 4614539"/>
              <a:gd name="connsiteY5" fmla="*/ 590839 h 850618"/>
              <a:gd name="connsiteX6" fmla="*/ 666771 w 4614539"/>
              <a:gd name="connsiteY6" fmla="*/ 819439 h 850618"/>
              <a:gd name="connsiteX7" fmla="*/ 657246 w 4614539"/>
              <a:gd name="connsiteY7" fmla="*/ 581314 h 850618"/>
              <a:gd name="connsiteX8" fmla="*/ 771546 w 4614539"/>
              <a:gd name="connsiteY8" fmla="*/ 400339 h 850618"/>
              <a:gd name="connsiteX9" fmla="*/ 1143021 w 4614539"/>
              <a:gd name="connsiteY9" fmla="*/ 276514 h 850618"/>
              <a:gd name="connsiteX10" fmla="*/ 1485921 w 4614539"/>
              <a:gd name="connsiteY10" fmla="*/ 247939 h 850618"/>
              <a:gd name="connsiteX11" fmla="*/ 1819296 w 4614539"/>
              <a:gd name="connsiteY11" fmla="*/ 247939 h 850618"/>
              <a:gd name="connsiteX12" fmla="*/ 2000271 w 4614539"/>
              <a:gd name="connsiteY12" fmla="*/ 324139 h 850618"/>
              <a:gd name="connsiteX13" fmla="*/ 2085996 w 4614539"/>
              <a:gd name="connsiteY13" fmla="*/ 524164 h 850618"/>
              <a:gd name="connsiteX14" fmla="*/ 2247921 w 4614539"/>
              <a:gd name="connsiteY14" fmla="*/ 667039 h 850618"/>
              <a:gd name="connsiteX15" fmla="*/ 2390796 w 4614539"/>
              <a:gd name="connsiteY15" fmla="*/ 505114 h 850618"/>
              <a:gd name="connsiteX16" fmla="*/ 2600346 w 4614539"/>
              <a:gd name="connsiteY16" fmla="*/ 295564 h 850618"/>
              <a:gd name="connsiteX17" fmla="*/ 2933721 w 4614539"/>
              <a:gd name="connsiteY17" fmla="*/ 247939 h 850618"/>
              <a:gd name="connsiteX18" fmla="*/ 3419496 w 4614539"/>
              <a:gd name="connsiteY18" fmla="*/ 276514 h 850618"/>
              <a:gd name="connsiteX19" fmla="*/ 3781446 w 4614539"/>
              <a:gd name="connsiteY19" fmla="*/ 295564 h 850618"/>
              <a:gd name="connsiteX20" fmla="*/ 3838596 w 4614539"/>
              <a:gd name="connsiteY20" fmla="*/ 476539 h 850618"/>
              <a:gd name="connsiteX21" fmla="*/ 3848121 w 4614539"/>
              <a:gd name="connsiteY21" fmla="*/ 771814 h 850618"/>
              <a:gd name="connsiteX22" fmla="*/ 3990996 w 4614539"/>
              <a:gd name="connsiteY22" fmla="*/ 838489 h 850618"/>
              <a:gd name="connsiteX23" fmla="*/ 4210071 w 4614539"/>
              <a:gd name="connsiteY23" fmla="*/ 571789 h 850618"/>
              <a:gd name="connsiteX24" fmla="*/ 4600596 w 4614539"/>
              <a:gd name="connsiteY24" fmla="*/ 133639 h 850618"/>
              <a:gd name="connsiteX25" fmla="*/ 4286271 w 4614539"/>
              <a:gd name="connsiteY25" fmla="*/ 57439 h 850618"/>
              <a:gd name="connsiteX26" fmla="*/ 2181246 w 4614539"/>
              <a:gd name="connsiteY26" fmla="*/ 47914 h 850618"/>
              <a:gd name="connsiteX27" fmla="*/ 1314471 w 4614539"/>
              <a:gd name="connsiteY27" fmla="*/ 289 h 85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14539" h="850618">
                <a:moveTo>
                  <a:pt x="1314471" y="289"/>
                </a:moveTo>
                <a:cubicBezTo>
                  <a:pt x="1019196" y="-2886"/>
                  <a:pt x="601683" y="20927"/>
                  <a:pt x="409596" y="28864"/>
                </a:cubicBezTo>
                <a:cubicBezTo>
                  <a:pt x="217509" y="36801"/>
                  <a:pt x="230208" y="24102"/>
                  <a:pt x="161946" y="47914"/>
                </a:cubicBezTo>
                <a:cubicBezTo>
                  <a:pt x="93683" y="71727"/>
                  <a:pt x="1608" y="113002"/>
                  <a:pt x="21" y="171739"/>
                </a:cubicBezTo>
                <a:cubicBezTo>
                  <a:pt x="-1566" y="230476"/>
                  <a:pt x="84159" y="330489"/>
                  <a:pt x="152421" y="400339"/>
                </a:cubicBezTo>
                <a:cubicBezTo>
                  <a:pt x="220683" y="470189"/>
                  <a:pt x="323871" y="520989"/>
                  <a:pt x="409596" y="590839"/>
                </a:cubicBezTo>
                <a:cubicBezTo>
                  <a:pt x="495321" y="660689"/>
                  <a:pt x="625496" y="821026"/>
                  <a:pt x="666771" y="819439"/>
                </a:cubicBezTo>
                <a:cubicBezTo>
                  <a:pt x="708046" y="817852"/>
                  <a:pt x="639784" y="651164"/>
                  <a:pt x="657246" y="581314"/>
                </a:cubicBezTo>
                <a:cubicBezTo>
                  <a:pt x="674708" y="511464"/>
                  <a:pt x="690584" y="451139"/>
                  <a:pt x="771546" y="400339"/>
                </a:cubicBezTo>
                <a:cubicBezTo>
                  <a:pt x="852508" y="349539"/>
                  <a:pt x="1023958" y="301914"/>
                  <a:pt x="1143021" y="276514"/>
                </a:cubicBezTo>
                <a:cubicBezTo>
                  <a:pt x="1262084" y="251114"/>
                  <a:pt x="1373209" y="252702"/>
                  <a:pt x="1485921" y="247939"/>
                </a:cubicBezTo>
                <a:cubicBezTo>
                  <a:pt x="1598634" y="243177"/>
                  <a:pt x="1733571" y="235239"/>
                  <a:pt x="1819296" y="247939"/>
                </a:cubicBezTo>
                <a:cubicBezTo>
                  <a:pt x="1905021" y="260639"/>
                  <a:pt x="1955821" y="278102"/>
                  <a:pt x="2000271" y="324139"/>
                </a:cubicBezTo>
                <a:cubicBezTo>
                  <a:pt x="2044721" y="370176"/>
                  <a:pt x="2044721" y="467014"/>
                  <a:pt x="2085996" y="524164"/>
                </a:cubicBezTo>
                <a:cubicBezTo>
                  <a:pt x="2127271" y="581314"/>
                  <a:pt x="2197121" y="670214"/>
                  <a:pt x="2247921" y="667039"/>
                </a:cubicBezTo>
                <a:cubicBezTo>
                  <a:pt x="2298721" y="663864"/>
                  <a:pt x="2332059" y="567026"/>
                  <a:pt x="2390796" y="505114"/>
                </a:cubicBezTo>
                <a:cubicBezTo>
                  <a:pt x="2449533" y="443202"/>
                  <a:pt x="2509858" y="338427"/>
                  <a:pt x="2600346" y="295564"/>
                </a:cubicBezTo>
                <a:cubicBezTo>
                  <a:pt x="2690834" y="252701"/>
                  <a:pt x="2797196" y="251114"/>
                  <a:pt x="2933721" y="247939"/>
                </a:cubicBezTo>
                <a:cubicBezTo>
                  <a:pt x="3070246" y="244764"/>
                  <a:pt x="3419496" y="276514"/>
                  <a:pt x="3419496" y="276514"/>
                </a:cubicBezTo>
                <a:lnTo>
                  <a:pt x="3781446" y="295564"/>
                </a:lnTo>
                <a:cubicBezTo>
                  <a:pt x="3851296" y="328901"/>
                  <a:pt x="3827484" y="397164"/>
                  <a:pt x="3838596" y="476539"/>
                </a:cubicBezTo>
                <a:cubicBezTo>
                  <a:pt x="3849708" y="555914"/>
                  <a:pt x="3822721" y="711489"/>
                  <a:pt x="3848121" y="771814"/>
                </a:cubicBezTo>
                <a:cubicBezTo>
                  <a:pt x="3873521" y="832139"/>
                  <a:pt x="3930671" y="871827"/>
                  <a:pt x="3990996" y="838489"/>
                </a:cubicBezTo>
                <a:cubicBezTo>
                  <a:pt x="4051321" y="805151"/>
                  <a:pt x="4108471" y="689264"/>
                  <a:pt x="4210071" y="571789"/>
                </a:cubicBezTo>
                <a:cubicBezTo>
                  <a:pt x="4311671" y="454314"/>
                  <a:pt x="4587896" y="219364"/>
                  <a:pt x="4600596" y="133639"/>
                </a:cubicBezTo>
                <a:cubicBezTo>
                  <a:pt x="4613296" y="47914"/>
                  <a:pt x="4689496" y="71727"/>
                  <a:pt x="4286271" y="57439"/>
                </a:cubicBezTo>
                <a:cubicBezTo>
                  <a:pt x="3883046" y="43151"/>
                  <a:pt x="2679721" y="54264"/>
                  <a:pt x="2181246" y="47914"/>
                </a:cubicBezTo>
                <a:cubicBezTo>
                  <a:pt x="1682771" y="41564"/>
                  <a:pt x="1609746" y="3464"/>
                  <a:pt x="1314471" y="289"/>
                </a:cubicBezTo>
                <a:close/>
              </a:path>
            </a:pathLst>
          </a:custGeom>
          <a:noFill/>
          <a:ln>
            <a:solidFill>
              <a:srgbClr val="342B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130310" y="677356"/>
            <a:ext cx="2300181" cy="646331"/>
          </a:xfrm>
          <a:prstGeom prst="rect">
            <a:avLst/>
          </a:prstGeom>
          <a:noFill/>
        </p:spPr>
        <p:txBody>
          <a:bodyPr wrap="none" rtlCol="0">
            <a:spAutoFit/>
          </a:bodyPr>
          <a:lstStyle/>
          <a:p>
            <a:r>
              <a:rPr lang="en-US" dirty="0" err="1"/>
              <a:t>Paragonite</a:t>
            </a:r>
            <a:r>
              <a:rPr lang="en-US" dirty="0"/>
              <a:t>-Fe chlorite </a:t>
            </a:r>
          </a:p>
          <a:p>
            <a:r>
              <a:rPr lang="en-US" dirty="0"/>
              <a:t>(magnetite)</a:t>
            </a:r>
          </a:p>
        </p:txBody>
      </p:sp>
      <p:sp>
        <p:nvSpPr>
          <p:cNvPr id="35" name="TextBox 34"/>
          <p:cNvSpPr txBox="1"/>
          <p:nvPr/>
        </p:nvSpPr>
        <p:spPr>
          <a:xfrm>
            <a:off x="6548438" y="2332694"/>
            <a:ext cx="3348289" cy="369332"/>
          </a:xfrm>
          <a:prstGeom prst="rect">
            <a:avLst/>
          </a:prstGeom>
          <a:noFill/>
        </p:spPr>
        <p:txBody>
          <a:bodyPr wrap="none" rtlCol="0">
            <a:spAutoFit/>
          </a:bodyPr>
          <a:lstStyle/>
          <a:p>
            <a:r>
              <a:rPr lang="en-US" dirty="0"/>
              <a:t>Muscovite chlorite pyrite </a:t>
            </a:r>
            <a:r>
              <a:rPr lang="en-US" dirty="0" err="1"/>
              <a:t>ankerite</a:t>
            </a:r>
            <a:endParaRPr lang="en-US" dirty="0"/>
          </a:p>
        </p:txBody>
      </p:sp>
      <p:sp>
        <p:nvSpPr>
          <p:cNvPr id="36" name="TextBox 35"/>
          <p:cNvSpPr txBox="1"/>
          <p:nvPr/>
        </p:nvSpPr>
        <p:spPr>
          <a:xfrm>
            <a:off x="6242937" y="3391932"/>
            <a:ext cx="1865126" cy="369332"/>
          </a:xfrm>
          <a:prstGeom prst="rect">
            <a:avLst/>
          </a:prstGeom>
          <a:noFill/>
        </p:spPr>
        <p:txBody>
          <a:bodyPr wrap="none" rtlCol="0">
            <a:spAutoFit/>
          </a:bodyPr>
          <a:lstStyle/>
          <a:p>
            <a:r>
              <a:rPr lang="en-US" dirty="0"/>
              <a:t>Feldspar </a:t>
            </a:r>
            <a:r>
              <a:rPr lang="en-US" dirty="0" err="1"/>
              <a:t>phengite</a:t>
            </a:r>
            <a:endParaRPr lang="en-US" dirty="0"/>
          </a:p>
        </p:txBody>
      </p:sp>
      <p:sp>
        <p:nvSpPr>
          <p:cNvPr id="37" name="TextBox 36"/>
          <p:cNvSpPr txBox="1"/>
          <p:nvPr/>
        </p:nvSpPr>
        <p:spPr>
          <a:xfrm>
            <a:off x="3394559" y="3600789"/>
            <a:ext cx="1816716" cy="369332"/>
          </a:xfrm>
          <a:prstGeom prst="rect">
            <a:avLst/>
          </a:prstGeom>
          <a:noFill/>
        </p:spPr>
        <p:txBody>
          <a:bodyPr wrap="none" rtlCol="0">
            <a:spAutoFit/>
          </a:bodyPr>
          <a:lstStyle/>
          <a:p>
            <a:r>
              <a:rPr lang="en-US" dirty="0"/>
              <a:t>Biotite magnetite</a:t>
            </a:r>
          </a:p>
        </p:txBody>
      </p:sp>
      <p:sp>
        <p:nvSpPr>
          <p:cNvPr id="38" name="TextBox 37"/>
          <p:cNvSpPr txBox="1"/>
          <p:nvPr/>
        </p:nvSpPr>
        <p:spPr>
          <a:xfrm>
            <a:off x="3688648" y="116632"/>
            <a:ext cx="4855625" cy="369332"/>
          </a:xfrm>
          <a:prstGeom prst="rect">
            <a:avLst/>
          </a:prstGeom>
          <a:noFill/>
        </p:spPr>
        <p:txBody>
          <a:bodyPr wrap="none" rtlCol="0">
            <a:spAutoFit/>
          </a:bodyPr>
          <a:lstStyle/>
          <a:p>
            <a:r>
              <a:rPr lang="en-US" dirty="0"/>
              <a:t>Metamorphic (middle </a:t>
            </a:r>
            <a:r>
              <a:rPr lang="en-US" dirty="0" err="1"/>
              <a:t>greenschist</a:t>
            </a:r>
            <a:r>
              <a:rPr lang="en-US" dirty="0"/>
              <a:t>) mineral zoning</a:t>
            </a:r>
          </a:p>
        </p:txBody>
      </p:sp>
      <p:cxnSp>
        <p:nvCxnSpPr>
          <p:cNvPr id="30" name="Straight Connector 29"/>
          <p:cNvCxnSpPr/>
          <p:nvPr/>
        </p:nvCxnSpPr>
        <p:spPr>
          <a:xfrm>
            <a:off x="2066926" y="1536700"/>
            <a:ext cx="7985125" cy="254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507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9456" y="260648"/>
            <a:ext cx="10153128" cy="5632311"/>
          </a:xfrm>
          <a:prstGeom prst="rect">
            <a:avLst/>
          </a:prstGeom>
          <a:noFill/>
        </p:spPr>
        <p:txBody>
          <a:bodyPr wrap="square" rtlCol="0">
            <a:spAutoFit/>
          </a:bodyPr>
          <a:lstStyle/>
          <a:p>
            <a:r>
              <a:rPr lang="en-US" sz="3600" b="1" dirty="0"/>
              <a:t>Conclusions</a:t>
            </a:r>
          </a:p>
          <a:p>
            <a:endParaRPr lang="en-US" sz="2400" b="1" dirty="0"/>
          </a:p>
          <a:p>
            <a:r>
              <a:rPr lang="en-US" sz="2000" dirty="0"/>
              <a:t>Giant gold systems are the cumulative result of several “pre-conditioning events”.</a:t>
            </a:r>
          </a:p>
          <a:p>
            <a:endParaRPr lang="en-US" sz="2000" dirty="0"/>
          </a:p>
          <a:p>
            <a:r>
              <a:rPr lang="en-US" sz="2000" dirty="0"/>
              <a:t>Fractionating mantle plumes create an enriched mantle source.</a:t>
            </a:r>
          </a:p>
          <a:p>
            <a:endParaRPr lang="en-US" sz="2000" dirty="0"/>
          </a:p>
          <a:p>
            <a:r>
              <a:rPr lang="en-US" sz="2000" dirty="0"/>
              <a:t>Partial melting of the enriched mantle creates Au-S enriched </a:t>
            </a:r>
            <a:r>
              <a:rPr lang="en-US" sz="2000" dirty="0" err="1"/>
              <a:t>dioritic</a:t>
            </a:r>
            <a:r>
              <a:rPr lang="en-US" sz="2000" dirty="0"/>
              <a:t> magmas.</a:t>
            </a:r>
          </a:p>
          <a:p>
            <a:endParaRPr lang="en-US" sz="2000" dirty="0"/>
          </a:p>
          <a:p>
            <a:r>
              <a:rPr lang="en-US" sz="2000" dirty="0"/>
              <a:t>Emplacement of the enriched diorites at shallow crustal levels creates hydrothermal cells with high water, CO2, Au, S  plus zoned pathfinder chemistry. Some orebodies are formed at this stage.</a:t>
            </a:r>
          </a:p>
          <a:p>
            <a:endParaRPr lang="en-US" sz="2000" dirty="0"/>
          </a:p>
          <a:p>
            <a:r>
              <a:rPr lang="en-US" sz="2000" dirty="0"/>
              <a:t>Ore fluids in orogenic gold systems are locally derived from metamorphic reactions within the early-formed alteration systems.</a:t>
            </a:r>
          </a:p>
          <a:p>
            <a:pPr marL="285750" indent="-285750">
              <a:buFont typeface="Arial" panose="020B0604020202020204" pitchFamily="34" charset="0"/>
              <a:buChar char="•"/>
            </a:pPr>
            <a:endParaRPr lang="en-AU" sz="2000" dirty="0">
              <a:latin typeface="Calibri" pitchFamily="34" charset="0"/>
            </a:endParaRPr>
          </a:p>
          <a:p>
            <a:r>
              <a:rPr lang="en-AU" sz="2000" dirty="0">
                <a:latin typeface="Calibri" pitchFamily="34" charset="0"/>
              </a:rPr>
              <a:t>The alteration systems may be tilted by later events; need to understand the zoning pattern  to improve targeting. </a:t>
            </a:r>
          </a:p>
        </p:txBody>
      </p:sp>
    </p:spTree>
    <p:extLst>
      <p:ext uri="{BB962C8B-B14F-4D97-AF65-F5344CB8AC3E}">
        <p14:creationId xmlns:p14="http://schemas.microsoft.com/office/powerpoint/2010/main" val="1587111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384" y="1052736"/>
            <a:ext cx="5545096" cy="3908762"/>
          </a:xfrm>
          <a:prstGeom prst="rect">
            <a:avLst/>
          </a:prstGeom>
          <a:noFill/>
        </p:spPr>
        <p:txBody>
          <a:bodyPr wrap="square" rtlCol="0">
            <a:spAutoFit/>
          </a:bodyPr>
          <a:lstStyle/>
          <a:p>
            <a:r>
              <a:rPr lang="en-AU" sz="2800" b="1" dirty="0">
                <a:latin typeface="Calibri" pitchFamily="34" charset="0"/>
              </a:rPr>
              <a:t>Camp scale</a:t>
            </a:r>
          </a:p>
          <a:p>
            <a:endParaRPr lang="en-AU" sz="2800" b="1" dirty="0">
              <a:latin typeface="Calibri" pitchFamily="34" charset="0"/>
            </a:endParaRPr>
          </a:p>
          <a:p>
            <a:pPr marL="342900" indent="-342900">
              <a:buFont typeface="Arial" panose="020B0604020202020204" pitchFamily="34" charset="0"/>
              <a:buChar char="•"/>
            </a:pPr>
            <a:r>
              <a:rPr lang="en-AU" sz="2400" b="1" dirty="0">
                <a:latin typeface="Calibri" pitchFamily="34" charset="0"/>
              </a:rPr>
              <a:t>GEOLOGY MAP!!!</a:t>
            </a:r>
          </a:p>
          <a:p>
            <a:pPr marL="342900" indent="-342900">
              <a:buFont typeface="Arial" panose="020B0604020202020204" pitchFamily="34" charset="0"/>
              <a:buChar char="•"/>
            </a:pPr>
            <a:r>
              <a:rPr lang="en-AU" sz="2400" b="1" dirty="0">
                <a:latin typeface="Calibri" pitchFamily="34" charset="0"/>
              </a:rPr>
              <a:t>Gravity to map the intrusions</a:t>
            </a:r>
          </a:p>
          <a:p>
            <a:pPr marL="342900" indent="-342900">
              <a:buFont typeface="Arial" panose="020B0604020202020204" pitchFamily="34" charset="0"/>
              <a:buChar char="•"/>
            </a:pPr>
            <a:r>
              <a:rPr lang="en-AU" sz="2400" b="1" dirty="0">
                <a:latin typeface="Calibri" pitchFamily="34" charset="0"/>
              </a:rPr>
              <a:t>Magnetics + Mo-Bi-</a:t>
            </a:r>
            <a:r>
              <a:rPr lang="en-AU" sz="2400" b="1" dirty="0" err="1">
                <a:latin typeface="Calibri" pitchFamily="34" charset="0"/>
              </a:rPr>
              <a:t>Te</a:t>
            </a:r>
            <a:r>
              <a:rPr lang="en-AU" sz="2400" b="1" dirty="0">
                <a:latin typeface="Calibri" pitchFamily="34" charset="0"/>
              </a:rPr>
              <a:t> to map alteration around intrusions</a:t>
            </a:r>
          </a:p>
          <a:p>
            <a:pPr marL="342900" indent="-342900">
              <a:buFont typeface="Arial" panose="020B0604020202020204" pitchFamily="34" charset="0"/>
              <a:buChar char="•"/>
            </a:pPr>
            <a:r>
              <a:rPr lang="en-AU" sz="2400" b="1" dirty="0">
                <a:latin typeface="Calibri" pitchFamily="34" charset="0"/>
              </a:rPr>
              <a:t>Sb-Cs-Li to map outflow zones </a:t>
            </a:r>
          </a:p>
          <a:p>
            <a:pPr marL="342900" indent="-342900">
              <a:buFont typeface="Arial" panose="020B0604020202020204" pitchFamily="34" charset="0"/>
              <a:buChar char="•"/>
            </a:pPr>
            <a:r>
              <a:rPr lang="en-AU" sz="2400" b="1" dirty="0">
                <a:latin typeface="Calibri" pitchFamily="34" charset="0"/>
              </a:rPr>
              <a:t>Metamorphic magnetite after </a:t>
            </a:r>
            <a:r>
              <a:rPr lang="en-AU" sz="2400" b="1" dirty="0" err="1">
                <a:latin typeface="Calibri" pitchFamily="34" charset="0"/>
              </a:rPr>
              <a:t>ankerite</a:t>
            </a:r>
            <a:r>
              <a:rPr lang="en-AU" sz="2400" b="1" dirty="0">
                <a:latin typeface="Calibri" pitchFamily="34" charset="0"/>
              </a:rPr>
              <a:t> </a:t>
            </a:r>
          </a:p>
          <a:p>
            <a:pPr marL="342900" indent="-342900">
              <a:buFont typeface="Arial" panose="020B0604020202020204" pitchFamily="34" charset="0"/>
              <a:buChar char="•"/>
            </a:pPr>
            <a:r>
              <a:rPr lang="en-AU" sz="2400" b="1" dirty="0">
                <a:latin typeface="Calibri" pitchFamily="34" charset="0"/>
              </a:rPr>
              <a:t>Structural targeting INSIDE to footprint of hydrothermal cells</a:t>
            </a:r>
          </a:p>
        </p:txBody>
      </p:sp>
      <p:sp>
        <p:nvSpPr>
          <p:cNvPr id="5" name="TextBox 4"/>
          <p:cNvSpPr txBox="1"/>
          <p:nvPr/>
        </p:nvSpPr>
        <p:spPr>
          <a:xfrm>
            <a:off x="2287960" y="260649"/>
            <a:ext cx="8128520" cy="584775"/>
          </a:xfrm>
          <a:prstGeom prst="rect">
            <a:avLst/>
          </a:prstGeom>
          <a:noFill/>
        </p:spPr>
        <p:txBody>
          <a:bodyPr wrap="square" rtlCol="0">
            <a:spAutoFit/>
          </a:bodyPr>
          <a:lstStyle/>
          <a:p>
            <a:r>
              <a:rPr lang="en-US" sz="3200" b="1" dirty="0"/>
              <a:t>Exploration for Orogenic Au systems</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047" y="1556792"/>
            <a:ext cx="5186337"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675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971800" y="1024880"/>
            <a:ext cx="381000" cy="838200"/>
          </a:xfrm>
          <a:prstGeom prst="rect">
            <a:avLst/>
          </a:prstGeom>
          <a:solidFill>
            <a:schemeClr val="tx2">
              <a:lumMod val="40000"/>
              <a:lumOff val="60000"/>
            </a:schemeClr>
          </a:solidFill>
          <a:ln w="28575">
            <a:solidFill>
              <a:schemeClr val="tx1"/>
            </a:solidFill>
            <a:miter lim="800000"/>
            <a:headEnd/>
            <a:tailEnd/>
          </a:ln>
          <a:effec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1" name="Rectangle 3"/>
          <p:cNvSpPr>
            <a:spLocks noChangeArrowheads="1"/>
          </p:cNvSpPr>
          <p:nvPr/>
        </p:nvSpPr>
        <p:spPr bwMode="auto">
          <a:xfrm>
            <a:off x="2971800" y="1863080"/>
            <a:ext cx="381000" cy="304800"/>
          </a:xfrm>
          <a:prstGeom prst="rect">
            <a:avLst/>
          </a:prstGeom>
          <a:solidFill>
            <a:schemeClr val="tx2">
              <a:lumMod val="60000"/>
              <a:lumOff val="40000"/>
            </a:schemeClr>
          </a:solidFill>
          <a:ln w="9525">
            <a:solidFill>
              <a:schemeClr val="tx1"/>
            </a:solidFill>
            <a:miter lim="800000"/>
            <a:headEnd/>
            <a:tailEnd/>
          </a:ln>
          <a:effec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2" name="Rectangle 4"/>
          <p:cNvSpPr>
            <a:spLocks noChangeArrowheads="1"/>
          </p:cNvSpPr>
          <p:nvPr/>
        </p:nvSpPr>
        <p:spPr bwMode="auto">
          <a:xfrm>
            <a:off x="2971800" y="2167880"/>
            <a:ext cx="381000" cy="914400"/>
          </a:xfrm>
          <a:prstGeom prst="rect">
            <a:avLst/>
          </a:prstGeom>
          <a:solidFill>
            <a:schemeClr val="bg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3" name="Rectangle 5"/>
          <p:cNvSpPr>
            <a:spLocks noChangeArrowheads="1"/>
          </p:cNvSpPr>
          <p:nvPr/>
        </p:nvSpPr>
        <p:spPr bwMode="auto">
          <a:xfrm>
            <a:off x="2971800" y="3082280"/>
            <a:ext cx="381000" cy="53340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4" name="Rectangle 6"/>
          <p:cNvSpPr>
            <a:spLocks noChangeArrowheads="1"/>
          </p:cNvSpPr>
          <p:nvPr/>
        </p:nvSpPr>
        <p:spPr bwMode="auto">
          <a:xfrm>
            <a:off x="2971800" y="3615680"/>
            <a:ext cx="381000" cy="990600"/>
          </a:xfrm>
          <a:prstGeom prst="rect">
            <a:avLst/>
          </a:prstGeom>
          <a:solidFill>
            <a:srgbClr val="00B050"/>
          </a:solidFill>
          <a:ln w="28575">
            <a:solidFill>
              <a:schemeClr val="tx1"/>
            </a:solidFill>
            <a:miter lim="800000"/>
            <a:headEnd/>
            <a:tailEnd/>
          </a:ln>
          <a:effec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5" name="Rectangle 7"/>
          <p:cNvSpPr>
            <a:spLocks noChangeArrowheads="1"/>
          </p:cNvSpPr>
          <p:nvPr/>
        </p:nvSpPr>
        <p:spPr bwMode="auto">
          <a:xfrm>
            <a:off x="2971800" y="4606280"/>
            <a:ext cx="381000" cy="457200"/>
          </a:xfrm>
          <a:prstGeom prst="rect">
            <a:avLst/>
          </a:prstGeom>
          <a:solidFill>
            <a:srgbClr val="66FF33"/>
          </a:solidFill>
          <a:ln w="28575">
            <a:solidFill>
              <a:schemeClr val="tx1"/>
            </a:solidFill>
            <a:miter lim="800000"/>
            <a:headEnd/>
            <a:tailEnd/>
          </a:ln>
          <a:effec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6" name="Rectangle 8"/>
          <p:cNvSpPr>
            <a:spLocks noChangeArrowheads="1"/>
          </p:cNvSpPr>
          <p:nvPr/>
        </p:nvSpPr>
        <p:spPr bwMode="auto">
          <a:xfrm>
            <a:off x="2971800" y="5627042"/>
            <a:ext cx="381000" cy="885726"/>
          </a:xfrm>
          <a:prstGeom prst="rect">
            <a:avLst/>
          </a:prstGeom>
          <a:solidFill>
            <a:srgbClr val="3366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7" name="Rectangle 9"/>
          <p:cNvSpPr>
            <a:spLocks noChangeArrowheads="1"/>
          </p:cNvSpPr>
          <p:nvPr/>
        </p:nvSpPr>
        <p:spPr bwMode="auto">
          <a:xfrm>
            <a:off x="2971800" y="5063480"/>
            <a:ext cx="381000" cy="563562"/>
          </a:xfrm>
          <a:prstGeom prst="rect">
            <a:avLst/>
          </a:prstGeom>
          <a:solidFill>
            <a:srgbClr val="9900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8" name="Rectangle 10"/>
          <p:cNvSpPr>
            <a:spLocks noChangeArrowheads="1"/>
          </p:cNvSpPr>
          <p:nvPr/>
        </p:nvSpPr>
        <p:spPr bwMode="auto">
          <a:xfrm>
            <a:off x="2971800" y="1024880"/>
            <a:ext cx="381000" cy="5486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9" name="Line 11"/>
          <p:cNvSpPr>
            <a:spLocks noChangeShapeType="1"/>
          </p:cNvSpPr>
          <p:nvPr/>
        </p:nvSpPr>
        <p:spPr bwMode="auto">
          <a:xfrm>
            <a:off x="2895600" y="2167880"/>
            <a:ext cx="91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0" name="Line 12"/>
          <p:cNvSpPr>
            <a:spLocks noChangeShapeType="1"/>
          </p:cNvSpPr>
          <p:nvPr/>
        </p:nvSpPr>
        <p:spPr bwMode="auto">
          <a:xfrm>
            <a:off x="2895600" y="3615680"/>
            <a:ext cx="91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1" name="Line 13"/>
          <p:cNvSpPr>
            <a:spLocks noChangeShapeType="1"/>
          </p:cNvSpPr>
          <p:nvPr/>
        </p:nvSpPr>
        <p:spPr bwMode="auto">
          <a:xfrm>
            <a:off x="2819400" y="6511280"/>
            <a:ext cx="1219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8" name="Rectangle 20"/>
          <p:cNvSpPr>
            <a:spLocks noChangeArrowheads="1"/>
          </p:cNvSpPr>
          <p:nvPr/>
        </p:nvSpPr>
        <p:spPr bwMode="auto">
          <a:xfrm>
            <a:off x="4038600" y="1177281"/>
            <a:ext cx="4267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Kurrawang</a:t>
            </a:r>
            <a:r>
              <a:rPr lang="en-US" altLang="en-US" sz="1400" b="1" dirty="0">
                <a:solidFill>
                  <a:srgbClr val="000000"/>
                </a:solidFill>
              </a:rPr>
              <a:t> Formation</a:t>
            </a:r>
          </a:p>
        </p:txBody>
      </p:sp>
      <p:sp>
        <p:nvSpPr>
          <p:cNvPr id="12309" name="Rectangle 21"/>
          <p:cNvSpPr>
            <a:spLocks noChangeArrowheads="1"/>
          </p:cNvSpPr>
          <p:nvPr/>
        </p:nvSpPr>
        <p:spPr bwMode="auto">
          <a:xfrm>
            <a:off x="4114801" y="1710681"/>
            <a:ext cx="19639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Gidji</a:t>
            </a:r>
            <a:r>
              <a:rPr lang="en-US" altLang="en-US" sz="1400" b="1" dirty="0">
                <a:solidFill>
                  <a:srgbClr val="000000"/>
                </a:solidFill>
              </a:rPr>
              <a:t> Lake Formation</a:t>
            </a:r>
          </a:p>
        </p:txBody>
      </p:sp>
      <p:sp>
        <p:nvSpPr>
          <p:cNvPr id="12310" name="Rectangle 22"/>
          <p:cNvSpPr>
            <a:spLocks noChangeArrowheads="1"/>
          </p:cNvSpPr>
          <p:nvPr/>
        </p:nvSpPr>
        <p:spPr bwMode="auto">
          <a:xfrm>
            <a:off x="4079776" y="2211234"/>
            <a:ext cx="19268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a:solidFill>
                  <a:srgbClr val="000000"/>
                </a:solidFill>
              </a:rPr>
              <a:t>White Lake Andesite</a:t>
            </a:r>
          </a:p>
          <a:p>
            <a:r>
              <a:rPr lang="en-US" altLang="en-US" sz="1400" b="1" dirty="0">
                <a:solidFill>
                  <a:srgbClr val="000000"/>
                </a:solidFill>
              </a:rPr>
              <a:t>Black Flag</a:t>
            </a:r>
          </a:p>
        </p:txBody>
      </p:sp>
      <p:sp>
        <p:nvSpPr>
          <p:cNvPr id="12311" name="Rectangle 23"/>
          <p:cNvSpPr>
            <a:spLocks noChangeArrowheads="1"/>
          </p:cNvSpPr>
          <p:nvPr/>
        </p:nvSpPr>
        <p:spPr bwMode="auto">
          <a:xfrm>
            <a:off x="4038601" y="3234680"/>
            <a:ext cx="20746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Spargoville</a:t>
            </a:r>
            <a:r>
              <a:rPr lang="en-US" altLang="en-US" sz="1400" b="1" dirty="0">
                <a:solidFill>
                  <a:srgbClr val="000000"/>
                </a:solidFill>
              </a:rPr>
              <a:t> Formation</a:t>
            </a:r>
          </a:p>
          <a:p>
            <a:r>
              <a:rPr lang="en-US" altLang="en-US" sz="1400" b="1" dirty="0">
                <a:solidFill>
                  <a:srgbClr val="000000"/>
                </a:solidFill>
              </a:rPr>
              <a:t>(Black Flag)</a:t>
            </a:r>
          </a:p>
        </p:txBody>
      </p:sp>
      <p:sp>
        <p:nvSpPr>
          <p:cNvPr id="12312" name="Rectangle 24"/>
          <p:cNvSpPr>
            <a:spLocks noChangeArrowheads="1"/>
          </p:cNvSpPr>
          <p:nvPr/>
        </p:nvSpPr>
        <p:spPr bwMode="auto">
          <a:xfrm>
            <a:off x="4038600" y="3913312"/>
            <a:ext cx="14285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Paringa</a:t>
            </a:r>
            <a:r>
              <a:rPr lang="en-US" altLang="en-US" sz="1400" b="1" dirty="0">
                <a:solidFill>
                  <a:srgbClr val="000000"/>
                </a:solidFill>
              </a:rPr>
              <a:t> Basalt</a:t>
            </a:r>
          </a:p>
        </p:txBody>
      </p:sp>
      <p:sp>
        <p:nvSpPr>
          <p:cNvPr id="12313" name="Rectangle 25"/>
          <p:cNvSpPr>
            <a:spLocks noChangeArrowheads="1"/>
          </p:cNvSpPr>
          <p:nvPr/>
        </p:nvSpPr>
        <p:spPr bwMode="auto">
          <a:xfrm>
            <a:off x="4038601" y="4606281"/>
            <a:ext cx="20730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a:solidFill>
                  <a:srgbClr val="000000"/>
                </a:solidFill>
              </a:rPr>
              <a:t>Devon </a:t>
            </a:r>
            <a:r>
              <a:rPr lang="en-US" altLang="en-US" sz="1400" b="1" dirty="0" err="1">
                <a:solidFill>
                  <a:srgbClr val="000000"/>
                </a:solidFill>
              </a:rPr>
              <a:t>Consols</a:t>
            </a:r>
            <a:r>
              <a:rPr lang="en-US" altLang="en-US" sz="1400" b="1" dirty="0">
                <a:solidFill>
                  <a:srgbClr val="000000"/>
                </a:solidFill>
              </a:rPr>
              <a:t> Basalt</a:t>
            </a:r>
          </a:p>
        </p:txBody>
      </p:sp>
      <p:sp>
        <p:nvSpPr>
          <p:cNvPr id="12314" name="Rectangle 26"/>
          <p:cNvSpPr>
            <a:spLocks noChangeArrowheads="1"/>
          </p:cNvSpPr>
          <p:nvPr/>
        </p:nvSpPr>
        <p:spPr bwMode="auto">
          <a:xfrm>
            <a:off x="4038600" y="5215881"/>
            <a:ext cx="23711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Hannans</a:t>
            </a:r>
            <a:r>
              <a:rPr lang="en-US" altLang="en-US" sz="1400" b="1" dirty="0">
                <a:solidFill>
                  <a:srgbClr val="000000"/>
                </a:solidFill>
              </a:rPr>
              <a:t> Lake Serpentine</a:t>
            </a:r>
          </a:p>
        </p:txBody>
      </p:sp>
      <p:sp>
        <p:nvSpPr>
          <p:cNvPr id="12315" name="Rectangle 27"/>
          <p:cNvSpPr>
            <a:spLocks noChangeArrowheads="1"/>
          </p:cNvSpPr>
          <p:nvPr/>
        </p:nvSpPr>
        <p:spPr bwMode="auto">
          <a:xfrm>
            <a:off x="4079776" y="6127304"/>
            <a:ext cx="14253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Lunnon</a:t>
            </a:r>
            <a:r>
              <a:rPr lang="en-US" altLang="en-US" sz="1400" b="1" dirty="0">
                <a:solidFill>
                  <a:srgbClr val="000000"/>
                </a:solidFill>
              </a:rPr>
              <a:t> Basalt</a:t>
            </a:r>
          </a:p>
        </p:txBody>
      </p:sp>
      <p:sp>
        <p:nvSpPr>
          <p:cNvPr id="12316" name="Comment 28"/>
          <p:cNvSpPr>
            <a:spLocks noChangeArrowheads="1"/>
          </p:cNvSpPr>
          <p:nvPr/>
        </p:nvSpPr>
        <p:spPr bwMode="auto">
          <a:xfrm>
            <a:off x="7239000" y="1101081"/>
            <a:ext cx="2514600" cy="461665"/>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50000"/>
              </a:spcBef>
            </a:pPr>
            <a:r>
              <a:rPr lang="en-US" altLang="en-US" sz="1200" b="1" dirty="0" err="1">
                <a:solidFill>
                  <a:srgbClr val="000000"/>
                </a:solidFill>
              </a:rPr>
              <a:t>Epiclastic</a:t>
            </a:r>
            <a:r>
              <a:rPr lang="en-US" altLang="en-US" sz="1200" b="1" dirty="0">
                <a:solidFill>
                  <a:srgbClr val="000000"/>
                </a:solidFill>
              </a:rPr>
              <a:t> conglomerate, sandstone, siltstone.</a:t>
            </a:r>
            <a:endParaRPr lang="en-US" altLang="en-US" sz="1200" dirty="0">
              <a:solidFill>
                <a:srgbClr val="000000"/>
              </a:solidFill>
            </a:endParaRPr>
          </a:p>
        </p:txBody>
      </p:sp>
      <p:sp>
        <p:nvSpPr>
          <p:cNvPr id="12317" name="Comment 29"/>
          <p:cNvSpPr>
            <a:spLocks noChangeArrowheads="1"/>
          </p:cNvSpPr>
          <p:nvPr/>
        </p:nvSpPr>
        <p:spPr bwMode="auto">
          <a:xfrm>
            <a:off x="7239000" y="1700809"/>
            <a:ext cx="2667000" cy="461665"/>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50000"/>
              </a:spcBef>
            </a:pPr>
            <a:r>
              <a:rPr lang="en-US" altLang="en-US" sz="1200" b="1" dirty="0" err="1">
                <a:solidFill>
                  <a:srgbClr val="000000"/>
                </a:solidFill>
              </a:rPr>
              <a:t>Epiclastic</a:t>
            </a:r>
            <a:r>
              <a:rPr lang="en-US" altLang="en-US" sz="1200" b="1" dirty="0">
                <a:solidFill>
                  <a:srgbClr val="000000"/>
                </a:solidFill>
              </a:rPr>
              <a:t> conglomerate, locally </a:t>
            </a:r>
            <a:r>
              <a:rPr lang="en-US" altLang="en-US" sz="1200" b="1" dirty="0" err="1">
                <a:solidFill>
                  <a:srgbClr val="000000"/>
                </a:solidFill>
              </a:rPr>
              <a:t>volcaniclastic</a:t>
            </a:r>
            <a:r>
              <a:rPr lang="en-US" altLang="en-US" sz="1200" b="1" dirty="0">
                <a:solidFill>
                  <a:srgbClr val="000000"/>
                </a:solidFill>
              </a:rPr>
              <a:t> sandstone</a:t>
            </a:r>
            <a:endParaRPr lang="en-US" altLang="en-US" sz="1200" dirty="0">
              <a:solidFill>
                <a:srgbClr val="000000"/>
              </a:solidFill>
            </a:endParaRPr>
          </a:p>
        </p:txBody>
      </p:sp>
      <p:sp>
        <p:nvSpPr>
          <p:cNvPr id="12318" name="Comment 30"/>
          <p:cNvSpPr>
            <a:spLocks noChangeArrowheads="1"/>
          </p:cNvSpPr>
          <p:nvPr/>
        </p:nvSpPr>
        <p:spPr bwMode="auto">
          <a:xfrm>
            <a:off x="7239000" y="2276873"/>
            <a:ext cx="2514600" cy="461665"/>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50000"/>
              </a:spcBef>
            </a:pPr>
            <a:r>
              <a:rPr lang="en-US" altLang="en-US" sz="1200" b="1" dirty="0">
                <a:solidFill>
                  <a:srgbClr val="000000"/>
                </a:solidFill>
              </a:rPr>
              <a:t>Andesitic </a:t>
            </a:r>
            <a:r>
              <a:rPr lang="en-US" altLang="en-US" sz="1200" b="1" dirty="0" err="1">
                <a:solidFill>
                  <a:srgbClr val="000000"/>
                </a:solidFill>
              </a:rPr>
              <a:t>volcaniclastic</a:t>
            </a:r>
            <a:r>
              <a:rPr lang="en-US" altLang="en-US" sz="1200" b="1" dirty="0">
                <a:solidFill>
                  <a:srgbClr val="000000"/>
                </a:solidFill>
              </a:rPr>
              <a:t>, locally lava</a:t>
            </a:r>
            <a:endParaRPr lang="en-US" altLang="en-US" sz="1200" dirty="0">
              <a:solidFill>
                <a:srgbClr val="000000"/>
              </a:solidFill>
            </a:endParaRPr>
          </a:p>
        </p:txBody>
      </p:sp>
      <p:sp>
        <p:nvSpPr>
          <p:cNvPr id="12319" name="Comment 31"/>
          <p:cNvSpPr>
            <a:spLocks noChangeArrowheads="1"/>
          </p:cNvSpPr>
          <p:nvPr/>
        </p:nvSpPr>
        <p:spPr bwMode="auto">
          <a:xfrm>
            <a:off x="7239000" y="3183360"/>
            <a:ext cx="2895600" cy="461665"/>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50000"/>
              </a:spcBef>
            </a:pPr>
            <a:r>
              <a:rPr lang="en-US" altLang="en-US" sz="1200" b="1" dirty="0">
                <a:solidFill>
                  <a:srgbClr val="000000"/>
                </a:solidFill>
              </a:rPr>
              <a:t>Feldspar crystal rich </a:t>
            </a:r>
            <a:r>
              <a:rPr lang="en-US" altLang="en-US" sz="1200" b="1" dirty="0" err="1">
                <a:solidFill>
                  <a:srgbClr val="000000"/>
                </a:solidFill>
              </a:rPr>
              <a:t>volcaniclastic</a:t>
            </a:r>
            <a:r>
              <a:rPr lang="en-US" altLang="en-US" sz="1200" b="1" dirty="0">
                <a:solidFill>
                  <a:srgbClr val="000000"/>
                </a:solidFill>
              </a:rPr>
              <a:t> sandstone</a:t>
            </a:r>
            <a:endParaRPr lang="en-US" altLang="en-US" sz="1200" dirty="0">
              <a:solidFill>
                <a:srgbClr val="000000"/>
              </a:solidFill>
            </a:endParaRPr>
          </a:p>
        </p:txBody>
      </p:sp>
      <p:sp>
        <p:nvSpPr>
          <p:cNvPr id="12320" name="Comment 32"/>
          <p:cNvSpPr>
            <a:spLocks noChangeArrowheads="1"/>
          </p:cNvSpPr>
          <p:nvPr/>
        </p:nvSpPr>
        <p:spPr bwMode="auto">
          <a:xfrm>
            <a:off x="7239000" y="3789041"/>
            <a:ext cx="2895600" cy="646331"/>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50000"/>
              </a:spcBef>
            </a:pPr>
            <a:r>
              <a:rPr lang="en-US" altLang="en-US" sz="1200" b="1" dirty="0">
                <a:solidFill>
                  <a:srgbClr val="000000"/>
                </a:solidFill>
              </a:rPr>
              <a:t>Pillow basalt sequence up to 1000m thick, compositionally zoned from high Mg base to Fe-rich top</a:t>
            </a:r>
            <a:endParaRPr lang="en-US" altLang="en-US" sz="1200" dirty="0">
              <a:solidFill>
                <a:srgbClr val="000000"/>
              </a:solidFill>
            </a:endParaRPr>
          </a:p>
        </p:txBody>
      </p:sp>
      <p:sp>
        <p:nvSpPr>
          <p:cNvPr id="12321" name="Comment 33"/>
          <p:cNvSpPr>
            <a:spLocks noChangeArrowheads="1"/>
          </p:cNvSpPr>
          <p:nvPr/>
        </p:nvSpPr>
        <p:spPr bwMode="auto">
          <a:xfrm>
            <a:off x="7239000" y="4664170"/>
            <a:ext cx="3124200" cy="276999"/>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50000"/>
              </a:spcBef>
            </a:pPr>
            <a:r>
              <a:rPr lang="en-US" altLang="en-US" sz="1200" b="1" dirty="0" err="1">
                <a:solidFill>
                  <a:srgbClr val="000000"/>
                </a:solidFill>
              </a:rPr>
              <a:t>Variolitic</a:t>
            </a:r>
            <a:r>
              <a:rPr lang="en-US" altLang="en-US" sz="1200" b="1" dirty="0">
                <a:solidFill>
                  <a:srgbClr val="000000"/>
                </a:solidFill>
              </a:rPr>
              <a:t> Pillowed Flows</a:t>
            </a:r>
            <a:endParaRPr lang="en-US" altLang="en-US" sz="1200" dirty="0">
              <a:solidFill>
                <a:srgbClr val="000000"/>
              </a:solidFill>
            </a:endParaRPr>
          </a:p>
        </p:txBody>
      </p:sp>
      <p:sp>
        <p:nvSpPr>
          <p:cNvPr id="12322" name="Comment 34"/>
          <p:cNvSpPr>
            <a:spLocks noChangeArrowheads="1"/>
          </p:cNvSpPr>
          <p:nvPr/>
        </p:nvSpPr>
        <p:spPr bwMode="auto">
          <a:xfrm>
            <a:off x="7239000" y="6063680"/>
            <a:ext cx="3352800" cy="461665"/>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50000"/>
              </a:spcBef>
            </a:pPr>
            <a:r>
              <a:rPr lang="en-US" altLang="en-US" sz="1200" b="1" dirty="0">
                <a:solidFill>
                  <a:srgbClr val="000000"/>
                </a:solidFill>
              </a:rPr>
              <a:t>Series of Massive &amp; Pillowed, </a:t>
            </a:r>
            <a:r>
              <a:rPr lang="en-US" altLang="en-US" sz="1200" b="1" dirty="0" err="1">
                <a:solidFill>
                  <a:srgbClr val="000000"/>
                </a:solidFill>
              </a:rPr>
              <a:t>Variolitic</a:t>
            </a:r>
            <a:r>
              <a:rPr lang="en-US" altLang="en-US" sz="1200" b="1" dirty="0">
                <a:solidFill>
                  <a:srgbClr val="000000"/>
                </a:solidFill>
              </a:rPr>
              <a:t>, Amygdaloidal Flows, Flow Top Breccia</a:t>
            </a:r>
            <a:endParaRPr lang="en-US" altLang="en-US" sz="1400" dirty="0">
              <a:solidFill>
                <a:srgbClr val="000000"/>
              </a:solidFill>
            </a:endParaRPr>
          </a:p>
        </p:txBody>
      </p:sp>
      <p:sp>
        <p:nvSpPr>
          <p:cNvPr id="12323" name="Comment 35"/>
          <p:cNvSpPr>
            <a:spLocks noChangeArrowheads="1"/>
          </p:cNvSpPr>
          <p:nvPr/>
        </p:nvSpPr>
        <p:spPr bwMode="auto">
          <a:xfrm>
            <a:off x="7239000" y="5271592"/>
            <a:ext cx="3276600" cy="461665"/>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50000"/>
              </a:spcBef>
            </a:pPr>
            <a:r>
              <a:rPr lang="en-US" altLang="en-US" sz="1200" b="1" dirty="0" err="1">
                <a:solidFill>
                  <a:srgbClr val="000000"/>
                </a:solidFill>
              </a:rPr>
              <a:t>Peridotitic</a:t>
            </a:r>
            <a:r>
              <a:rPr lang="en-US" altLang="en-US" sz="1200" b="1" dirty="0">
                <a:solidFill>
                  <a:srgbClr val="000000"/>
                </a:solidFill>
              </a:rPr>
              <a:t> &amp; Basaltic Komatiites, commonly spinifex textured</a:t>
            </a:r>
            <a:endParaRPr lang="en-US" altLang="en-US" sz="1200" dirty="0">
              <a:solidFill>
                <a:srgbClr val="000000"/>
              </a:solidFill>
            </a:endParaRPr>
          </a:p>
        </p:txBody>
      </p:sp>
      <p:sp>
        <p:nvSpPr>
          <p:cNvPr id="40" name="Line 11"/>
          <p:cNvSpPr>
            <a:spLocks noChangeShapeType="1"/>
          </p:cNvSpPr>
          <p:nvPr/>
        </p:nvSpPr>
        <p:spPr bwMode="auto">
          <a:xfrm>
            <a:off x="2855640" y="1864568"/>
            <a:ext cx="91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1856406" y="5942637"/>
            <a:ext cx="652743" cy="369332"/>
          </a:xfrm>
          <a:prstGeom prst="rect">
            <a:avLst/>
          </a:prstGeom>
          <a:noFill/>
        </p:spPr>
        <p:txBody>
          <a:bodyPr wrap="none" rtlCol="0">
            <a:spAutoFit/>
          </a:bodyPr>
          <a:lstStyle/>
          <a:p>
            <a:r>
              <a:rPr lang="en-US" dirty="0"/>
              <a:t>2710</a:t>
            </a:r>
          </a:p>
        </p:txBody>
      </p:sp>
      <p:sp>
        <p:nvSpPr>
          <p:cNvPr id="42" name="TextBox 41"/>
          <p:cNvSpPr txBox="1"/>
          <p:nvPr/>
        </p:nvSpPr>
        <p:spPr>
          <a:xfrm>
            <a:off x="1847529" y="4694148"/>
            <a:ext cx="652743" cy="369332"/>
          </a:xfrm>
          <a:prstGeom prst="rect">
            <a:avLst/>
          </a:prstGeom>
          <a:noFill/>
        </p:spPr>
        <p:txBody>
          <a:bodyPr wrap="none" rtlCol="0">
            <a:spAutoFit/>
          </a:bodyPr>
          <a:lstStyle/>
          <a:p>
            <a:r>
              <a:rPr lang="en-US" dirty="0"/>
              <a:t>2700</a:t>
            </a:r>
          </a:p>
        </p:txBody>
      </p:sp>
      <p:sp>
        <p:nvSpPr>
          <p:cNvPr id="43" name="TextBox 42"/>
          <p:cNvSpPr txBox="1"/>
          <p:nvPr/>
        </p:nvSpPr>
        <p:spPr>
          <a:xfrm>
            <a:off x="1847529" y="4005064"/>
            <a:ext cx="652743" cy="369332"/>
          </a:xfrm>
          <a:prstGeom prst="rect">
            <a:avLst/>
          </a:prstGeom>
          <a:noFill/>
        </p:spPr>
        <p:txBody>
          <a:bodyPr wrap="none" rtlCol="0">
            <a:spAutoFit/>
          </a:bodyPr>
          <a:lstStyle/>
          <a:p>
            <a:r>
              <a:rPr lang="en-US" dirty="0"/>
              <a:t>2690</a:t>
            </a:r>
          </a:p>
        </p:txBody>
      </p:sp>
      <p:sp>
        <p:nvSpPr>
          <p:cNvPr id="44" name="TextBox 43"/>
          <p:cNvSpPr txBox="1"/>
          <p:nvPr/>
        </p:nvSpPr>
        <p:spPr>
          <a:xfrm>
            <a:off x="1847529" y="2636912"/>
            <a:ext cx="652743" cy="369332"/>
          </a:xfrm>
          <a:prstGeom prst="rect">
            <a:avLst/>
          </a:prstGeom>
          <a:noFill/>
        </p:spPr>
        <p:txBody>
          <a:bodyPr wrap="none" rtlCol="0">
            <a:spAutoFit/>
          </a:bodyPr>
          <a:lstStyle/>
          <a:p>
            <a:r>
              <a:rPr lang="en-US" dirty="0"/>
              <a:t>2680</a:t>
            </a:r>
          </a:p>
        </p:txBody>
      </p:sp>
      <p:sp>
        <p:nvSpPr>
          <p:cNvPr id="45" name="TextBox 44"/>
          <p:cNvSpPr txBox="1"/>
          <p:nvPr/>
        </p:nvSpPr>
        <p:spPr>
          <a:xfrm>
            <a:off x="1847529" y="1812889"/>
            <a:ext cx="652743" cy="369332"/>
          </a:xfrm>
          <a:prstGeom prst="rect">
            <a:avLst/>
          </a:prstGeom>
          <a:noFill/>
        </p:spPr>
        <p:txBody>
          <a:bodyPr wrap="none" rtlCol="0">
            <a:spAutoFit/>
          </a:bodyPr>
          <a:lstStyle/>
          <a:p>
            <a:r>
              <a:rPr lang="en-US" dirty="0"/>
              <a:t>2662</a:t>
            </a:r>
          </a:p>
        </p:txBody>
      </p:sp>
      <p:sp>
        <p:nvSpPr>
          <p:cNvPr id="46" name="TextBox 45"/>
          <p:cNvSpPr txBox="1"/>
          <p:nvPr/>
        </p:nvSpPr>
        <p:spPr>
          <a:xfrm>
            <a:off x="1847529" y="1259314"/>
            <a:ext cx="652743" cy="369332"/>
          </a:xfrm>
          <a:prstGeom prst="rect">
            <a:avLst/>
          </a:prstGeom>
          <a:noFill/>
        </p:spPr>
        <p:txBody>
          <a:bodyPr wrap="none" rtlCol="0">
            <a:spAutoFit/>
          </a:bodyPr>
          <a:lstStyle/>
          <a:p>
            <a:r>
              <a:rPr lang="en-US" dirty="0"/>
              <a:t>2655</a:t>
            </a:r>
          </a:p>
        </p:txBody>
      </p:sp>
      <p:sp>
        <p:nvSpPr>
          <p:cNvPr id="3" name="Isosceles Triangle 2"/>
          <p:cNvSpPr/>
          <p:nvPr/>
        </p:nvSpPr>
        <p:spPr>
          <a:xfrm rot="5400000">
            <a:off x="3045958" y="2775438"/>
            <a:ext cx="232684" cy="38100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5400000">
            <a:off x="3045958" y="3425180"/>
            <a:ext cx="232684" cy="38100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5400000">
            <a:off x="3045958" y="4415780"/>
            <a:ext cx="232684" cy="38100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24"/>
          <p:cNvSpPr>
            <a:spLocks noChangeArrowheads="1"/>
          </p:cNvSpPr>
          <p:nvPr/>
        </p:nvSpPr>
        <p:spPr bwMode="auto">
          <a:xfrm>
            <a:off x="4114801" y="2777197"/>
            <a:ext cx="11705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a:solidFill>
                  <a:srgbClr val="000000"/>
                </a:solidFill>
              </a:rPr>
              <a:t>Dolerite Sill</a:t>
            </a:r>
          </a:p>
        </p:txBody>
      </p:sp>
      <p:sp>
        <p:nvSpPr>
          <p:cNvPr id="51" name="Comment 31"/>
          <p:cNvSpPr>
            <a:spLocks noChangeArrowheads="1"/>
          </p:cNvSpPr>
          <p:nvPr/>
        </p:nvSpPr>
        <p:spPr bwMode="auto">
          <a:xfrm>
            <a:off x="7248128" y="2708921"/>
            <a:ext cx="2895600" cy="461665"/>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spcBef>
                <a:spcPct val="50000"/>
              </a:spcBef>
            </a:pPr>
            <a:r>
              <a:rPr lang="en-US" altLang="en-US" sz="1200" b="1" dirty="0">
                <a:solidFill>
                  <a:srgbClr val="000000"/>
                </a:solidFill>
              </a:rPr>
              <a:t>Dolerite sills are either </a:t>
            </a:r>
            <a:r>
              <a:rPr lang="en-US" altLang="en-US" sz="1200" b="1" dirty="0" err="1">
                <a:solidFill>
                  <a:srgbClr val="000000"/>
                </a:solidFill>
              </a:rPr>
              <a:t>Lunnon</a:t>
            </a:r>
            <a:r>
              <a:rPr lang="en-US" altLang="en-US" sz="1200" b="1" dirty="0">
                <a:solidFill>
                  <a:srgbClr val="000000"/>
                </a:solidFill>
              </a:rPr>
              <a:t> Type or </a:t>
            </a:r>
            <a:r>
              <a:rPr lang="en-US" altLang="en-US" sz="1200" b="1" dirty="0" err="1">
                <a:solidFill>
                  <a:srgbClr val="000000"/>
                </a:solidFill>
              </a:rPr>
              <a:t>Paringa</a:t>
            </a:r>
            <a:r>
              <a:rPr lang="en-US" altLang="en-US" sz="1200" b="1" dirty="0">
                <a:solidFill>
                  <a:srgbClr val="000000"/>
                </a:solidFill>
              </a:rPr>
              <a:t> type</a:t>
            </a:r>
            <a:endParaRPr lang="en-US" altLang="en-US" sz="1200" dirty="0">
              <a:solidFill>
                <a:srgbClr val="000000"/>
              </a:solidFill>
            </a:endParaRPr>
          </a:p>
        </p:txBody>
      </p:sp>
      <p:sp>
        <p:nvSpPr>
          <p:cNvPr id="52" name="TextBox 51"/>
          <p:cNvSpPr txBox="1"/>
          <p:nvPr/>
        </p:nvSpPr>
        <p:spPr>
          <a:xfrm>
            <a:off x="1991544" y="179930"/>
            <a:ext cx="8208912" cy="584775"/>
          </a:xfrm>
          <a:prstGeom prst="rect">
            <a:avLst/>
          </a:prstGeom>
          <a:noFill/>
        </p:spPr>
        <p:txBody>
          <a:bodyPr wrap="square" rtlCol="0">
            <a:spAutoFit/>
          </a:bodyPr>
          <a:lstStyle/>
          <a:p>
            <a:pPr algn="ctr"/>
            <a:r>
              <a:rPr lang="en-US" sz="3200" b="1" dirty="0" err="1"/>
              <a:t>Kalgoorlie</a:t>
            </a:r>
            <a:r>
              <a:rPr lang="en-US" sz="3200" b="1" dirty="0"/>
              <a:t> Stratigraphy</a:t>
            </a:r>
          </a:p>
        </p:txBody>
      </p:sp>
    </p:spTree>
    <p:extLst>
      <p:ext uri="{BB962C8B-B14F-4D97-AF65-F5344CB8AC3E}">
        <p14:creationId xmlns:p14="http://schemas.microsoft.com/office/powerpoint/2010/main" val="3436965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971800" y="1037456"/>
            <a:ext cx="381000" cy="838200"/>
          </a:xfrm>
          <a:prstGeom prst="rect">
            <a:avLst/>
          </a:prstGeom>
          <a:solidFill>
            <a:schemeClr val="tx2">
              <a:lumMod val="40000"/>
              <a:lumOff val="60000"/>
            </a:schemeClr>
          </a:solidFill>
          <a:ln w="28575">
            <a:solidFill>
              <a:schemeClr val="tx1"/>
            </a:solidFill>
            <a:miter lim="800000"/>
            <a:headEnd/>
            <a:tailEnd/>
          </a:ln>
          <a:effec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1" name="Rectangle 3"/>
          <p:cNvSpPr>
            <a:spLocks noChangeArrowheads="1"/>
          </p:cNvSpPr>
          <p:nvPr/>
        </p:nvSpPr>
        <p:spPr bwMode="auto">
          <a:xfrm>
            <a:off x="2971800" y="1875656"/>
            <a:ext cx="381000" cy="304800"/>
          </a:xfrm>
          <a:prstGeom prst="rect">
            <a:avLst/>
          </a:prstGeom>
          <a:solidFill>
            <a:schemeClr val="tx2">
              <a:lumMod val="60000"/>
              <a:lumOff val="40000"/>
            </a:schemeClr>
          </a:solidFill>
          <a:ln w="9525">
            <a:solidFill>
              <a:schemeClr val="tx1"/>
            </a:solidFill>
            <a:miter lim="800000"/>
            <a:headEnd/>
            <a:tailEnd/>
          </a:ln>
          <a:effec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2" name="Rectangle 4"/>
          <p:cNvSpPr>
            <a:spLocks noChangeArrowheads="1"/>
          </p:cNvSpPr>
          <p:nvPr/>
        </p:nvSpPr>
        <p:spPr bwMode="auto">
          <a:xfrm>
            <a:off x="2971800" y="2180456"/>
            <a:ext cx="381000" cy="914400"/>
          </a:xfrm>
          <a:prstGeom prst="rect">
            <a:avLst/>
          </a:prstGeom>
          <a:solidFill>
            <a:schemeClr val="bg2"/>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3" name="Rectangle 5"/>
          <p:cNvSpPr>
            <a:spLocks noChangeArrowheads="1"/>
          </p:cNvSpPr>
          <p:nvPr/>
        </p:nvSpPr>
        <p:spPr bwMode="auto">
          <a:xfrm>
            <a:off x="2971800" y="3094856"/>
            <a:ext cx="381000" cy="53340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4" name="Rectangle 6"/>
          <p:cNvSpPr>
            <a:spLocks noChangeArrowheads="1"/>
          </p:cNvSpPr>
          <p:nvPr/>
        </p:nvSpPr>
        <p:spPr bwMode="auto">
          <a:xfrm>
            <a:off x="2971800" y="3628256"/>
            <a:ext cx="381000" cy="990600"/>
          </a:xfrm>
          <a:prstGeom prst="rect">
            <a:avLst/>
          </a:prstGeom>
          <a:solidFill>
            <a:srgbClr val="00AE00"/>
          </a:solidFill>
          <a:ln w="28575">
            <a:solidFill>
              <a:schemeClr val="tx1"/>
            </a:solidFill>
            <a:miter lim="800000"/>
            <a:headEnd/>
            <a:tailEnd/>
          </a:ln>
          <a:effec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dirty="0"/>
          </a:p>
        </p:txBody>
      </p:sp>
      <p:sp>
        <p:nvSpPr>
          <p:cNvPr id="12295" name="Rectangle 7"/>
          <p:cNvSpPr>
            <a:spLocks noChangeArrowheads="1"/>
          </p:cNvSpPr>
          <p:nvPr/>
        </p:nvSpPr>
        <p:spPr bwMode="auto">
          <a:xfrm>
            <a:off x="2971800" y="4618856"/>
            <a:ext cx="381000" cy="457200"/>
          </a:xfrm>
          <a:prstGeom prst="rect">
            <a:avLst/>
          </a:prstGeom>
          <a:solidFill>
            <a:srgbClr val="0080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6" name="Rectangle 8"/>
          <p:cNvSpPr>
            <a:spLocks noChangeArrowheads="1"/>
          </p:cNvSpPr>
          <p:nvPr/>
        </p:nvSpPr>
        <p:spPr bwMode="auto">
          <a:xfrm>
            <a:off x="2971800" y="5639618"/>
            <a:ext cx="381000" cy="885726"/>
          </a:xfrm>
          <a:prstGeom prst="rect">
            <a:avLst/>
          </a:prstGeom>
          <a:solidFill>
            <a:srgbClr val="3366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7" name="Rectangle 9"/>
          <p:cNvSpPr>
            <a:spLocks noChangeArrowheads="1"/>
          </p:cNvSpPr>
          <p:nvPr/>
        </p:nvSpPr>
        <p:spPr bwMode="auto">
          <a:xfrm>
            <a:off x="2971800" y="5076056"/>
            <a:ext cx="381000" cy="563562"/>
          </a:xfrm>
          <a:prstGeom prst="rect">
            <a:avLst/>
          </a:prstGeom>
          <a:solidFill>
            <a:srgbClr val="9900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8" name="Rectangle 10"/>
          <p:cNvSpPr>
            <a:spLocks noChangeArrowheads="1"/>
          </p:cNvSpPr>
          <p:nvPr/>
        </p:nvSpPr>
        <p:spPr bwMode="auto">
          <a:xfrm>
            <a:off x="2971800" y="1037456"/>
            <a:ext cx="381000" cy="54864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12299" name="Line 11"/>
          <p:cNvSpPr>
            <a:spLocks noChangeShapeType="1"/>
          </p:cNvSpPr>
          <p:nvPr/>
        </p:nvSpPr>
        <p:spPr bwMode="auto">
          <a:xfrm>
            <a:off x="2895600" y="2180456"/>
            <a:ext cx="91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0" name="Line 12"/>
          <p:cNvSpPr>
            <a:spLocks noChangeShapeType="1"/>
          </p:cNvSpPr>
          <p:nvPr/>
        </p:nvSpPr>
        <p:spPr bwMode="auto">
          <a:xfrm>
            <a:off x="2895600" y="3628256"/>
            <a:ext cx="91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1" name="Line 13"/>
          <p:cNvSpPr>
            <a:spLocks noChangeShapeType="1"/>
          </p:cNvSpPr>
          <p:nvPr/>
        </p:nvSpPr>
        <p:spPr bwMode="auto">
          <a:xfrm>
            <a:off x="2819400" y="6523856"/>
            <a:ext cx="1219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08" name="Rectangle 20"/>
          <p:cNvSpPr>
            <a:spLocks noChangeArrowheads="1"/>
          </p:cNvSpPr>
          <p:nvPr/>
        </p:nvSpPr>
        <p:spPr bwMode="auto">
          <a:xfrm>
            <a:off x="4038600" y="1189857"/>
            <a:ext cx="4267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Kurrawang</a:t>
            </a:r>
            <a:r>
              <a:rPr lang="en-US" altLang="en-US" sz="1400" b="1" dirty="0">
                <a:solidFill>
                  <a:srgbClr val="000000"/>
                </a:solidFill>
              </a:rPr>
              <a:t> Formation</a:t>
            </a:r>
          </a:p>
        </p:txBody>
      </p:sp>
      <p:sp>
        <p:nvSpPr>
          <p:cNvPr id="12309" name="Rectangle 21"/>
          <p:cNvSpPr>
            <a:spLocks noChangeArrowheads="1"/>
          </p:cNvSpPr>
          <p:nvPr/>
        </p:nvSpPr>
        <p:spPr bwMode="auto">
          <a:xfrm>
            <a:off x="4114801" y="1723257"/>
            <a:ext cx="19639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Gidji</a:t>
            </a:r>
            <a:r>
              <a:rPr lang="en-US" altLang="en-US" sz="1400" b="1" dirty="0">
                <a:solidFill>
                  <a:srgbClr val="000000"/>
                </a:solidFill>
              </a:rPr>
              <a:t> Lake Formation</a:t>
            </a:r>
          </a:p>
        </p:txBody>
      </p:sp>
      <p:sp>
        <p:nvSpPr>
          <p:cNvPr id="12310" name="Rectangle 22"/>
          <p:cNvSpPr>
            <a:spLocks noChangeArrowheads="1"/>
          </p:cNvSpPr>
          <p:nvPr/>
        </p:nvSpPr>
        <p:spPr bwMode="auto">
          <a:xfrm>
            <a:off x="4079776" y="2223810"/>
            <a:ext cx="19268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a:solidFill>
                  <a:srgbClr val="000000"/>
                </a:solidFill>
              </a:rPr>
              <a:t>White Lake Andesite</a:t>
            </a:r>
          </a:p>
          <a:p>
            <a:r>
              <a:rPr lang="en-US" altLang="en-US" sz="1400" b="1" dirty="0">
                <a:solidFill>
                  <a:srgbClr val="000000"/>
                </a:solidFill>
              </a:rPr>
              <a:t>Black Flag</a:t>
            </a:r>
          </a:p>
        </p:txBody>
      </p:sp>
      <p:sp>
        <p:nvSpPr>
          <p:cNvPr id="12311" name="Rectangle 23"/>
          <p:cNvSpPr>
            <a:spLocks noChangeArrowheads="1"/>
          </p:cNvSpPr>
          <p:nvPr/>
        </p:nvSpPr>
        <p:spPr bwMode="auto">
          <a:xfrm>
            <a:off x="4038601" y="3247256"/>
            <a:ext cx="207460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Spargoville</a:t>
            </a:r>
            <a:r>
              <a:rPr lang="en-US" altLang="en-US" sz="1400" b="1" dirty="0">
                <a:solidFill>
                  <a:srgbClr val="000000"/>
                </a:solidFill>
              </a:rPr>
              <a:t> Formation</a:t>
            </a:r>
          </a:p>
          <a:p>
            <a:r>
              <a:rPr lang="en-US" altLang="en-US" sz="1400" b="1" dirty="0">
                <a:solidFill>
                  <a:srgbClr val="000000"/>
                </a:solidFill>
              </a:rPr>
              <a:t>(Black Flag)</a:t>
            </a:r>
          </a:p>
        </p:txBody>
      </p:sp>
      <p:sp>
        <p:nvSpPr>
          <p:cNvPr id="12312" name="Rectangle 24"/>
          <p:cNvSpPr>
            <a:spLocks noChangeArrowheads="1"/>
          </p:cNvSpPr>
          <p:nvPr/>
        </p:nvSpPr>
        <p:spPr bwMode="auto">
          <a:xfrm>
            <a:off x="4038600" y="3925888"/>
            <a:ext cx="14285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Paringa</a:t>
            </a:r>
            <a:r>
              <a:rPr lang="en-US" altLang="en-US" sz="1400" b="1" dirty="0">
                <a:solidFill>
                  <a:srgbClr val="000000"/>
                </a:solidFill>
              </a:rPr>
              <a:t> Basalt</a:t>
            </a:r>
          </a:p>
        </p:txBody>
      </p:sp>
      <p:sp>
        <p:nvSpPr>
          <p:cNvPr id="12313" name="Rectangle 25"/>
          <p:cNvSpPr>
            <a:spLocks noChangeArrowheads="1"/>
          </p:cNvSpPr>
          <p:nvPr/>
        </p:nvSpPr>
        <p:spPr bwMode="auto">
          <a:xfrm>
            <a:off x="4038601" y="4618857"/>
            <a:ext cx="207300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a:solidFill>
                  <a:srgbClr val="000000"/>
                </a:solidFill>
              </a:rPr>
              <a:t>Devon </a:t>
            </a:r>
            <a:r>
              <a:rPr lang="en-US" altLang="en-US" sz="1400" b="1" dirty="0" err="1">
                <a:solidFill>
                  <a:srgbClr val="000000"/>
                </a:solidFill>
              </a:rPr>
              <a:t>Consols</a:t>
            </a:r>
            <a:r>
              <a:rPr lang="en-US" altLang="en-US" sz="1400" b="1" dirty="0">
                <a:solidFill>
                  <a:srgbClr val="000000"/>
                </a:solidFill>
              </a:rPr>
              <a:t> Basalt</a:t>
            </a:r>
          </a:p>
        </p:txBody>
      </p:sp>
      <p:sp>
        <p:nvSpPr>
          <p:cNvPr id="12314" name="Rectangle 26"/>
          <p:cNvSpPr>
            <a:spLocks noChangeArrowheads="1"/>
          </p:cNvSpPr>
          <p:nvPr/>
        </p:nvSpPr>
        <p:spPr bwMode="auto">
          <a:xfrm>
            <a:off x="4038600" y="5228457"/>
            <a:ext cx="23711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Hannans</a:t>
            </a:r>
            <a:r>
              <a:rPr lang="en-US" altLang="en-US" sz="1400" b="1" dirty="0">
                <a:solidFill>
                  <a:srgbClr val="000000"/>
                </a:solidFill>
              </a:rPr>
              <a:t> Lake Serpentine</a:t>
            </a:r>
          </a:p>
        </p:txBody>
      </p:sp>
      <p:sp>
        <p:nvSpPr>
          <p:cNvPr id="12315" name="Rectangle 27"/>
          <p:cNvSpPr>
            <a:spLocks noChangeArrowheads="1"/>
          </p:cNvSpPr>
          <p:nvPr/>
        </p:nvSpPr>
        <p:spPr bwMode="auto">
          <a:xfrm>
            <a:off x="4079776" y="6139880"/>
            <a:ext cx="14253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err="1">
                <a:solidFill>
                  <a:srgbClr val="000000"/>
                </a:solidFill>
              </a:rPr>
              <a:t>Lunnon</a:t>
            </a:r>
            <a:r>
              <a:rPr lang="en-US" altLang="en-US" sz="1400" b="1" dirty="0">
                <a:solidFill>
                  <a:srgbClr val="000000"/>
                </a:solidFill>
              </a:rPr>
              <a:t> Basalt</a:t>
            </a:r>
          </a:p>
        </p:txBody>
      </p:sp>
      <p:sp>
        <p:nvSpPr>
          <p:cNvPr id="40" name="Line 11"/>
          <p:cNvSpPr>
            <a:spLocks noChangeShapeType="1"/>
          </p:cNvSpPr>
          <p:nvPr/>
        </p:nvSpPr>
        <p:spPr bwMode="auto">
          <a:xfrm>
            <a:off x="2855640" y="1877144"/>
            <a:ext cx="914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1856406" y="5955213"/>
            <a:ext cx="652743" cy="369332"/>
          </a:xfrm>
          <a:prstGeom prst="rect">
            <a:avLst/>
          </a:prstGeom>
          <a:noFill/>
        </p:spPr>
        <p:txBody>
          <a:bodyPr wrap="none" rtlCol="0">
            <a:spAutoFit/>
          </a:bodyPr>
          <a:lstStyle/>
          <a:p>
            <a:r>
              <a:rPr lang="en-US" dirty="0"/>
              <a:t>2710</a:t>
            </a:r>
          </a:p>
        </p:txBody>
      </p:sp>
      <p:sp>
        <p:nvSpPr>
          <p:cNvPr id="42" name="TextBox 41"/>
          <p:cNvSpPr txBox="1"/>
          <p:nvPr/>
        </p:nvSpPr>
        <p:spPr>
          <a:xfrm>
            <a:off x="1847529" y="4706724"/>
            <a:ext cx="652743" cy="369332"/>
          </a:xfrm>
          <a:prstGeom prst="rect">
            <a:avLst/>
          </a:prstGeom>
          <a:noFill/>
        </p:spPr>
        <p:txBody>
          <a:bodyPr wrap="none" rtlCol="0">
            <a:spAutoFit/>
          </a:bodyPr>
          <a:lstStyle/>
          <a:p>
            <a:r>
              <a:rPr lang="en-US" dirty="0"/>
              <a:t>2700</a:t>
            </a:r>
          </a:p>
        </p:txBody>
      </p:sp>
      <p:sp>
        <p:nvSpPr>
          <p:cNvPr id="43" name="TextBox 42"/>
          <p:cNvSpPr txBox="1"/>
          <p:nvPr/>
        </p:nvSpPr>
        <p:spPr>
          <a:xfrm>
            <a:off x="1847529" y="4017640"/>
            <a:ext cx="652743" cy="369332"/>
          </a:xfrm>
          <a:prstGeom prst="rect">
            <a:avLst/>
          </a:prstGeom>
          <a:noFill/>
        </p:spPr>
        <p:txBody>
          <a:bodyPr wrap="none" rtlCol="0">
            <a:spAutoFit/>
          </a:bodyPr>
          <a:lstStyle/>
          <a:p>
            <a:r>
              <a:rPr lang="en-US" dirty="0"/>
              <a:t>2690</a:t>
            </a:r>
          </a:p>
        </p:txBody>
      </p:sp>
      <p:sp>
        <p:nvSpPr>
          <p:cNvPr id="44" name="TextBox 43"/>
          <p:cNvSpPr txBox="1"/>
          <p:nvPr/>
        </p:nvSpPr>
        <p:spPr>
          <a:xfrm>
            <a:off x="1847529" y="2649488"/>
            <a:ext cx="652743" cy="369332"/>
          </a:xfrm>
          <a:prstGeom prst="rect">
            <a:avLst/>
          </a:prstGeom>
          <a:noFill/>
        </p:spPr>
        <p:txBody>
          <a:bodyPr wrap="none" rtlCol="0">
            <a:spAutoFit/>
          </a:bodyPr>
          <a:lstStyle/>
          <a:p>
            <a:r>
              <a:rPr lang="en-US" dirty="0"/>
              <a:t>2680</a:t>
            </a:r>
          </a:p>
        </p:txBody>
      </p:sp>
      <p:sp>
        <p:nvSpPr>
          <p:cNvPr id="45" name="TextBox 44"/>
          <p:cNvSpPr txBox="1"/>
          <p:nvPr/>
        </p:nvSpPr>
        <p:spPr>
          <a:xfrm>
            <a:off x="1847529" y="1825465"/>
            <a:ext cx="652743" cy="369332"/>
          </a:xfrm>
          <a:prstGeom prst="rect">
            <a:avLst/>
          </a:prstGeom>
          <a:noFill/>
        </p:spPr>
        <p:txBody>
          <a:bodyPr wrap="none" rtlCol="0">
            <a:spAutoFit/>
          </a:bodyPr>
          <a:lstStyle/>
          <a:p>
            <a:r>
              <a:rPr lang="en-US" dirty="0"/>
              <a:t>2662</a:t>
            </a:r>
          </a:p>
        </p:txBody>
      </p:sp>
      <p:sp>
        <p:nvSpPr>
          <p:cNvPr id="46" name="TextBox 45"/>
          <p:cNvSpPr txBox="1"/>
          <p:nvPr/>
        </p:nvSpPr>
        <p:spPr>
          <a:xfrm>
            <a:off x="1847529" y="1271890"/>
            <a:ext cx="652743" cy="369332"/>
          </a:xfrm>
          <a:prstGeom prst="rect">
            <a:avLst/>
          </a:prstGeom>
          <a:noFill/>
        </p:spPr>
        <p:txBody>
          <a:bodyPr wrap="none" rtlCol="0">
            <a:spAutoFit/>
          </a:bodyPr>
          <a:lstStyle/>
          <a:p>
            <a:r>
              <a:rPr lang="en-US" dirty="0"/>
              <a:t>2655</a:t>
            </a:r>
          </a:p>
        </p:txBody>
      </p:sp>
      <p:sp>
        <p:nvSpPr>
          <p:cNvPr id="3" name="Isosceles Triangle 2"/>
          <p:cNvSpPr/>
          <p:nvPr/>
        </p:nvSpPr>
        <p:spPr>
          <a:xfrm rot="5400000">
            <a:off x="3045958" y="2788014"/>
            <a:ext cx="232684" cy="38100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rot="5400000">
            <a:off x="3045958" y="3437756"/>
            <a:ext cx="232684" cy="38100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24"/>
          <p:cNvSpPr>
            <a:spLocks noChangeArrowheads="1"/>
          </p:cNvSpPr>
          <p:nvPr/>
        </p:nvSpPr>
        <p:spPr bwMode="auto">
          <a:xfrm>
            <a:off x="4114801" y="2789773"/>
            <a:ext cx="117051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r>
              <a:rPr lang="en-US" altLang="en-US" sz="1400" b="1" dirty="0">
                <a:solidFill>
                  <a:srgbClr val="000000"/>
                </a:solidFill>
              </a:rPr>
              <a:t>Dolerite Sill</a:t>
            </a:r>
          </a:p>
        </p:txBody>
      </p:sp>
      <p:sp>
        <p:nvSpPr>
          <p:cNvPr id="4" name="Freeform 3"/>
          <p:cNvSpPr/>
          <p:nvPr/>
        </p:nvSpPr>
        <p:spPr>
          <a:xfrm>
            <a:off x="6442023" y="4772745"/>
            <a:ext cx="1659134" cy="968413"/>
          </a:xfrm>
          <a:custGeom>
            <a:avLst/>
            <a:gdLst>
              <a:gd name="connsiteX0" fmla="*/ 982538 w 1659134"/>
              <a:gd name="connsiteY0" fmla="*/ 968413 h 968413"/>
              <a:gd name="connsiteX1" fmla="*/ 982538 w 1659134"/>
              <a:gd name="connsiteY1" fmla="*/ 766395 h 968413"/>
              <a:gd name="connsiteX2" fmla="*/ 1078231 w 1659134"/>
              <a:gd name="connsiteY2" fmla="*/ 681334 h 968413"/>
              <a:gd name="connsiteX3" fmla="*/ 1258984 w 1659134"/>
              <a:gd name="connsiteY3" fmla="*/ 628171 h 968413"/>
              <a:gd name="connsiteX4" fmla="*/ 1482268 w 1659134"/>
              <a:gd name="connsiteY4" fmla="*/ 521846 h 968413"/>
              <a:gd name="connsiteX5" fmla="*/ 1641756 w 1659134"/>
              <a:gd name="connsiteY5" fmla="*/ 426153 h 968413"/>
              <a:gd name="connsiteX6" fmla="*/ 1641756 w 1659134"/>
              <a:gd name="connsiteY6" fmla="*/ 266664 h 968413"/>
              <a:gd name="connsiteX7" fmla="*/ 1524798 w 1659134"/>
              <a:gd name="connsiteY7" fmla="*/ 96544 h 968413"/>
              <a:gd name="connsiteX8" fmla="*/ 1290882 w 1659134"/>
              <a:gd name="connsiteY8" fmla="*/ 11483 h 968413"/>
              <a:gd name="connsiteX9" fmla="*/ 950640 w 1659134"/>
              <a:gd name="connsiteY9" fmla="*/ 850 h 968413"/>
              <a:gd name="connsiteX10" fmla="*/ 333951 w 1659134"/>
              <a:gd name="connsiteY10" fmla="*/ 11483 h 968413"/>
              <a:gd name="connsiteX11" fmla="*/ 142565 w 1659134"/>
              <a:gd name="connsiteY11" fmla="*/ 75278 h 968413"/>
              <a:gd name="connsiteX12" fmla="*/ 4342 w 1659134"/>
              <a:gd name="connsiteY12" fmla="*/ 234767 h 968413"/>
              <a:gd name="connsiteX13" fmla="*/ 57505 w 1659134"/>
              <a:gd name="connsiteY13" fmla="*/ 404888 h 968413"/>
              <a:gd name="connsiteX14" fmla="*/ 280789 w 1659134"/>
              <a:gd name="connsiteY14" fmla="*/ 543111 h 968413"/>
              <a:gd name="connsiteX15" fmla="*/ 557235 w 1659134"/>
              <a:gd name="connsiteY15" fmla="*/ 606906 h 968413"/>
              <a:gd name="connsiteX16" fmla="*/ 780519 w 1659134"/>
              <a:gd name="connsiteY16" fmla="*/ 670702 h 968413"/>
              <a:gd name="connsiteX17" fmla="*/ 844314 w 1659134"/>
              <a:gd name="connsiteY17" fmla="*/ 755762 h 968413"/>
              <a:gd name="connsiteX18" fmla="*/ 876212 w 1659134"/>
              <a:gd name="connsiteY18" fmla="*/ 915250 h 96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9134" h="968413">
                <a:moveTo>
                  <a:pt x="982538" y="968413"/>
                </a:moveTo>
                <a:cubicBezTo>
                  <a:pt x="974563" y="891327"/>
                  <a:pt x="966589" y="814241"/>
                  <a:pt x="982538" y="766395"/>
                </a:cubicBezTo>
                <a:cubicBezTo>
                  <a:pt x="998487" y="718549"/>
                  <a:pt x="1032157" y="704371"/>
                  <a:pt x="1078231" y="681334"/>
                </a:cubicBezTo>
                <a:cubicBezTo>
                  <a:pt x="1124305" y="658297"/>
                  <a:pt x="1191644" y="654752"/>
                  <a:pt x="1258984" y="628171"/>
                </a:cubicBezTo>
                <a:cubicBezTo>
                  <a:pt x="1326324" y="601590"/>
                  <a:pt x="1418473" y="555516"/>
                  <a:pt x="1482268" y="521846"/>
                </a:cubicBezTo>
                <a:cubicBezTo>
                  <a:pt x="1546063" y="488176"/>
                  <a:pt x="1615175" y="468683"/>
                  <a:pt x="1641756" y="426153"/>
                </a:cubicBezTo>
                <a:cubicBezTo>
                  <a:pt x="1668337" y="383623"/>
                  <a:pt x="1661249" y="321599"/>
                  <a:pt x="1641756" y="266664"/>
                </a:cubicBezTo>
                <a:cubicBezTo>
                  <a:pt x="1622263" y="211729"/>
                  <a:pt x="1583277" y="139074"/>
                  <a:pt x="1524798" y="96544"/>
                </a:cubicBezTo>
                <a:cubicBezTo>
                  <a:pt x="1466319" y="54014"/>
                  <a:pt x="1386575" y="27432"/>
                  <a:pt x="1290882" y="11483"/>
                </a:cubicBezTo>
                <a:cubicBezTo>
                  <a:pt x="1195189" y="-4466"/>
                  <a:pt x="1110128" y="850"/>
                  <a:pt x="950640" y="850"/>
                </a:cubicBezTo>
                <a:cubicBezTo>
                  <a:pt x="791152" y="850"/>
                  <a:pt x="468630" y="-922"/>
                  <a:pt x="333951" y="11483"/>
                </a:cubicBezTo>
                <a:cubicBezTo>
                  <a:pt x="199272" y="23888"/>
                  <a:pt x="197500" y="38064"/>
                  <a:pt x="142565" y="75278"/>
                </a:cubicBezTo>
                <a:cubicBezTo>
                  <a:pt x="87630" y="112492"/>
                  <a:pt x="18519" y="179832"/>
                  <a:pt x="4342" y="234767"/>
                </a:cubicBezTo>
                <a:cubicBezTo>
                  <a:pt x="-9835" y="289702"/>
                  <a:pt x="11431" y="353497"/>
                  <a:pt x="57505" y="404888"/>
                </a:cubicBezTo>
                <a:cubicBezTo>
                  <a:pt x="103579" y="456279"/>
                  <a:pt x="197501" y="509441"/>
                  <a:pt x="280789" y="543111"/>
                </a:cubicBezTo>
                <a:cubicBezTo>
                  <a:pt x="364077" y="576781"/>
                  <a:pt x="473947" y="585641"/>
                  <a:pt x="557235" y="606906"/>
                </a:cubicBezTo>
                <a:cubicBezTo>
                  <a:pt x="640523" y="628171"/>
                  <a:pt x="732673" y="645893"/>
                  <a:pt x="780519" y="670702"/>
                </a:cubicBezTo>
                <a:cubicBezTo>
                  <a:pt x="828365" y="695511"/>
                  <a:pt x="828365" y="715004"/>
                  <a:pt x="844314" y="755762"/>
                </a:cubicBezTo>
                <a:cubicBezTo>
                  <a:pt x="860263" y="796520"/>
                  <a:pt x="868237" y="855885"/>
                  <a:pt x="876212" y="915250"/>
                </a:cubicBezTo>
              </a:path>
            </a:pathLst>
          </a:custGeom>
          <a:pattFill prst="pct90">
            <a:fgClr>
              <a:srgbClr val="FF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6609329" y="2832017"/>
            <a:ext cx="1260000" cy="792000"/>
          </a:xfrm>
          <a:custGeom>
            <a:avLst/>
            <a:gdLst>
              <a:gd name="connsiteX0" fmla="*/ 982538 w 1659134"/>
              <a:gd name="connsiteY0" fmla="*/ 968413 h 968413"/>
              <a:gd name="connsiteX1" fmla="*/ 982538 w 1659134"/>
              <a:gd name="connsiteY1" fmla="*/ 766395 h 968413"/>
              <a:gd name="connsiteX2" fmla="*/ 1078231 w 1659134"/>
              <a:gd name="connsiteY2" fmla="*/ 681334 h 968413"/>
              <a:gd name="connsiteX3" fmla="*/ 1258984 w 1659134"/>
              <a:gd name="connsiteY3" fmla="*/ 628171 h 968413"/>
              <a:gd name="connsiteX4" fmla="*/ 1482268 w 1659134"/>
              <a:gd name="connsiteY4" fmla="*/ 521846 h 968413"/>
              <a:gd name="connsiteX5" fmla="*/ 1641756 w 1659134"/>
              <a:gd name="connsiteY5" fmla="*/ 426153 h 968413"/>
              <a:gd name="connsiteX6" fmla="*/ 1641756 w 1659134"/>
              <a:gd name="connsiteY6" fmla="*/ 266664 h 968413"/>
              <a:gd name="connsiteX7" fmla="*/ 1524798 w 1659134"/>
              <a:gd name="connsiteY7" fmla="*/ 96544 h 968413"/>
              <a:gd name="connsiteX8" fmla="*/ 1290882 w 1659134"/>
              <a:gd name="connsiteY8" fmla="*/ 11483 h 968413"/>
              <a:gd name="connsiteX9" fmla="*/ 950640 w 1659134"/>
              <a:gd name="connsiteY9" fmla="*/ 850 h 968413"/>
              <a:gd name="connsiteX10" fmla="*/ 333951 w 1659134"/>
              <a:gd name="connsiteY10" fmla="*/ 11483 h 968413"/>
              <a:gd name="connsiteX11" fmla="*/ 142565 w 1659134"/>
              <a:gd name="connsiteY11" fmla="*/ 75278 h 968413"/>
              <a:gd name="connsiteX12" fmla="*/ 4342 w 1659134"/>
              <a:gd name="connsiteY12" fmla="*/ 234767 h 968413"/>
              <a:gd name="connsiteX13" fmla="*/ 57505 w 1659134"/>
              <a:gd name="connsiteY13" fmla="*/ 404888 h 968413"/>
              <a:gd name="connsiteX14" fmla="*/ 280789 w 1659134"/>
              <a:gd name="connsiteY14" fmla="*/ 543111 h 968413"/>
              <a:gd name="connsiteX15" fmla="*/ 557235 w 1659134"/>
              <a:gd name="connsiteY15" fmla="*/ 606906 h 968413"/>
              <a:gd name="connsiteX16" fmla="*/ 780519 w 1659134"/>
              <a:gd name="connsiteY16" fmla="*/ 670702 h 968413"/>
              <a:gd name="connsiteX17" fmla="*/ 844314 w 1659134"/>
              <a:gd name="connsiteY17" fmla="*/ 755762 h 968413"/>
              <a:gd name="connsiteX18" fmla="*/ 876212 w 1659134"/>
              <a:gd name="connsiteY18" fmla="*/ 915250 h 96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9134" h="968413">
                <a:moveTo>
                  <a:pt x="982538" y="968413"/>
                </a:moveTo>
                <a:cubicBezTo>
                  <a:pt x="974563" y="891327"/>
                  <a:pt x="966589" y="814241"/>
                  <a:pt x="982538" y="766395"/>
                </a:cubicBezTo>
                <a:cubicBezTo>
                  <a:pt x="998487" y="718549"/>
                  <a:pt x="1032157" y="704371"/>
                  <a:pt x="1078231" y="681334"/>
                </a:cubicBezTo>
                <a:cubicBezTo>
                  <a:pt x="1124305" y="658297"/>
                  <a:pt x="1191644" y="654752"/>
                  <a:pt x="1258984" y="628171"/>
                </a:cubicBezTo>
                <a:cubicBezTo>
                  <a:pt x="1326324" y="601590"/>
                  <a:pt x="1418473" y="555516"/>
                  <a:pt x="1482268" y="521846"/>
                </a:cubicBezTo>
                <a:cubicBezTo>
                  <a:pt x="1546063" y="488176"/>
                  <a:pt x="1615175" y="468683"/>
                  <a:pt x="1641756" y="426153"/>
                </a:cubicBezTo>
                <a:cubicBezTo>
                  <a:pt x="1668337" y="383623"/>
                  <a:pt x="1661249" y="321599"/>
                  <a:pt x="1641756" y="266664"/>
                </a:cubicBezTo>
                <a:cubicBezTo>
                  <a:pt x="1622263" y="211729"/>
                  <a:pt x="1583277" y="139074"/>
                  <a:pt x="1524798" y="96544"/>
                </a:cubicBezTo>
                <a:cubicBezTo>
                  <a:pt x="1466319" y="54014"/>
                  <a:pt x="1386575" y="27432"/>
                  <a:pt x="1290882" y="11483"/>
                </a:cubicBezTo>
                <a:cubicBezTo>
                  <a:pt x="1195189" y="-4466"/>
                  <a:pt x="1110128" y="850"/>
                  <a:pt x="950640" y="850"/>
                </a:cubicBezTo>
                <a:cubicBezTo>
                  <a:pt x="791152" y="850"/>
                  <a:pt x="468630" y="-922"/>
                  <a:pt x="333951" y="11483"/>
                </a:cubicBezTo>
                <a:cubicBezTo>
                  <a:pt x="199272" y="23888"/>
                  <a:pt x="197500" y="38064"/>
                  <a:pt x="142565" y="75278"/>
                </a:cubicBezTo>
                <a:cubicBezTo>
                  <a:pt x="87630" y="112492"/>
                  <a:pt x="18519" y="179832"/>
                  <a:pt x="4342" y="234767"/>
                </a:cubicBezTo>
                <a:cubicBezTo>
                  <a:pt x="-9835" y="289702"/>
                  <a:pt x="11431" y="353497"/>
                  <a:pt x="57505" y="404888"/>
                </a:cubicBezTo>
                <a:cubicBezTo>
                  <a:pt x="103579" y="456279"/>
                  <a:pt x="197501" y="509441"/>
                  <a:pt x="280789" y="543111"/>
                </a:cubicBezTo>
                <a:cubicBezTo>
                  <a:pt x="364077" y="576781"/>
                  <a:pt x="473947" y="585641"/>
                  <a:pt x="557235" y="606906"/>
                </a:cubicBezTo>
                <a:cubicBezTo>
                  <a:pt x="640523" y="628171"/>
                  <a:pt x="732673" y="645893"/>
                  <a:pt x="780519" y="670702"/>
                </a:cubicBezTo>
                <a:cubicBezTo>
                  <a:pt x="828365" y="695511"/>
                  <a:pt x="828365" y="715004"/>
                  <a:pt x="844314" y="755762"/>
                </a:cubicBezTo>
                <a:cubicBezTo>
                  <a:pt x="860263" y="796520"/>
                  <a:pt x="868237" y="855885"/>
                  <a:pt x="876212" y="915250"/>
                </a:cubicBezTo>
              </a:path>
            </a:pathLst>
          </a:custGeom>
          <a:pattFill prst="pct90">
            <a:fgClr>
              <a:srgbClr val="9C0C2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6409762" y="1343745"/>
            <a:ext cx="1659134" cy="968413"/>
          </a:xfrm>
          <a:custGeom>
            <a:avLst/>
            <a:gdLst>
              <a:gd name="connsiteX0" fmla="*/ 982538 w 1659134"/>
              <a:gd name="connsiteY0" fmla="*/ 968413 h 968413"/>
              <a:gd name="connsiteX1" fmla="*/ 982538 w 1659134"/>
              <a:gd name="connsiteY1" fmla="*/ 766395 h 968413"/>
              <a:gd name="connsiteX2" fmla="*/ 1078231 w 1659134"/>
              <a:gd name="connsiteY2" fmla="*/ 681334 h 968413"/>
              <a:gd name="connsiteX3" fmla="*/ 1258984 w 1659134"/>
              <a:gd name="connsiteY3" fmla="*/ 628171 h 968413"/>
              <a:gd name="connsiteX4" fmla="*/ 1482268 w 1659134"/>
              <a:gd name="connsiteY4" fmla="*/ 521846 h 968413"/>
              <a:gd name="connsiteX5" fmla="*/ 1641756 w 1659134"/>
              <a:gd name="connsiteY5" fmla="*/ 426153 h 968413"/>
              <a:gd name="connsiteX6" fmla="*/ 1641756 w 1659134"/>
              <a:gd name="connsiteY6" fmla="*/ 266664 h 968413"/>
              <a:gd name="connsiteX7" fmla="*/ 1524798 w 1659134"/>
              <a:gd name="connsiteY7" fmla="*/ 96544 h 968413"/>
              <a:gd name="connsiteX8" fmla="*/ 1290882 w 1659134"/>
              <a:gd name="connsiteY8" fmla="*/ 11483 h 968413"/>
              <a:gd name="connsiteX9" fmla="*/ 950640 w 1659134"/>
              <a:gd name="connsiteY9" fmla="*/ 850 h 968413"/>
              <a:gd name="connsiteX10" fmla="*/ 333951 w 1659134"/>
              <a:gd name="connsiteY10" fmla="*/ 11483 h 968413"/>
              <a:gd name="connsiteX11" fmla="*/ 142565 w 1659134"/>
              <a:gd name="connsiteY11" fmla="*/ 75278 h 968413"/>
              <a:gd name="connsiteX12" fmla="*/ 4342 w 1659134"/>
              <a:gd name="connsiteY12" fmla="*/ 234767 h 968413"/>
              <a:gd name="connsiteX13" fmla="*/ 57505 w 1659134"/>
              <a:gd name="connsiteY13" fmla="*/ 404888 h 968413"/>
              <a:gd name="connsiteX14" fmla="*/ 280789 w 1659134"/>
              <a:gd name="connsiteY14" fmla="*/ 543111 h 968413"/>
              <a:gd name="connsiteX15" fmla="*/ 557235 w 1659134"/>
              <a:gd name="connsiteY15" fmla="*/ 606906 h 968413"/>
              <a:gd name="connsiteX16" fmla="*/ 780519 w 1659134"/>
              <a:gd name="connsiteY16" fmla="*/ 670702 h 968413"/>
              <a:gd name="connsiteX17" fmla="*/ 844314 w 1659134"/>
              <a:gd name="connsiteY17" fmla="*/ 755762 h 968413"/>
              <a:gd name="connsiteX18" fmla="*/ 876212 w 1659134"/>
              <a:gd name="connsiteY18" fmla="*/ 915250 h 968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59134" h="968413">
                <a:moveTo>
                  <a:pt x="982538" y="968413"/>
                </a:moveTo>
                <a:cubicBezTo>
                  <a:pt x="974563" y="891327"/>
                  <a:pt x="966589" y="814241"/>
                  <a:pt x="982538" y="766395"/>
                </a:cubicBezTo>
                <a:cubicBezTo>
                  <a:pt x="998487" y="718549"/>
                  <a:pt x="1032157" y="704371"/>
                  <a:pt x="1078231" y="681334"/>
                </a:cubicBezTo>
                <a:cubicBezTo>
                  <a:pt x="1124305" y="658297"/>
                  <a:pt x="1191644" y="654752"/>
                  <a:pt x="1258984" y="628171"/>
                </a:cubicBezTo>
                <a:cubicBezTo>
                  <a:pt x="1326324" y="601590"/>
                  <a:pt x="1418473" y="555516"/>
                  <a:pt x="1482268" y="521846"/>
                </a:cubicBezTo>
                <a:cubicBezTo>
                  <a:pt x="1546063" y="488176"/>
                  <a:pt x="1615175" y="468683"/>
                  <a:pt x="1641756" y="426153"/>
                </a:cubicBezTo>
                <a:cubicBezTo>
                  <a:pt x="1668337" y="383623"/>
                  <a:pt x="1661249" y="321599"/>
                  <a:pt x="1641756" y="266664"/>
                </a:cubicBezTo>
                <a:cubicBezTo>
                  <a:pt x="1622263" y="211729"/>
                  <a:pt x="1583277" y="139074"/>
                  <a:pt x="1524798" y="96544"/>
                </a:cubicBezTo>
                <a:cubicBezTo>
                  <a:pt x="1466319" y="54014"/>
                  <a:pt x="1386575" y="27432"/>
                  <a:pt x="1290882" y="11483"/>
                </a:cubicBezTo>
                <a:cubicBezTo>
                  <a:pt x="1195189" y="-4466"/>
                  <a:pt x="1110128" y="850"/>
                  <a:pt x="950640" y="850"/>
                </a:cubicBezTo>
                <a:cubicBezTo>
                  <a:pt x="791152" y="850"/>
                  <a:pt x="468630" y="-922"/>
                  <a:pt x="333951" y="11483"/>
                </a:cubicBezTo>
                <a:cubicBezTo>
                  <a:pt x="199272" y="23888"/>
                  <a:pt x="197500" y="38064"/>
                  <a:pt x="142565" y="75278"/>
                </a:cubicBezTo>
                <a:cubicBezTo>
                  <a:pt x="87630" y="112492"/>
                  <a:pt x="18519" y="179832"/>
                  <a:pt x="4342" y="234767"/>
                </a:cubicBezTo>
                <a:cubicBezTo>
                  <a:pt x="-9835" y="289702"/>
                  <a:pt x="11431" y="353497"/>
                  <a:pt x="57505" y="404888"/>
                </a:cubicBezTo>
                <a:cubicBezTo>
                  <a:pt x="103579" y="456279"/>
                  <a:pt x="197501" y="509441"/>
                  <a:pt x="280789" y="543111"/>
                </a:cubicBezTo>
                <a:cubicBezTo>
                  <a:pt x="364077" y="576781"/>
                  <a:pt x="473947" y="585641"/>
                  <a:pt x="557235" y="606906"/>
                </a:cubicBezTo>
                <a:cubicBezTo>
                  <a:pt x="640523" y="628171"/>
                  <a:pt x="732673" y="645893"/>
                  <a:pt x="780519" y="670702"/>
                </a:cubicBezTo>
                <a:cubicBezTo>
                  <a:pt x="828365" y="695511"/>
                  <a:pt x="828365" y="715004"/>
                  <a:pt x="844314" y="755762"/>
                </a:cubicBezTo>
                <a:cubicBezTo>
                  <a:pt x="860263" y="796520"/>
                  <a:pt x="868237" y="855885"/>
                  <a:pt x="876212" y="915250"/>
                </a:cubicBezTo>
              </a:path>
            </a:pathLst>
          </a:custGeom>
          <a:pattFill prst="pct40">
            <a:fgClr>
              <a:srgbClr val="FF66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omment 28"/>
          <p:cNvSpPr>
            <a:spLocks noChangeArrowheads="1"/>
          </p:cNvSpPr>
          <p:nvPr/>
        </p:nvSpPr>
        <p:spPr bwMode="auto">
          <a:xfrm>
            <a:off x="8065812" y="1411633"/>
            <a:ext cx="2782716" cy="830997"/>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wrap="squar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nSpc>
                <a:spcPts val="900"/>
              </a:lnSpc>
              <a:spcBef>
                <a:spcPct val="50000"/>
              </a:spcBef>
            </a:pPr>
            <a:r>
              <a:rPr lang="en-US" altLang="en-US" sz="1200" b="1" dirty="0">
                <a:solidFill>
                  <a:srgbClr val="000000"/>
                </a:solidFill>
              </a:rPr>
              <a:t>Low Ca Granites</a:t>
            </a:r>
          </a:p>
          <a:p>
            <a:pPr>
              <a:lnSpc>
                <a:spcPts val="900"/>
              </a:lnSpc>
              <a:spcBef>
                <a:spcPct val="50000"/>
              </a:spcBef>
            </a:pPr>
            <a:r>
              <a:rPr lang="en-US" altLang="en-US" sz="1200" b="1" dirty="0">
                <a:solidFill>
                  <a:srgbClr val="000000"/>
                </a:solidFill>
              </a:rPr>
              <a:t>Mid-crustal melts</a:t>
            </a:r>
          </a:p>
          <a:p>
            <a:pPr>
              <a:lnSpc>
                <a:spcPts val="900"/>
              </a:lnSpc>
              <a:spcBef>
                <a:spcPct val="50000"/>
              </a:spcBef>
            </a:pPr>
            <a:r>
              <a:rPr lang="en-US" altLang="en-US" sz="1200" b="1" dirty="0">
                <a:solidFill>
                  <a:srgbClr val="000000"/>
                </a:solidFill>
              </a:rPr>
              <a:t>Large volume external  batholiths</a:t>
            </a:r>
          </a:p>
          <a:p>
            <a:pPr>
              <a:lnSpc>
                <a:spcPts val="900"/>
              </a:lnSpc>
              <a:spcBef>
                <a:spcPct val="50000"/>
              </a:spcBef>
            </a:pPr>
            <a:r>
              <a:rPr lang="en-US" altLang="en-US" sz="1200" b="1" dirty="0">
                <a:solidFill>
                  <a:srgbClr val="000000"/>
                </a:solidFill>
              </a:rPr>
              <a:t>Peak around 2630Ma.</a:t>
            </a:r>
            <a:endParaRPr lang="en-US" altLang="en-US" sz="1200" dirty="0">
              <a:solidFill>
                <a:srgbClr val="000000"/>
              </a:solidFill>
            </a:endParaRPr>
          </a:p>
        </p:txBody>
      </p:sp>
      <p:sp>
        <p:nvSpPr>
          <p:cNvPr id="55" name="Comment 28"/>
          <p:cNvSpPr>
            <a:spLocks noChangeArrowheads="1"/>
          </p:cNvSpPr>
          <p:nvPr/>
        </p:nvSpPr>
        <p:spPr bwMode="auto">
          <a:xfrm>
            <a:off x="8040217" y="4752988"/>
            <a:ext cx="2694839" cy="830997"/>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wrap="square">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nSpc>
                <a:spcPts val="900"/>
              </a:lnSpc>
              <a:spcBef>
                <a:spcPct val="50000"/>
              </a:spcBef>
            </a:pPr>
            <a:r>
              <a:rPr lang="en-US" altLang="en-US" sz="1200" b="1" dirty="0">
                <a:solidFill>
                  <a:srgbClr val="000000"/>
                </a:solidFill>
              </a:rPr>
              <a:t>High Ca TTG</a:t>
            </a:r>
          </a:p>
          <a:p>
            <a:pPr>
              <a:lnSpc>
                <a:spcPts val="900"/>
              </a:lnSpc>
              <a:spcBef>
                <a:spcPct val="50000"/>
              </a:spcBef>
            </a:pPr>
            <a:r>
              <a:rPr lang="en-US" altLang="en-US" sz="1200" b="1" dirty="0">
                <a:solidFill>
                  <a:srgbClr val="000000"/>
                </a:solidFill>
              </a:rPr>
              <a:t>Melts from under-plated basalt</a:t>
            </a:r>
          </a:p>
          <a:p>
            <a:pPr>
              <a:lnSpc>
                <a:spcPts val="900"/>
              </a:lnSpc>
              <a:spcBef>
                <a:spcPct val="50000"/>
              </a:spcBef>
            </a:pPr>
            <a:r>
              <a:rPr lang="en-US" altLang="en-US" sz="1200" b="1" dirty="0">
                <a:solidFill>
                  <a:srgbClr val="000000"/>
                </a:solidFill>
              </a:rPr>
              <a:t>Large volume external  batholiths</a:t>
            </a:r>
          </a:p>
          <a:p>
            <a:pPr>
              <a:lnSpc>
                <a:spcPts val="900"/>
              </a:lnSpc>
              <a:spcBef>
                <a:spcPct val="50000"/>
              </a:spcBef>
            </a:pPr>
            <a:r>
              <a:rPr lang="en-US" altLang="en-US" sz="1200" b="1" dirty="0">
                <a:solidFill>
                  <a:srgbClr val="000000"/>
                </a:solidFill>
              </a:rPr>
              <a:t>Peak around 2680Ma.</a:t>
            </a:r>
            <a:endParaRPr lang="en-US" altLang="en-US" sz="1200" dirty="0">
              <a:solidFill>
                <a:srgbClr val="000000"/>
              </a:solidFill>
            </a:endParaRPr>
          </a:p>
        </p:txBody>
      </p:sp>
      <p:sp>
        <p:nvSpPr>
          <p:cNvPr id="56" name="Comment 28"/>
          <p:cNvSpPr>
            <a:spLocks noChangeArrowheads="1"/>
          </p:cNvSpPr>
          <p:nvPr/>
        </p:nvSpPr>
        <p:spPr bwMode="auto">
          <a:xfrm>
            <a:off x="8068896" y="2789773"/>
            <a:ext cx="2514600" cy="1345048"/>
          </a:xfrm>
          <a:prstGeom prst="rect">
            <a:avLst/>
          </a:prstGeom>
          <a:noFill/>
          <a:ln>
            <a:noFill/>
          </a:ln>
          <a:effectLst/>
          <a:extLst>
            <a:ext uri="{909E8E84-426E-40DD-AFC4-6F175D3DCCD1}">
              <a14:hiddenFill xmlns:a14="http://schemas.microsoft.com/office/drawing/2010/main">
                <a:solidFill>
                  <a:srgbClr val="FCFDC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 uri="{53640926-AAD7-44D8-BBD7-CCE9431645EC}">
              <a14:shadowObscured xmlns:a14="http://schemas.microsoft.com/office/drawing/2010/main" val="1"/>
            </a:ext>
          </a:extLst>
        </p:spPr>
        <p:txBody>
          <a:bodyPr>
            <a:spAutoFit/>
          </a:bodyP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a:lnSpc>
                <a:spcPts val="900"/>
              </a:lnSpc>
              <a:spcBef>
                <a:spcPct val="50000"/>
              </a:spcBef>
            </a:pPr>
            <a:r>
              <a:rPr lang="en-US" altLang="en-US" sz="1200" b="1" dirty="0">
                <a:solidFill>
                  <a:srgbClr val="000000"/>
                </a:solidFill>
              </a:rPr>
              <a:t>Enriched Diorite</a:t>
            </a:r>
          </a:p>
          <a:p>
            <a:pPr>
              <a:spcBef>
                <a:spcPct val="50000"/>
              </a:spcBef>
            </a:pPr>
            <a:r>
              <a:rPr lang="en-US" altLang="en-US" sz="1200" b="1" dirty="0">
                <a:solidFill>
                  <a:srgbClr val="000000"/>
                </a:solidFill>
              </a:rPr>
              <a:t>Melts from enriched under-plated basalt</a:t>
            </a:r>
          </a:p>
          <a:p>
            <a:pPr>
              <a:spcBef>
                <a:spcPct val="50000"/>
              </a:spcBef>
            </a:pPr>
            <a:r>
              <a:rPr lang="en-US" altLang="en-US" sz="1200" b="1" dirty="0">
                <a:solidFill>
                  <a:srgbClr val="000000"/>
                </a:solidFill>
              </a:rPr>
              <a:t>Small volume plutons, internal to greenstone</a:t>
            </a:r>
          </a:p>
          <a:p>
            <a:pPr>
              <a:lnSpc>
                <a:spcPts val="900"/>
              </a:lnSpc>
              <a:spcBef>
                <a:spcPct val="50000"/>
              </a:spcBef>
            </a:pPr>
            <a:r>
              <a:rPr lang="en-US" altLang="en-US" sz="1200" b="1" dirty="0">
                <a:solidFill>
                  <a:srgbClr val="000000"/>
                </a:solidFill>
              </a:rPr>
              <a:t>Peak around 2660Ma.</a:t>
            </a:r>
            <a:endParaRPr lang="en-US" altLang="en-US" sz="1200" dirty="0">
              <a:solidFill>
                <a:srgbClr val="000000"/>
              </a:solidFill>
            </a:endParaRPr>
          </a:p>
        </p:txBody>
      </p:sp>
      <p:sp>
        <p:nvSpPr>
          <p:cNvPr id="57" name="TextBox 56"/>
          <p:cNvSpPr txBox="1"/>
          <p:nvPr/>
        </p:nvSpPr>
        <p:spPr>
          <a:xfrm>
            <a:off x="1991544" y="179930"/>
            <a:ext cx="8208912" cy="584775"/>
          </a:xfrm>
          <a:prstGeom prst="rect">
            <a:avLst/>
          </a:prstGeom>
          <a:noFill/>
        </p:spPr>
        <p:txBody>
          <a:bodyPr wrap="square" rtlCol="0">
            <a:spAutoFit/>
          </a:bodyPr>
          <a:lstStyle/>
          <a:p>
            <a:pPr algn="ctr"/>
            <a:r>
              <a:rPr lang="en-US" sz="3200" b="1" dirty="0" err="1"/>
              <a:t>Kalgoorlie</a:t>
            </a:r>
            <a:r>
              <a:rPr lang="en-US" sz="3200" b="1" dirty="0"/>
              <a:t> Stratigraphy</a:t>
            </a:r>
          </a:p>
        </p:txBody>
      </p:sp>
      <p:sp>
        <p:nvSpPr>
          <p:cNvPr id="41" name="Rectangle 7">
            <a:extLst>
              <a:ext uri="{FF2B5EF4-FFF2-40B4-BE49-F238E27FC236}">
                <a16:creationId xmlns:a16="http://schemas.microsoft.com/office/drawing/2014/main" id="{363DF22F-237B-41C8-9068-D6BEFDEF5310}"/>
              </a:ext>
            </a:extLst>
          </p:cNvPr>
          <p:cNvSpPr>
            <a:spLocks noChangeArrowheads="1"/>
          </p:cNvSpPr>
          <p:nvPr/>
        </p:nvSpPr>
        <p:spPr bwMode="auto">
          <a:xfrm>
            <a:off x="2971800" y="4606280"/>
            <a:ext cx="381000" cy="457200"/>
          </a:xfrm>
          <a:prstGeom prst="rect">
            <a:avLst/>
          </a:prstGeom>
          <a:solidFill>
            <a:srgbClr val="66FF33"/>
          </a:solidFill>
          <a:ln w="28575">
            <a:solidFill>
              <a:schemeClr val="tx1"/>
            </a:solidFill>
            <a:miter lim="800000"/>
            <a:headEnd/>
            <a:tailEnd/>
          </a:ln>
          <a:effectLst/>
        </p:spPr>
        <p:txBody>
          <a:bodyPr wrap="none" anchor="ctr"/>
          <a:lstStyle>
            <a:lvl1pPr eaLnBrk="0" hangingPunct="0">
              <a:defRPr sz="2400">
                <a:solidFill>
                  <a:schemeClr val="bg1"/>
                </a:solidFill>
                <a:latin typeface="Arial" charset="0"/>
              </a:defRPr>
            </a:lvl1pPr>
            <a:lvl2pPr marL="742950" indent="-285750" eaLnBrk="0" hangingPunct="0">
              <a:defRPr sz="2400">
                <a:solidFill>
                  <a:schemeClr val="bg1"/>
                </a:solidFill>
                <a:latin typeface="Arial" charset="0"/>
              </a:defRPr>
            </a:lvl2pPr>
            <a:lvl3pPr marL="1143000" indent="-228600" eaLnBrk="0" hangingPunct="0">
              <a:defRPr sz="2400">
                <a:solidFill>
                  <a:schemeClr val="bg1"/>
                </a:solidFill>
                <a:latin typeface="Arial" charset="0"/>
              </a:defRPr>
            </a:lvl3pPr>
            <a:lvl4pPr marL="1600200" indent="-228600" eaLnBrk="0" hangingPunct="0">
              <a:defRPr sz="2400">
                <a:solidFill>
                  <a:schemeClr val="bg1"/>
                </a:solidFill>
                <a:latin typeface="Arial" charset="0"/>
              </a:defRPr>
            </a:lvl4pPr>
            <a:lvl5pPr marL="2057400" indent="-228600" eaLnBrk="0" hangingPunct="0">
              <a:defRPr sz="2400">
                <a:solidFill>
                  <a:schemeClr val="bg1"/>
                </a:solidFill>
                <a:latin typeface="Arial" charset="0"/>
              </a:defRPr>
            </a:lvl5pPr>
            <a:lvl6pPr marL="2514600" indent="-228600" eaLnBrk="0" fontAlgn="base" hangingPunct="0">
              <a:spcBef>
                <a:spcPct val="0"/>
              </a:spcBef>
              <a:spcAft>
                <a:spcPct val="0"/>
              </a:spcAft>
              <a:defRPr sz="2400">
                <a:solidFill>
                  <a:schemeClr val="bg1"/>
                </a:solidFill>
                <a:latin typeface="Arial" charset="0"/>
              </a:defRPr>
            </a:lvl6pPr>
            <a:lvl7pPr marL="2971800" indent="-228600" eaLnBrk="0" fontAlgn="base" hangingPunct="0">
              <a:spcBef>
                <a:spcPct val="0"/>
              </a:spcBef>
              <a:spcAft>
                <a:spcPct val="0"/>
              </a:spcAft>
              <a:defRPr sz="2400">
                <a:solidFill>
                  <a:schemeClr val="bg1"/>
                </a:solidFill>
                <a:latin typeface="Arial" charset="0"/>
              </a:defRPr>
            </a:lvl7pPr>
            <a:lvl8pPr marL="3429000" indent="-228600" eaLnBrk="0" fontAlgn="base" hangingPunct="0">
              <a:spcBef>
                <a:spcPct val="0"/>
              </a:spcBef>
              <a:spcAft>
                <a:spcPct val="0"/>
              </a:spcAft>
              <a:defRPr sz="2400">
                <a:solidFill>
                  <a:schemeClr val="bg1"/>
                </a:solidFill>
                <a:latin typeface="Arial" charset="0"/>
              </a:defRPr>
            </a:lvl8pPr>
            <a:lvl9pPr marL="3886200" indent="-228600" eaLnBrk="0" fontAlgn="base" hangingPunct="0">
              <a:spcBef>
                <a:spcPct val="0"/>
              </a:spcBef>
              <a:spcAft>
                <a:spcPct val="0"/>
              </a:spcAft>
              <a:defRPr sz="2400">
                <a:solidFill>
                  <a:schemeClr val="bg1"/>
                </a:solidFill>
                <a:latin typeface="Arial" charset="0"/>
              </a:defRPr>
            </a:lvl9pPr>
          </a:lstStyle>
          <a:p>
            <a:pPr eaLnBrk="1" hangingPunct="1"/>
            <a:endParaRPr lang="en-AU" altLang="en-US"/>
          </a:p>
        </p:txBody>
      </p:sp>
      <p:sp>
        <p:nvSpPr>
          <p:cNvPr id="49" name="Isosceles Triangle 48"/>
          <p:cNvSpPr/>
          <p:nvPr/>
        </p:nvSpPr>
        <p:spPr>
          <a:xfrm rot="5400000">
            <a:off x="3045958" y="4428356"/>
            <a:ext cx="232684" cy="381000"/>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8127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81"/>
          <a:stretch/>
        </p:blipFill>
        <p:spPr bwMode="auto">
          <a:xfrm>
            <a:off x="4391898" y="1556791"/>
            <a:ext cx="2660903" cy="5011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504"/>
          <a:stretch/>
        </p:blipFill>
        <p:spPr bwMode="auto">
          <a:xfrm>
            <a:off x="7628768" y="1559818"/>
            <a:ext cx="2404492" cy="50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215680" y="480447"/>
            <a:ext cx="8424936" cy="584775"/>
          </a:xfrm>
          <a:prstGeom prst="rect">
            <a:avLst/>
          </a:prstGeom>
          <a:noFill/>
        </p:spPr>
        <p:txBody>
          <a:bodyPr wrap="square" rtlCol="0">
            <a:spAutoFit/>
          </a:bodyPr>
          <a:lstStyle/>
          <a:p>
            <a:pPr algn="ctr"/>
            <a:r>
              <a:rPr lang="en-US" sz="3200" b="1" dirty="0"/>
              <a:t>In-situ fractionation in the Golden Mile Dolerite</a:t>
            </a:r>
          </a:p>
        </p:txBody>
      </p:sp>
      <p:sp>
        <p:nvSpPr>
          <p:cNvPr id="2" name="TextBox 1"/>
          <p:cNvSpPr txBox="1"/>
          <p:nvPr/>
        </p:nvSpPr>
        <p:spPr>
          <a:xfrm>
            <a:off x="6211788" y="1134035"/>
            <a:ext cx="1149738" cy="369332"/>
          </a:xfrm>
          <a:prstGeom prst="rect">
            <a:avLst/>
          </a:prstGeom>
          <a:noFill/>
        </p:spPr>
        <p:txBody>
          <a:bodyPr wrap="none" rtlCol="0">
            <a:spAutoFit/>
          </a:bodyPr>
          <a:lstStyle/>
          <a:p>
            <a:r>
              <a:rPr lang="en-US" b="1" dirty="0"/>
              <a:t>Vanadium</a:t>
            </a:r>
          </a:p>
        </p:txBody>
      </p:sp>
      <p:sp>
        <p:nvSpPr>
          <p:cNvPr id="7" name="TextBox 6"/>
          <p:cNvSpPr txBox="1"/>
          <p:nvPr/>
        </p:nvSpPr>
        <p:spPr>
          <a:xfrm>
            <a:off x="8876085" y="1119755"/>
            <a:ext cx="765081" cy="369332"/>
          </a:xfrm>
          <a:prstGeom prst="rect">
            <a:avLst/>
          </a:prstGeom>
          <a:noFill/>
        </p:spPr>
        <p:txBody>
          <a:bodyPr wrap="none" rtlCol="0">
            <a:spAutoFit/>
          </a:bodyPr>
          <a:lstStyle/>
          <a:p>
            <a:r>
              <a:rPr lang="en-US" b="1" dirty="0"/>
              <a:t>Nickel</a:t>
            </a:r>
          </a:p>
        </p:txBody>
      </p:sp>
      <p:cxnSp>
        <p:nvCxnSpPr>
          <p:cNvPr id="4" name="Straight Connector 3"/>
          <p:cNvCxnSpPr/>
          <p:nvPr/>
        </p:nvCxnSpPr>
        <p:spPr>
          <a:xfrm>
            <a:off x="4843636" y="1628800"/>
            <a:ext cx="51125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a:xfrm>
            <a:off x="4996036" y="6165304"/>
            <a:ext cx="49601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404124" y="1444134"/>
            <a:ext cx="1066639" cy="369332"/>
          </a:xfrm>
          <a:prstGeom prst="rect">
            <a:avLst/>
          </a:prstGeom>
          <a:noFill/>
        </p:spPr>
        <p:txBody>
          <a:bodyPr wrap="none" rtlCol="0">
            <a:spAutoFit/>
          </a:bodyPr>
          <a:lstStyle/>
          <a:p>
            <a:r>
              <a:rPr lang="en-US" dirty="0"/>
              <a:t>Top of sill</a:t>
            </a:r>
          </a:p>
        </p:txBody>
      </p:sp>
      <p:sp>
        <p:nvSpPr>
          <p:cNvPr id="12" name="TextBox 11"/>
          <p:cNvSpPr txBox="1"/>
          <p:nvPr/>
        </p:nvSpPr>
        <p:spPr>
          <a:xfrm>
            <a:off x="10056440" y="5877272"/>
            <a:ext cx="1172116" cy="369332"/>
          </a:xfrm>
          <a:prstGeom prst="rect">
            <a:avLst/>
          </a:prstGeom>
          <a:noFill/>
        </p:spPr>
        <p:txBody>
          <a:bodyPr wrap="none" rtlCol="0">
            <a:spAutoFit/>
          </a:bodyPr>
          <a:lstStyle/>
          <a:p>
            <a:r>
              <a:rPr lang="en-US" dirty="0"/>
              <a:t>Base of sill</a:t>
            </a:r>
          </a:p>
        </p:txBody>
      </p:sp>
      <p:cxnSp>
        <p:nvCxnSpPr>
          <p:cNvPr id="9" name="Straight Connector 8"/>
          <p:cNvCxnSpPr>
            <a:cxnSpLocks/>
          </p:cNvCxnSpPr>
          <p:nvPr/>
        </p:nvCxnSpPr>
        <p:spPr>
          <a:xfrm>
            <a:off x="4843636" y="3032956"/>
            <a:ext cx="5068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4843636" y="4509120"/>
            <a:ext cx="50687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876084" y="3284985"/>
            <a:ext cx="1157176" cy="646331"/>
          </a:xfrm>
          <a:prstGeom prst="rect">
            <a:avLst/>
          </a:prstGeom>
          <a:noFill/>
        </p:spPr>
        <p:txBody>
          <a:bodyPr wrap="none" rtlCol="0">
            <a:spAutoFit/>
          </a:bodyPr>
          <a:lstStyle/>
          <a:p>
            <a:r>
              <a:rPr lang="en-US" dirty="0"/>
              <a:t>Magnetite</a:t>
            </a:r>
          </a:p>
          <a:p>
            <a:r>
              <a:rPr lang="en-US" dirty="0"/>
              <a:t>Zone</a:t>
            </a:r>
          </a:p>
        </p:txBody>
      </p:sp>
      <p:sp>
        <p:nvSpPr>
          <p:cNvPr id="13" name="TextBox 12"/>
          <p:cNvSpPr txBox="1"/>
          <p:nvPr/>
        </p:nvSpPr>
        <p:spPr>
          <a:xfrm>
            <a:off x="844313" y="2161601"/>
            <a:ext cx="2520280" cy="3539430"/>
          </a:xfrm>
          <a:prstGeom prst="rect">
            <a:avLst/>
          </a:prstGeom>
          <a:noFill/>
        </p:spPr>
        <p:txBody>
          <a:bodyPr wrap="square" rtlCol="0">
            <a:spAutoFit/>
          </a:bodyPr>
          <a:lstStyle/>
          <a:p>
            <a:pPr marL="285750" indent="-285750">
              <a:buFont typeface="Arial" panose="020B0604020202020204" pitchFamily="34" charset="0"/>
              <a:buChar char="•"/>
            </a:pPr>
            <a:r>
              <a:rPr lang="en-US" dirty="0"/>
              <a:t>Golden Mile Dolerite </a:t>
            </a:r>
          </a:p>
          <a:p>
            <a:pPr marL="285750" indent="-285750">
              <a:buFont typeface="Arial" panose="020B0604020202020204" pitchFamily="34" charset="0"/>
              <a:buChar char="•"/>
            </a:pPr>
            <a:r>
              <a:rPr lang="en-US" dirty="0"/>
              <a:t>Same bulk chemistry as the </a:t>
            </a:r>
            <a:r>
              <a:rPr lang="en-US" dirty="0" err="1"/>
              <a:t>Lunnon</a:t>
            </a:r>
            <a:r>
              <a:rPr lang="en-US" dirty="0"/>
              <a:t> Basalt</a:t>
            </a:r>
          </a:p>
          <a:p>
            <a:pPr marL="285750" indent="-285750">
              <a:buFont typeface="Arial" panose="020B0604020202020204" pitchFamily="34" charset="0"/>
              <a:buChar char="•"/>
            </a:pPr>
            <a:r>
              <a:rPr lang="en-US" dirty="0"/>
              <a:t>Same as 90% of Archean Basalt</a:t>
            </a:r>
          </a:p>
          <a:p>
            <a:pPr marL="285750" indent="-285750">
              <a:buFont typeface="Arial" panose="020B0604020202020204" pitchFamily="34" charset="0"/>
              <a:buChar char="•"/>
            </a:pPr>
            <a:r>
              <a:rPr lang="en-US" dirty="0"/>
              <a:t>Fractionates to magnetite instead of </a:t>
            </a:r>
            <a:r>
              <a:rPr lang="en-US" dirty="0" err="1"/>
              <a:t>ilmentite</a:t>
            </a:r>
            <a:r>
              <a:rPr lang="en-US" dirty="0"/>
              <a:t>.</a:t>
            </a:r>
          </a:p>
          <a:p>
            <a:pPr marL="285750" indent="-285750">
              <a:buFont typeface="Arial" panose="020B0604020202020204" pitchFamily="34" charset="0"/>
              <a:buChar char="•"/>
            </a:pPr>
            <a:r>
              <a:rPr lang="en-US" sz="2000" b="1" dirty="0"/>
              <a:t>Sulfur saturated at the onset of magnetite crystallization.</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365326" y="2852936"/>
            <a:ext cx="1581150" cy="145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Image result for kcgm 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6" descr="Image result for kcgm log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8" descr="Image result for kcgm logo"/>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16" descr="http://www.workedthere.com.au/sites/www.workedthere.com.au/files/styles/company_thumb_large/public/KCGM%20Logo.jpg?itok=zsdpGF9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552" y="417213"/>
            <a:ext cx="1620000" cy="1068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653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1" y="188641"/>
            <a:ext cx="8429625" cy="2000548"/>
          </a:xfrm>
          <a:prstGeom prst="rect">
            <a:avLst/>
          </a:prstGeom>
          <a:noFill/>
        </p:spPr>
        <p:txBody>
          <a:bodyPr wrap="square" rtlCol="0">
            <a:spAutoFit/>
          </a:bodyPr>
          <a:lstStyle/>
          <a:p>
            <a:r>
              <a:rPr lang="en-US" sz="2400" b="1" dirty="0" err="1"/>
              <a:t>Paringa</a:t>
            </a:r>
            <a:r>
              <a:rPr lang="en-US" sz="2400" b="1" dirty="0"/>
              <a:t>-type basalts;</a:t>
            </a:r>
          </a:p>
          <a:p>
            <a:pPr marL="342900" indent="-342900">
              <a:buFont typeface="Arial" panose="020B0604020202020204" pitchFamily="34" charset="0"/>
              <a:buChar char="•"/>
            </a:pPr>
            <a:r>
              <a:rPr lang="en-US" sz="2000" b="1" dirty="0"/>
              <a:t>Enriched in </a:t>
            </a:r>
            <a:r>
              <a:rPr lang="en-US" sz="2000" b="1" dirty="0" err="1"/>
              <a:t>Zr</a:t>
            </a:r>
            <a:r>
              <a:rPr lang="en-US" sz="2000" b="1" dirty="0"/>
              <a:t>, </a:t>
            </a:r>
            <a:r>
              <a:rPr lang="en-US" sz="2000" b="1" dirty="0" err="1"/>
              <a:t>Th</a:t>
            </a:r>
            <a:r>
              <a:rPr lang="en-US" sz="2000" b="1" dirty="0"/>
              <a:t>, La, Ce, </a:t>
            </a:r>
            <a:r>
              <a:rPr lang="en-US" sz="2000" b="1" dirty="0" err="1"/>
              <a:t>Nb</a:t>
            </a:r>
            <a:r>
              <a:rPr lang="en-US" sz="2000" b="1" dirty="0"/>
              <a:t> (HFSE’s)</a:t>
            </a:r>
          </a:p>
          <a:p>
            <a:pPr marL="342900" indent="-342900">
              <a:buFont typeface="Arial" panose="020B0604020202020204" pitchFamily="34" charset="0"/>
              <a:buChar char="•"/>
            </a:pPr>
            <a:r>
              <a:rPr lang="en-US" sz="2000" b="1" dirty="0"/>
              <a:t>Enriched in K, Ba, Cs (LILE’s)</a:t>
            </a:r>
          </a:p>
          <a:p>
            <a:pPr marL="342900" indent="-342900">
              <a:buFont typeface="Arial" panose="020B0604020202020204" pitchFamily="34" charset="0"/>
              <a:buChar char="•"/>
            </a:pPr>
            <a:r>
              <a:rPr lang="en-US" sz="2000" b="1" dirty="0"/>
              <a:t>Commonly show fractional crystallization of magnetite</a:t>
            </a:r>
          </a:p>
          <a:p>
            <a:pPr marL="342900" indent="-342900">
              <a:buFont typeface="Arial" panose="020B0604020202020204" pitchFamily="34" charset="0"/>
              <a:buChar char="•"/>
            </a:pPr>
            <a:r>
              <a:rPr lang="en-US" sz="2000" b="1" dirty="0"/>
              <a:t>Sulfur-saturated prior to eruption</a:t>
            </a:r>
          </a:p>
          <a:p>
            <a:pPr marL="342900" indent="-342900">
              <a:buFont typeface="Arial" panose="020B0604020202020204" pitchFamily="34" charset="0"/>
              <a:buChar char="•"/>
            </a:pPr>
            <a:r>
              <a:rPr lang="en-US" sz="2000" b="1" dirty="0"/>
              <a:t>VERY localized distribution</a:t>
            </a: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3632" y="2340858"/>
            <a:ext cx="6480000" cy="4040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3431704" y="3420977"/>
            <a:ext cx="360040" cy="24482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431704" y="3781017"/>
            <a:ext cx="2448272" cy="20882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431704" y="4825133"/>
            <a:ext cx="4320480" cy="10441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417848" y="2852936"/>
            <a:ext cx="1380506" cy="369332"/>
          </a:xfrm>
          <a:prstGeom prst="rect">
            <a:avLst/>
          </a:prstGeom>
          <a:noFill/>
        </p:spPr>
        <p:txBody>
          <a:bodyPr wrap="none" rtlCol="0">
            <a:spAutoFit/>
          </a:bodyPr>
          <a:lstStyle/>
          <a:p>
            <a:r>
              <a:rPr lang="en-US" dirty="0" err="1"/>
              <a:t>Lunnon</a:t>
            </a:r>
            <a:r>
              <a:rPr lang="en-US" dirty="0"/>
              <a:t>-type</a:t>
            </a:r>
          </a:p>
        </p:txBody>
      </p:sp>
      <p:sp>
        <p:nvSpPr>
          <p:cNvPr id="10" name="TextBox 9"/>
          <p:cNvSpPr txBox="1"/>
          <p:nvPr/>
        </p:nvSpPr>
        <p:spPr>
          <a:xfrm>
            <a:off x="7028176" y="4067780"/>
            <a:ext cx="1368067" cy="369332"/>
          </a:xfrm>
          <a:prstGeom prst="rect">
            <a:avLst/>
          </a:prstGeom>
          <a:noFill/>
        </p:spPr>
        <p:txBody>
          <a:bodyPr wrap="none" rtlCol="0">
            <a:spAutoFit/>
          </a:bodyPr>
          <a:lstStyle/>
          <a:p>
            <a:r>
              <a:rPr lang="en-US" dirty="0" err="1"/>
              <a:t>Paringa</a:t>
            </a:r>
            <a:r>
              <a:rPr lang="en-US" dirty="0"/>
              <a:t>-type</a:t>
            </a:r>
          </a:p>
        </p:txBody>
      </p:sp>
      <p:sp>
        <p:nvSpPr>
          <p:cNvPr id="4" name="AutoShape 2" descr="Image result for kcgm logo"/>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kcgm logo"/>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6" descr="Image result for kcgm logo"/>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8" descr="Image result for kcgm logo"/>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0" descr="Image result for kcgm logo"/>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12" descr="Image result for kcgm logo"/>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4" descr="Image result for kcgm logo"/>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096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576" y="2236842"/>
            <a:ext cx="6477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V="1">
            <a:off x="2888433" y="3422506"/>
            <a:ext cx="5534769" cy="23042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888433" y="5438730"/>
            <a:ext cx="5534769"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05001" y="188641"/>
            <a:ext cx="8429625" cy="1692771"/>
          </a:xfrm>
          <a:prstGeom prst="rect">
            <a:avLst/>
          </a:prstGeom>
          <a:noFill/>
        </p:spPr>
        <p:txBody>
          <a:bodyPr wrap="square" rtlCol="0">
            <a:spAutoFit/>
          </a:bodyPr>
          <a:lstStyle/>
          <a:p>
            <a:r>
              <a:rPr lang="en-US" sz="2400" b="1" dirty="0" err="1"/>
              <a:t>Paringa</a:t>
            </a:r>
            <a:r>
              <a:rPr lang="en-US" sz="2400" b="1" dirty="0"/>
              <a:t>-type basalts;</a:t>
            </a:r>
          </a:p>
          <a:p>
            <a:pPr marL="342900" indent="-342900">
              <a:buFont typeface="Arial" panose="020B0604020202020204" pitchFamily="34" charset="0"/>
              <a:buChar char="•"/>
            </a:pPr>
            <a:r>
              <a:rPr lang="en-US" sz="2000" b="1" dirty="0"/>
              <a:t>Enriched in </a:t>
            </a:r>
            <a:r>
              <a:rPr lang="en-US" sz="2000" b="1" dirty="0" err="1"/>
              <a:t>Zr</a:t>
            </a:r>
            <a:r>
              <a:rPr lang="en-US" sz="2000" b="1" dirty="0"/>
              <a:t>, </a:t>
            </a:r>
            <a:r>
              <a:rPr lang="en-US" sz="2000" b="1" dirty="0" err="1"/>
              <a:t>Th</a:t>
            </a:r>
            <a:r>
              <a:rPr lang="en-US" sz="2000" b="1" dirty="0"/>
              <a:t>, La, Ce, </a:t>
            </a:r>
            <a:r>
              <a:rPr lang="en-US" sz="2000" b="1" dirty="0" err="1"/>
              <a:t>Nb</a:t>
            </a:r>
            <a:r>
              <a:rPr lang="en-US" sz="2000" b="1" dirty="0"/>
              <a:t> (HFSE’s)</a:t>
            </a:r>
          </a:p>
          <a:p>
            <a:pPr marL="342900" indent="-342900">
              <a:buFont typeface="Arial" panose="020B0604020202020204" pitchFamily="34" charset="0"/>
              <a:buChar char="•"/>
            </a:pPr>
            <a:r>
              <a:rPr lang="en-US" sz="2000" b="1" dirty="0"/>
              <a:t>Enriched in K, Ba, Cs (LILE’s)</a:t>
            </a:r>
          </a:p>
          <a:p>
            <a:pPr marL="342900" indent="-342900">
              <a:buFont typeface="Arial" panose="020B0604020202020204" pitchFamily="34" charset="0"/>
              <a:buChar char="•"/>
            </a:pPr>
            <a:r>
              <a:rPr lang="en-US" sz="2000" b="1" dirty="0"/>
              <a:t>Commonly show fractional crystallization of magnetite</a:t>
            </a:r>
          </a:p>
          <a:p>
            <a:pPr marL="342900" indent="-342900">
              <a:buFont typeface="Arial" panose="020B0604020202020204" pitchFamily="34" charset="0"/>
              <a:buChar char="•"/>
            </a:pPr>
            <a:r>
              <a:rPr lang="en-US" sz="2000" b="1" dirty="0"/>
              <a:t>Sulfur-saturated prior to eruption</a:t>
            </a:r>
          </a:p>
        </p:txBody>
      </p:sp>
      <p:sp>
        <p:nvSpPr>
          <p:cNvPr id="2" name="TextBox 1"/>
          <p:cNvSpPr txBox="1"/>
          <p:nvPr/>
        </p:nvSpPr>
        <p:spPr>
          <a:xfrm>
            <a:off x="7248129" y="2636913"/>
            <a:ext cx="3240361" cy="646331"/>
          </a:xfrm>
          <a:prstGeom prst="rect">
            <a:avLst/>
          </a:prstGeom>
          <a:noFill/>
        </p:spPr>
        <p:txBody>
          <a:bodyPr wrap="square" rtlCol="0">
            <a:spAutoFit/>
          </a:bodyPr>
          <a:lstStyle/>
          <a:p>
            <a:r>
              <a:rPr lang="en-US" dirty="0"/>
              <a:t>Normal Ni content relative to </a:t>
            </a:r>
            <a:r>
              <a:rPr lang="en-US" dirty="0" err="1"/>
              <a:t>Sc</a:t>
            </a:r>
            <a:r>
              <a:rPr lang="en-US" dirty="0"/>
              <a:t> = Ni hosted in silicates</a:t>
            </a:r>
          </a:p>
        </p:txBody>
      </p:sp>
      <p:sp>
        <p:nvSpPr>
          <p:cNvPr id="10" name="TextBox 9"/>
          <p:cNvSpPr txBox="1"/>
          <p:nvPr/>
        </p:nvSpPr>
        <p:spPr>
          <a:xfrm>
            <a:off x="6744073" y="5952276"/>
            <a:ext cx="3240361" cy="923330"/>
          </a:xfrm>
          <a:prstGeom prst="rect">
            <a:avLst/>
          </a:prstGeom>
          <a:noFill/>
        </p:spPr>
        <p:txBody>
          <a:bodyPr wrap="square" rtlCol="0">
            <a:spAutoFit/>
          </a:bodyPr>
          <a:lstStyle/>
          <a:p>
            <a:r>
              <a:rPr lang="en-US" dirty="0"/>
              <a:t>Ni depleted,</a:t>
            </a:r>
          </a:p>
          <a:p>
            <a:r>
              <a:rPr lang="en-US" dirty="0"/>
              <a:t>Ni and Cu left behind as MSS and ISS in magma chamber</a:t>
            </a:r>
          </a:p>
        </p:txBody>
      </p:sp>
    </p:spTree>
    <p:extLst>
      <p:ext uri="{BB962C8B-B14F-4D97-AF65-F5344CB8AC3E}">
        <p14:creationId xmlns:p14="http://schemas.microsoft.com/office/powerpoint/2010/main" val="53191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517179" y="1"/>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AU" sz="2400" b="1" dirty="0">
                <a:latin typeface="Calibri" pitchFamily="34" charset="0"/>
              </a:rPr>
              <a:t>Fertile Archean and Proterozoic terranes show a common temporal evolution in basalt chemistry, </a:t>
            </a:r>
          </a:p>
          <a:p>
            <a:pPr eaLnBrk="1" hangingPunct="1"/>
            <a:r>
              <a:rPr lang="en-AU" sz="2400" b="1" dirty="0">
                <a:latin typeface="Calibri" pitchFamily="34" charset="0"/>
              </a:rPr>
              <a:t>Fractionation in a deep magma chamber, or crustal contamination?</a:t>
            </a:r>
            <a:endParaRPr lang="en-GB" sz="2400" b="1" dirty="0">
              <a:latin typeface="Calibri" pitchFamily="34" charset="0"/>
            </a:endParaRPr>
          </a:p>
        </p:txBody>
      </p:sp>
      <p:pic>
        <p:nvPicPr>
          <p:cNvPr id="9" name="Picture 3" descr="D:\2001_09_02\P9020011.JPG"/>
          <p:cNvPicPr>
            <a:picLocks noChangeAspect="1" noChangeArrowheads="1"/>
          </p:cNvPicPr>
          <p:nvPr/>
        </p:nvPicPr>
        <p:blipFill>
          <a:blip r:embed="rId3" cstate="print">
            <a:extLst>
              <a:ext uri="{28A0092B-C50C-407E-A947-70E740481C1C}">
                <a14:useLocalDpi xmlns:a14="http://schemas.microsoft.com/office/drawing/2010/main" val="0"/>
              </a:ext>
            </a:extLst>
          </a:blip>
          <a:srcRect t="25191" r="12755" b="28889"/>
          <a:stretch>
            <a:fillRect/>
          </a:stretch>
        </p:blipFill>
        <p:spPr bwMode="auto">
          <a:xfrm rot="16200000">
            <a:off x="918451" y="2109457"/>
            <a:ext cx="4428000" cy="31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919536" y="6231189"/>
            <a:ext cx="2416046" cy="246221"/>
          </a:xfrm>
          <a:prstGeom prst="rect">
            <a:avLst/>
          </a:prstGeom>
          <a:noFill/>
        </p:spPr>
        <p:txBody>
          <a:bodyPr wrap="none" rtlCol="0">
            <a:spAutoFit/>
          </a:bodyPr>
          <a:lstStyle/>
          <a:p>
            <a:r>
              <a:rPr lang="en-US" sz="1000" dirty="0" err="1"/>
              <a:t>Vipond</a:t>
            </a:r>
            <a:r>
              <a:rPr lang="en-US" sz="1000" dirty="0"/>
              <a:t> Formation basalt, Timmins, Canada</a:t>
            </a:r>
          </a:p>
        </p:txBody>
      </p:sp>
      <p:pic>
        <p:nvPicPr>
          <p:cNvPr id="4" name="Picture 3">
            <a:extLst>
              <a:ext uri="{FF2B5EF4-FFF2-40B4-BE49-F238E27FC236}">
                <a16:creationId xmlns:a16="http://schemas.microsoft.com/office/drawing/2014/main" id="{9151C15A-230F-43C4-B3EB-70ED7E0DB2A9}"/>
              </a:ext>
            </a:extLst>
          </p:cNvPr>
          <p:cNvPicPr>
            <a:picLocks noChangeAspect="1"/>
          </p:cNvPicPr>
          <p:nvPr/>
        </p:nvPicPr>
        <p:blipFill>
          <a:blip r:embed="rId4"/>
          <a:stretch>
            <a:fillRect/>
          </a:stretch>
        </p:blipFill>
        <p:spPr>
          <a:xfrm>
            <a:off x="5303912" y="1412776"/>
            <a:ext cx="4747201" cy="4512984"/>
          </a:xfrm>
          <a:prstGeom prst="rect">
            <a:avLst/>
          </a:prstGeom>
        </p:spPr>
      </p:pic>
      <p:sp>
        <p:nvSpPr>
          <p:cNvPr id="5" name="TextBox 4">
            <a:extLst>
              <a:ext uri="{FF2B5EF4-FFF2-40B4-BE49-F238E27FC236}">
                <a16:creationId xmlns:a16="http://schemas.microsoft.com/office/drawing/2014/main" id="{589EEE5A-FD95-4FFF-B1BA-C4ABC7FB709C}"/>
              </a:ext>
            </a:extLst>
          </p:cNvPr>
          <p:cNvSpPr txBox="1"/>
          <p:nvPr/>
        </p:nvSpPr>
        <p:spPr>
          <a:xfrm>
            <a:off x="5303912" y="6165304"/>
            <a:ext cx="6696744" cy="400110"/>
          </a:xfrm>
          <a:prstGeom prst="rect">
            <a:avLst/>
          </a:prstGeom>
          <a:noFill/>
        </p:spPr>
        <p:txBody>
          <a:bodyPr wrap="square" rtlCol="0">
            <a:spAutoFit/>
          </a:bodyPr>
          <a:lstStyle/>
          <a:p>
            <a:r>
              <a:rPr lang="en-US" sz="1000" dirty="0"/>
              <a:t>MacDonald, P.J. and </a:t>
            </a:r>
            <a:r>
              <a:rPr lang="en-US" sz="1000" dirty="0" err="1"/>
              <a:t>Piercey</a:t>
            </a:r>
            <a:r>
              <a:rPr lang="en-US" sz="1000" dirty="0"/>
              <a:t>, S.J., 2018. Geology, </a:t>
            </a:r>
            <a:r>
              <a:rPr lang="en-US" sz="1000" dirty="0" err="1"/>
              <a:t>lithogeochemistry</a:t>
            </a:r>
            <a:r>
              <a:rPr lang="en-US" sz="1000" dirty="0"/>
              <a:t>, and significance of porphyry intrusions associated with gold mineralization within the Timmins–Porcupine gold camp, Canada. </a:t>
            </a:r>
            <a:r>
              <a:rPr lang="en-US" sz="1000" i="1" dirty="0"/>
              <a:t>Canadian Journal of Earth Sciences</a:t>
            </a:r>
            <a:r>
              <a:rPr lang="en-US" sz="1000" dirty="0"/>
              <a:t>, </a:t>
            </a:r>
            <a:r>
              <a:rPr lang="en-US" sz="1000" i="1" dirty="0"/>
              <a:t>56</a:t>
            </a:r>
            <a:r>
              <a:rPr lang="en-US" sz="1000" dirty="0"/>
              <a:t>(4), pp.399-418.</a:t>
            </a:r>
            <a:endParaRPr lang="en-AU" sz="1000" dirty="0"/>
          </a:p>
        </p:txBody>
      </p:sp>
    </p:spTree>
    <p:extLst>
      <p:ext uri="{BB962C8B-B14F-4D97-AF65-F5344CB8AC3E}">
        <p14:creationId xmlns:p14="http://schemas.microsoft.com/office/powerpoint/2010/main" val="36031937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22346</TotalTime>
  <Words>3917</Words>
  <Application>Microsoft Office PowerPoint</Application>
  <PresentationFormat>Widescreen</PresentationFormat>
  <Paragraphs>431</Paragraphs>
  <Slides>39</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dc:creator>
  <cp:lastModifiedBy>Scott Halley</cp:lastModifiedBy>
  <cp:revision>201</cp:revision>
  <dcterms:created xsi:type="dcterms:W3CDTF">2013-01-22T11:15:53Z</dcterms:created>
  <dcterms:modified xsi:type="dcterms:W3CDTF">2019-10-11T04:40:29Z</dcterms:modified>
</cp:coreProperties>
</file>