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0" r:id="rId4"/>
    <p:sldId id="273" r:id="rId5"/>
    <p:sldId id="274"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518" y="2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1A66-5CB6-2C1D-16C7-0FD37E73E3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38231-45A6-58F0-E64C-B6B08ED70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BED4FB-9900-3CDC-09E7-E537D93AF27E}"/>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5" name="Footer Placeholder 4">
            <a:extLst>
              <a:ext uri="{FF2B5EF4-FFF2-40B4-BE49-F238E27FC236}">
                <a16:creationId xmlns:a16="http://schemas.microsoft.com/office/drawing/2014/main" id="{4D043417-BDA6-61AF-EDC2-331EDCD9D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F14AD-A359-2900-BAEA-F6A01C49704B}"/>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36684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E3B1-DB4B-C232-C6DE-24374E2DA7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B2C00A-ED3D-68F4-CC99-5931AD0800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BDBA6-1B7D-E19B-0C2B-B022A53BC093}"/>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5" name="Footer Placeholder 4">
            <a:extLst>
              <a:ext uri="{FF2B5EF4-FFF2-40B4-BE49-F238E27FC236}">
                <a16:creationId xmlns:a16="http://schemas.microsoft.com/office/drawing/2014/main" id="{E736DFC7-437F-7692-FCA5-2C692D5F3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F48E2-3783-0108-A0F3-1F494CA12111}"/>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83324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81F585-C725-1E25-2611-E81A0B8ECD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14089C-CD1B-E737-CED5-7A2ECD678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2F1A1-543F-EE12-AFFE-9550BEC28B14}"/>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5" name="Footer Placeholder 4">
            <a:extLst>
              <a:ext uri="{FF2B5EF4-FFF2-40B4-BE49-F238E27FC236}">
                <a16:creationId xmlns:a16="http://schemas.microsoft.com/office/drawing/2014/main" id="{290A5F36-9F51-C8D1-34C7-A38899E07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CFDA6-241D-670F-C27D-A030E891100B}"/>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133866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62E1-1506-EF79-D934-36F1936F0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F0060-54E3-F329-D608-4A63FE0644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A915E-119E-13B5-6540-97F823040BC8}"/>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5" name="Footer Placeholder 4">
            <a:extLst>
              <a:ext uri="{FF2B5EF4-FFF2-40B4-BE49-F238E27FC236}">
                <a16:creationId xmlns:a16="http://schemas.microsoft.com/office/drawing/2014/main" id="{1996AC04-ED6E-F8FD-8E38-ACD2AEFBE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F1B8D-FFA2-4AEC-A2A7-B9821301E4BF}"/>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239186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6007-59C1-93EF-4D76-92BADA3481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B5B96E-5F70-8A6B-BA0F-8084240681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2D71EE-9755-0DDE-DC71-426063F9FD95}"/>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5" name="Footer Placeholder 4">
            <a:extLst>
              <a:ext uri="{FF2B5EF4-FFF2-40B4-BE49-F238E27FC236}">
                <a16:creationId xmlns:a16="http://schemas.microsoft.com/office/drawing/2014/main" id="{40BB4CFA-F7D3-4E61-741A-1CE03D874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C7002-B36E-6386-7AF6-9AF91D5BA34C}"/>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216463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667A-9C8C-0D8E-0864-C55091E1B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0D486-84C8-3B70-C9FD-DF2003F625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54606D-15C8-32C8-6C7C-F3153032C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84CBC-FA04-0503-BF87-1F624BF7E216}"/>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6" name="Footer Placeholder 5">
            <a:extLst>
              <a:ext uri="{FF2B5EF4-FFF2-40B4-BE49-F238E27FC236}">
                <a16:creationId xmlns:a16="http://schemas.microsoft.com/office/drawing/2014/main" id="{155F8A42-D894-179B-0045-35BAFD0C9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41540-D548-B705-20B7-68B33782E5DE}"/>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9583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1456-2E3A-1B3F-00CD-C7D6BA8748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DA2037-8DE5-82E9-FCFE-2E03DE9A2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B51283-76A3-7B4D-3C59-9B99CC28EA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C572C6-7177-F6B0-A771-E52F175B5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48B5D-2BCC-6393-B93F-994B5CF7B6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DFD91-CCA9-49D9-383A-21E14D12B61F}"/>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8" name="Footer Placeholder 7">
            <a:extLst>
              <a:ext uri="{FF2B5EF4-FFF2-40B4-BE49-F238E27FC236}">
                <a16:creationId xmlns:a16="http://schemas.microsoft.com/office/drawing/2014/main" id="{684C2136-C369-276F-A3A4-44D8049BE1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5F8184-789E-3B81-A4CF-D1295223BD64}"/>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270550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CFF2-4338-3008-3B33-C846008034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99C8-EC70-3295-5B05-2341176898A4}"/>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4" name="Footer Placeholder 3">
            <a:extLst>
              <a:ext uri="{FF2B5EF4-FFF2-40B4-BE49-F238E27FC236}">
                <a16:creationId xmlns:a16="http://schemas.microsoft.com/office/drawing/2014/main" id="{1A391ADD-E66B-631C-6870-E449244682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C7A70-8570-E1EA-39F0-030481012742}"/>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37830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D3A46-0853-3924-66C1-0DD936EEBFC5}"/>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3" name="Footer Placeholder 2">
            <a:extLst>
              <a:ext uri="{FF2B5EF4-FFF2-40B4-BE49-F238E27FC236}">
                <a16:creationId xmlns:a16="http://schemas.microsoft.com/office/drawing/2014/main" id="{8A8D4B78-FB75-EAF3-B405-EF4AACEC79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54C07F-BBA0-DDBC-CD2B-6D6EDBFCE1DE}"/>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11370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F0D3F-4A3C-8976-F7C4-D575B1B9F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78B6AE-5B8D-12E2-8E15-23F1BF4F6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B2B435-19D0-BD3F-5282-AA2F4A3F0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A2E4B-A02D-5DD3-46AD-089DE1E3A5C8}"/>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6" name="Footer Placeholder 5">
            <a:extLst>
              <a:ext uri="{FF2B5EF4-FFF2-40B4-BE49-F238E27FC236}">
                <a16:creationId xmlns:a16="http://schemas.microsoft.com/office/drawing/2014/main" id="{C28830CB-3B6A-1E7E-567B-FD275ED9A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71FAE-4328-D94B-F231-9BCE538B1AEB}"/>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348270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BBFC-A4FB-61A0-C2A8-9E8B07C11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92E31E-F863-6BEC-6386-F72BFE4E3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8B8DE-D11D-3A10-3E57-C4F93ACBA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5C1E9-DAF4-56A9-D248-830651E15C45}"/>
              </a:ext>
            </a:extLst>
          </p:cNvPr>
          <p:cNvSpPr>
            <a:spLocks noGrp="1"/>
          </p:cNvSpPr>
          <p:nvPr>
            <p:ph type="dt" sz="half" idx="10"/>
          </p:nvPr>
        </p:nvSpPr>
        <p:spPr/>
        <p:txBody>
          <a:bodyPr/>
          <a:lstStyle/>
          <a:p>
            <a:fld id="{5CB63659-70BB-4163-AD16-2CB65DD3F21D}" type="datetimeFigureOut">
              <a:rPr lang="en-US" smtClean="0"/>
              <a:t>3/19/2026</a:t>
            </a:fld>
            <a:endParaRPr lang="en-US"/>
          </a:p>
        </p:txBody>
      </p:sp>
      <p:sp>
        <p:nvSpPr>
          <p:cNvPr id="6" name="Footer Placeholder 5">
            <a:extLst>
              <a:ext uri="{FF2B5EF4-FFF2-40B4-BE49-F238E27FC236}">
                <a16:creationId xmlns:a16="http://schemas.microsoft.com/office/drawing/2014/main" id="{C83119D5-60D4-17C2-E0E2-31F2CA385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346D6-DB2D-1967-856B-391EF187B0A7}"/>
              </a:ext>
            </a:extLst>
          </p:cNvPr>
          <p:cNvSpPr>
            <a:spLocks noGrp="1"/>
          </p:cNvSpPr>
          <p:nvPr>
            <p:ph type="sldNum" sz="quarter" idx="12"/>
          </p:nvPr>
        </p:nvSpPr>
        <p:spPr/>
        <p:txBody>
          <a:bodyPr/>
          <a:lstStyle/>
          <a:p>
            <a:fld id="{414C6B35-D9C6-46E3-AD45-0438FE51A432}" type="slidenum">
              <a:rPr lang="en-US" smtClean="0"/>
              <a:t>‹#›</a:t>
            </a:fld>
            <a:endParaRPr lang="en-US"/>
          </a:p>
        </p:txBody>
      </p:sp>
    </p:spTree>
    <p:extLst>
      <p:ext uri="{BB962C8B-B14F-4D97-AF65-F5344CB8AC3E}">
        <p14:creationId xmlns:p14="http://schemas.microsoft.com/office/powerpoint/2010/main" val="247153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ABDB3-C59D-B1D3-6A2B-226BAF587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3832E5-E923-F9AA-B889-ACB11B904B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50275-D35C-24C4-BCF7-CB0588108D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B63659-70BB-4163-AD16-2CB65DD3F21D}" type="datetimeFigureOut">
              <a:rPr lang="en-US" smtClean="0"/>
              <a:t>3/19/2026</a:t>
            </a:fld>
            <a:endParaRPr lang="en-US"/>
          </a:p>
        </p:txBody>
      </p:sp>
      <p:sp>
        <p:nvSpPr>
          <p:cNvPr id="5" name="Footer Placeholder 4">
            <a:extLst>
              <a:ext uri="{FF2B5EF4-FFF2-40B4-BE49-F238E27FC236}">
                <a16:creationId xmlns:a16="http://schemas.microsoft.com/office/drawing/2014/main" id="{C21F21B6-78C0-B9A6-C299-139DCB578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9B5754-0E52-546F-9153-268C374BF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4C6B35-D9C6-46E3-AD45-0438FE51A432}" type="slidenum">
              <a:rPr lang="en-US" smtClean="0"/>
              <a:t>‹#›</a:t>
            </a:fld>
            <a:endParaRPr lang="en-US"/>
          </a:p>
        </p:txBody>
      </p:sp>
    </p:spTree>
    <p:extLst>
      <p:ext uri="{BB962C8B-B14F-4D97-AF65-F5344CB8AC3E}">
        <p14:creationId xmlns:p14="http://schemas.microsoft.com/office/powerpoint/2010/main" val="2486342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390" y="576124"/>
            <a:ext cx="9978390" cy="5693866"/>
          </a:xfrm>
          <a:prstGeom prst="rect">
            <a:avLst/>
          </a:prstGeom>
          <a:noFill/>
        </p:spPr>
        <p:txBody>
          <a:bodyPr wrap="square" rtlCol="0">
            <a:spAutoFit/>
          </a:bodyPr>
          <a:lstStyle/>
          <a:p>
            <a:r>
              <a:rPr lang="en-US" sz="2800" b="1" dirty="0"/>
              <a:t>Mineralogy Models from drill hole data</a:t>
            </a:r>
          </a:p>
          <a:p>
            <a:r>
              <a:rPr lang="en-US" sz="1600" dirty="0"/>
              <a:t>Visual logging is subjective. Every geologist will log differently. The same geologist will log differently on a Tuesday morning compared to a Friday afternoon. For most mineral deposits it is almost impossible to create a meaningful and useful alteration model from visual logging data.</a:t>
            </a:r>
          </a:p>
          <a:p>
            <a:endParaRPr lang="en-US" sz="1600" dirty="0"/>
          </a:p>
          <a:p>
            <a:r>
              <a:rPr lang="en-US" sz="1600" dirty="0"/>
              <a:t>Without a reliable mineralogy model, metallurgists select test samples based on low, medium, high grade, but they don’t sample to test variations in gangue mineralogy. (What could possibly go wrong?)</a:t>
            </a:r>
          </a:p>
          <a:p>
            <a:pPr marL="285750" indent="-285750">
              <a:buFont typeface="Arial" panose="020B0604020202020204" pitchFamily="34" charset="0"/>
              <a:buChar char="•"/>
            </a:pPr>
            <a:endParaRPr lang="en-US" sz="1600" dirty="0"/>
          </a:p>
          <a:p>
            <a:r>
              <a:rPr lang="en-US" sz="1600" dirty="0"/>
              <a:t>This case study is a sediment-hosted Cu system in rocks metamorphosed to amphibolite grade. It has been drilled by several different companies over a period of 30 years.</a:t>
            </a:r>
          </a:p>
          <a:p>
            <a:endParaRPr lang="en-US" sz="1600" dirty="0"/>
          </a:p>
          <a:p>
            <a:r>
              <a:rPr lang="en-US" sz="1600" dirty="0"/>
              <a:t>The data presented here shows inconsistency of visual logging.  Whole rock chemistry (4AD ICP-OES) is a quantitative data set from which mineral abundances can be calculated with a mass balance algorithm. The mineralogy in this system is dominantly albite (oligoclase)-calcite-biotite-quartz. The fine-grained hydrothermal </a:t>
            </a:r>
            <a:r>
              <a:rPr lang="en-US" sz="1600" dirty="0" err="1"/>
              <a:t>feldpars</a:t>
            </a:r>
            <a:r>
              <a:rPr lang="en-US" sz="1600" dirty="0"/>
              <a:t> were usually logged as “silicification”.</a:t>
            </a:r>
          </a:p>
          <a:p>
            <a:endParaRPr lang="en-US" sz="1600" dirty="0"/>
          </a:p>
          <a:p>
            <a:r>
              <a:rPr lang="en-US" sz="1600" dirty="0"/>
              <a:t>Mineralogy estimated from assays is more reliable than alteration categories assigned from visual logging. Spectral systems report “spectral contributions” of minerals that are active in various wavelength ranges, but SWIR for example, doesn’t respond to quartz, feldspars or sulfides. </a:t>
            </a:r>
          </a:p>
          <a:p>
            <a:endParaRPr lang="en-US" sz="1600" dirty="0"/>
          </a:p>
          <a:p>
            <a:r>
              <a:rPr lang="en-US" sz="1600" dirty="0"/>
              <a:t>We do not need perfection, but we do need a useful model. We are not trying to do a Ph.D. We are trying to map and model variability in a mineral system. </a:t>
            </a:r>
          </a:p>
        </p:txBody>
      </p:sp>
      <p:pic>
        <p:nvPicPr>
          <p:cNvPr id="4" name="Picture 3" descr="A close-up of a stone&#10;&#10;AI-generated content may be incorrect.">
            <a:extLst>
              <a:ext uri="{FF2B5EF4-FFF2-40B4-BE49-F238E27FC236}">
                <a16:creationId xmlns:a16="http://schemas.microsoft.com/office/drawing/2014/main" id="{5C1ED584-45BD-FF37-7924-F5EF2A5458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2674590" y="2678400"/>
            <a:ext cx="6912000" cy="1555200"/>
          </a:xfrm>
          <a:prstGeom prst="rect">
            <a:avLst/>
          </a:prstGeom>
        </p:spPr>
      </p:pic>
    </p:spTree>
    <p:extLst>
      <p:ext uri="{BB962C8B-B14F-4D97-AF65-F5344CB8AC3E}">
        <p14:creationId xmlns:p14="http://schemas.microsoft.com/office/powerpoint/2010/main" val="6122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187929-16EF-572D-4BCB-22F49B6D14F7}"/>
              </a:ext>
            </a:extLst>
          </p:cNvPr>
          <p:cNvPicPr>
            <a:picLocks noChangeAspect="1"/>
          </p:cNvPicPr>
          <p:nvPr/>
        </p:nvPicPr>
        <p:blipFill>
          <a:blip r:embed="rId2"/>
          <a:stretch>
            <a:fillRect/>
          </a:stretch>
        </p:blipFill>
        <p:spPr>
          <a:xfrm>
            <a:off x="201930" y="1568768"/>
            <a:ext cx="5400000" cy="4235625"/>
          </a:xfrm>
          <a:prstGeom prst="rect">
            <a:avLst/>
          </a:prstGeom>
        </p:spPr>
      </p:pic>
      <p:grpSp>
        <p:nvGrpSpPr>
          <p:cNvPr id="3" name="Group 2">
            <a:extLst>
              <a:ext uri="{FF2B5EF4-FFF2-40B4-BE49-F238E27FC236}">
                <a16:creationId xmlns:a16="http://schemas.microsoft.com/office/drawing/2014/main" id="{00775B65-9D85-DB75-1F8D-2073D886EA53}"/>
              </a:ext>
            </a:extLst>
          </p:cNvPr>
          <p:cNvGrpSpPr/>
          <p:nvPr/>
        </p:nvGrpSpPr>
        <p:grpSpPr>
          <a:xfrm>
            <a:off x="4034790" y="2041207"/>
            <a:ext cx="1229285" cy="2047875"/>
            <a:chOff x="781050" y="2304097"/>
            <a:chExt cx="1229285" cy="2047875"/>
          </a:xfrm>
        </p:grpSpPr>
        <p:sp>
          <p:nvSpPr>
            <p:cNvPr id="4" name="Rectangle 3">
              <a:extLst>
                <a:ext uri="{FF2B5EF4-FFF2-40B4-BE49-F238E27FC236}">
                  <a16:creationId xmlns:a16="http://schemas.microsoft.com/office/drawing/2014/main" id="{EF0014EB-99A7-05C7-2149-580FE7FFE064}"/>
                </a:ext>
              </a:extLst>
            </p:cNvPr>
            <p:cNvSpPr/>
            <p:nvPr/>
          </p:nvSpPr>
          <p:spPr>
            <a:xfrm>
              <a:off x="781050" y="2304097"/>
              <a:ext cx="895350" cy="2047875"/>
            </a:xfrm>
            <a:prstGeom prst="rect">
              <a:avLst/>
            </a:prstGeom>
            <a:solidFill>
              <a:srgbClr val="FFFFFF"/>
            </a:solidFill>
            <a:ln w="9525" cap="flat">
              <a:noFill/>
              <a:prstDash val="solid"/>
              <a:miter/>
            </a:ln>
          </p:spPr>
          <p:txBody>
            <a:bodyPr/>
            <a:lstStyle/>
            <a:p>
              <a:endParaRPr lang="en-US"/>
            </a:p>
          </p:txBody>
        </p:sp>
        <p:sp>
          <p:nvSpPr>
            <p:cNvPr id="5" name="Rectangle 4">
              <a:extLst>
                <a:ext uri="{FF2B5EF4-FFF2-40B4-BE49-F238E27FC236}">
                  <a16:creationId xmlns:a16="http://schemas.microsoft.com/office/drawing/2014/main" id="{CAFD97DE-921B-2BB8-8486-2D1E82A18A2B}"/>
                </a:ext>
              </a:extLst>
            </p:cNvPr>
            <p:cNvSpPr/>
            <p:nvPr/>
          </p:nvSpPr>
          <p:spPr>
            <a:xfrm>
              <a:off x="838200" y="4113847"/>
              <a:ext cx="781050" cy="171450"/>
            </a:xfrm>
            <a:prstGeom prst="rect">
              <a:avLst/>
            </a:prstGeom>
            <a:solidFill>
              <a:srgbClr val="FFFFFF"/>
            </a:solidFill>
            <a:ln w="9525" cap="flat">
              <a:noFill/>
              <a:prstDash val="solid"/>
              <a:miter/>
            </a:ln>
          </p:spPr>
          <p:txBody>
            <a:bodyPr/>
            <a:lstStyle/>
            <a:p>
              <a:endParaRPr lang="en-US"/>
            </a:p>
          </p:txBody>
        </p:sp>
        <p:sp>
          <p:nvSpPr>
            <p:cNvPr id="6" name="TextBox 5">
              <a:extLst>
                <a:ext uri="{FF2B5EF4-FFF2-40B4-BE49-F238E27FC236}">
                  <a16:creationId xmlns:a16="http://schemas.microsoft.com/office/drawing/2014/main" id="{AB235F9E-9B18-88A8-F319-F08A805E11F3}"/>
                </a:ext>
              </a:extLst>
            </p:cNvPr>
            <p:cNvSpPr txBox="1"/>
            <p:nvPr/>
          </p:nvSpPr>
          <p:spPr>
            <a:xfrm>
              <a:off x="918210" y="4096655"/>
              <a:ext cx="497252"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Sericite</a:t>
              </a:r>
            </a:p>
          </p:txBody>
        </p:sp>
        <p:sp>
          <p:nvSpPr>
            <p:cNvPr id="7" name="Rectangle 6">
              <a:extLst>
                <a:ext uri="{FF2B5EF4-FFF2-40B4-BE49-F238E27FC236}">
                  <a16:creationId xmlns:a16="http://schemas.microsoft.com/office/drawing/2014/main" id="{EE5A9587-6947-1902-D8F9-A328002B4676}"/>
                </a:ext>
              </a:extLst>
            </p:cNvPr>
            <p:cNvSpPr/>
            <p:nvPr/>
          </p:nvSpPr>
          <p:spPr>
            <a:xfrm>
              <a:off x="838200" y="4113847"/>
              <a:ext cx="171450" cy="171450"/>
            </a:xfrm>
            <a:prstGeom prst="rect">
              <a:avLst/>
            </a:prstGeom>
            <a:solidFill>
              <a:srgbClr val="FFFFFF"/>
            </a:solidFill>
            <a:ln w="9525" cap="flat">
              <a:noFill/>
              <a:prstDash val="solid"/>
              <a:miter/>
            </a:ln>
          </p:spPr>
          <p:txBody>
            <a:bodyPr/>
            <a:lstStyle/>
            <a:p>
              <a:endParaRPr lang="en-US"/>
            </a:p>
          </p:txBody>
        </p:sp>
        <p:sp>
          <p:nvSpPr>
            <p:cNvPr id="8" name="Oval 7">
              <a:extLst>
                <a:ext uri="{FF2B5EF4-FFF2-40B4-BE49-F238E27FC236}">
                  <a16:creationId xmlns:a16="http://schemas.microsoft.com/office/drawing/2014/main" id="{07157125-6B93-9355-2A91-82CBD6066D03}"/>
                </a:ext>
              </a:extLst>
            </p:cNvPr>
            <p:cNvSpPr/>
            <p:nvPr/>
          </p:nvSpPr>
          <p:spPr>
            <a:xfrm>
              <a:off x="876300" y="4151947"/>
              <a:ext cx="95250" cy="95250"/>
            </a:xfrm>
            <a:prstGeom prst="ellipse">
              <a:avLst/>
            </a:prstGeom>
            <a:solidFill>
              <a:srgbClr val="FF0033"/>
            </a:solidFill>
            <a:ln w="9525" cap="flat">
              <a:noFill/>
              <a:prstDash val="solid"/>
              <a:miter/>
            </a:ln>
          </p:spPr>
          <p:txBody>
            <a:bodyPr/>
            <a:lstStyle/>
            <a:p>
              <a:endParaRPr lang="en-US"/>
            </a:p>
          </p:txBody>
        </p:sp>
        <p:sp>
          <p:nvSpPr>
            <p:cNvPr id="9" name="Oval 8">
              <a:extLst>
                <a:ext uri="{FF2B5EF4-FFF2-40B4-BE49-F238E27FC236}">
                  <a16:creationId xmlns:a16="http://schemas.microsoft.com/office/drawing/2014/main" id="{2157644A-228C-6788-E0E4-3255DBBED4CB}"/>
                </a:ext>
              </a:extLst>
            </p:cNvPr>
            <p:cNvSpPr/>
            <p:nvPr/>
          </p:nvSpPr>
          <p:spPr>
            <a:xfrm>
              <a:off x="876300" y="4151947"/>
              <a:ext cx="95250" cy="95250"/>
            </a:xfrm>
            <a:prstGeom prst="ellipse">
              <a:avLst/>
            </a:prstGeom>
            <a:noFill/>
            <a:ln w="9525" cap="sq">
              <a:solidFill>
                <a:srgbClr val="FF0033"/>
              </a:solidFill>
              <a:prstDash val="solid"/>
              <a:miter/>
            </a:ln>
          </p:spPr>
          <p:txBody>
            <a:bodyPr/>
            <a:lstStyle/>
            <a:p>
              <a:endParaRPr lang="en-US"/>
            </a:p>
          </p:txBody>
        </p:sp>
        <p:sp>
          <p:nvSpPr>
            <p:cNvPr id="10" name="Rectangle 9">
              <a:extLst>
                <a:ext uri="{FF2B5EF4-FFF2-40B4-BE49-F238E27FC236}">
                  <a16:creationId xmlns:a16="http://schemas.microsoft.com/office/drawing/2014/main" id="{561E70EB-BDC8-ED94-EB20-389A8C107018}"/>
                </a:ext>
              </a:extLst>
            </p:cNvPr>
            <p:cNvSpPr/>
            <p:nvPr/>
          </p:nvSpPr>
          <p:spPr>
            <a:xfrm>
              <a:off x="838200" y="3942397"/>
              <a:ext cx="781050" cy="171450"/>
            </a:xfrm>
            <a:prstGeom prst="rect">
              <a:avLst/>
            </a:prstGeom>
            <a:solidFill>
              <a:srgbClr val="FFFFFF"/>
            </a:solidFill>
            <a:ln w="9525" cap="flat">
              <a:noFill/>
              <a:prstDash val="solid"/>
              <a:miter/>
            </a:ln>
          </p:spPr>
          <p:txBody>
            <a:bodyPr/>
            <a:lstStyle/>
            <a:p>
              <a:endParaRPr lang="en-US"/>
            </a:p>
          </p:txBody>
        </p:sp>
        <p:sp>
          <p:nvSpPr>
            <p:cNvPr id="11" name="TextBox 10">
              <a:extLst>
                <a:ext uri="{FF2B5EF4-FFF2-40B4-BE49-F238E27FC236}">
                  <a16:creationId xmlns:a16="http://schemas.microsoft.com/office/drawing/2014/main" id="{3D1E9D58-3266-2A9B-9096-92390E793D9A}"/>
                </a:ext>
              </a:extLst>
            </p:cNvPr>
            <p:cNvSpPr txBox="1"/>
            <p:nvPr/>
          </p:nvSpPr>
          <p:spPr>
            <a:xfrm>
              <a:off x="918210" y="3925205"/>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Diopside</a:t>
              </a:r>
            </a:p>
          </p:txBody>
        </p:sp>
        <p:sp>
          <p:nvSpPr>
            <p:cNvPr id="12" name="Rectangle 11">
              <a:extLst>
                <a:ext uri="{FF2B5EF4-FFF2-40B4-BE49-F238E27FC236}">
                  <a16:creationId xmlns:a16="http://schemas.microsoft.com/office/drawing/2014/main" id="{01BC0E8D-E919-954C-6BE2-D7DF4671436D}"/>
                </a:ext>
              </a:extLst>
            </p:cNvPr>
            <p:cNvSpPr/>
            <p:nvPr/>
          </p:nvSpPr>
          <p:spPr>
            <a:xfrm>
              <a:off x="838200" y="3942397"/>
              <a:ext cx="171450" cy="171450"/>
            </a:xfrm>
            <a:prstGeom prst="rect">
              <a:avLst/>
            </a:prstGeom>
            <a:solidFill>
              <a:srgbClr val="FFFFFF"/>
            </a:solidFill>
            <a:ln w="9525" cap="flat">
              <a:noFill/>
              <a:prstDash val="solid"/>
              <a:miter/>
            </a:ln>
          </p:spPr>
          <p:txBody>
            <a:bodyPr/>
            <a:lstStyle/>
            <a:p>
              <a:endParaRPr lang="en-US"/>
            </a:p>
          </p:txBody>
        </p:sp>
        <p:sp>
          <p:nvSpPr>
            <p:cNvPr id="13" name="Oval 12">
              <a:extLst>
                <a:ext uri="{FF2B5EF4-FFF2-40B4-BE49-F238E27FC236}">
                  <a16:creationId xmlns:a16="http://schemas.microsoft.com/office/drawing/2014/main" id="{724276C7-ED21-4DAE-4405-E8F7D2E17EC1}"/>
                </a:ext>
              </a:extLst>
            </p:cNvPr>
            <p:cNvSpPr/>
            <p:nvPr/>
          </p:nvSpPr>
          <p:spPr>
            <a:xfrm>
              <a:off x="876300" y="3980497"/>
              <a:ext cx="95250" cy="95250"/>
            </a:xfrm>
            <a:prstGeom prst="ellipse">
              <a:avLst/>
            </a:prstGeom>
            <a:solidFill>
              <a:srgbClr val="A17FFF"/>
            </a:solidFill>
            <a:ln w="9525" cap="flat">
              <a:noFill/>
              <a:prstDash val="solid"/>
              <a:miter/>
            </a:ln>
          </p:spPr>
          <p:txBody>
            <a:bodyPr/>
            <a:lstStyle/>
            <a:p>
              <a:endParaRPr lang="en-US"/>
            </a:p>
          </p:txBody>
        </p:sp>
        <p:sp>
          <p:nvSpPr>
            <p:cNvPr id="14" name="Oval 13">
              <a:extLst>
                <a:ext uri="{FF2B5EF4-FFF2-40B4-BE49-F238E27FC236}">
                  <a16:creationId xmlns:a16="http://schemas.microsoft.com/office/drawing/2014/main" id="{4B5BB37F-D502-9838-B8C9-A142599122B9}"/>
                </a:ext>
              </a:extLst>
            </p:cNvPr>
            <p:cNvSpPr/>
            <p:nvPr/>
          </p:nvSpPr>
          <p:spPr>
            <a:xfrm>
              <a:off x="876300" y="3980497"/>
              <a:ext cx="95250" cy="95250"/>
            </a:xfrm>
            <a:prstGeom prst="ellipse">
              <a:avLst/>
            </a:prstGeom>
            <a:noFill/>
            <a:ln w="9525" cap="sq">
              <a:solidFill>
                <a:srgbClr val="A17FFF"/>
              </a:solidFill>
              <a:prstDash val="solid"/>
              <a:miter/>
            </a:ln>
          </p:spPr>
          <p:txBody>
            <a:bodyPr/>
            <a:lstStyle/>
            <a:p>
              <a:endParaRPr lang="en-US"/>
            </a:p>
          </p:txBody>
        </p:sp>
        <p:sp>
          <p:nvSpPr>
            <p:cNvPr id="15" name="Rectangle 14">
              <a:extLst>
                <a:ext uri="{FF2B5EF4-FFF2-40B4-BE49-F238E27FC236}">
                  <a16:creationId xmlns:a16="http://schemas.microsoft.com/office/drawing/2014/main" id="{1F795419-8624-56F6-3E54-8D20DAE627BA}"/>
                </a:ext>
              </a:extLst>
            </p:cNvPr>
            <p:cNvSpPr/>
            <p:nvPr/>
          </p:nvSpPr>
          <p:spPr>
            <a:xfrm>
              <a:off x="838200" y="3770947"/>
              <a:ext cx="781050" cy="171450"/>
            </a:xfrm>
            <a:prstGeom prst="rect">
              <a:avLst/>
            </a:prstGeom>
            <a:solidFill>
              <a:srgbClr val="FFFFFF"/>
            </a:solidFill>
            <a:ln w="9525" cap="flat">
              <a:noFill/>
              <a:prstDash val="solid"/>
              <a:miter/>
            </a:ln>
          </p:spPr>
          <p:txBody>
            <a:bodyPr/>
            <a:lstStyle/>
            <a:p>
              <a:endParaRPr lang="en-US"/>
            </a:p>
          </p:txBody>
        </p:sp>
        <p:sp>
          <p:nvSpPr>
            <p:cNvPr id="16" name="TextBox 15">
              <a:extLst>
                <a:ext uri="{FF2B5EF4-FFF2-40B4-BE49-F238E27FC236}">
                  <a16:creationId xmlns:a16="http://schemas.microsoft.com/office/drawing/2014/main" id="{2A9FBE64-F7C0-6C6E-71B9-CD93CFE6A16E}"/>
                </a:ext>
              </a:extLst>
            </p:cNvPr>
            <p:cNvSpPr txBox="1"/>
            <p:nvPr/>
          </p:nvSpPr>
          <p:spPr>
            <a:xfrm>
              <a:off x="918210" y="3753755"/>
              <a:ext cx="38985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17" name="Rectangle 16">
              <a:extLst>
                <a:ext uri="{FF2B5EF4-FFF2-40B4-BE49-F238E27FC236}">
                  <a16:creationId xmlns:a16="http://schemas.microsoft.com/office/drawing/2014/main" id="{F9801864-C83A-E6D9-D542-EB2891625B92}"/>
                </a:ext>
              </a:extLst>
            </p:cNvPr>
            <p:cNvSpPr/>
            <p:nvPr/>
          </p:nvSpPr>
          <p:spPr>
            <a:xfrm>
              <a:off x="838200" y="3770947"/>
              <a:ext cx="171450" cy="171450"/>
            </a:xfrm>
            <a:prstGeom prst="rect">
              <a:avLst/>
            </a:prstGeom>
            <a:solidFill>
              <a:srgbClr val="FFFFFF"/>
            </a:solidFill>
            <a:ln w="9525" cap="flat">
              <a:noFill/>
              <a:prstDash val="solid"/>
              <a:miter/>
            </a:ln>
          </p:spPr>
          <p:txBody>
            <a:bodyPr/>
            <a:lstStyle/>
            <a:p>
              <a:endParaRPr lang="en-US"/>
            </a:p>
          </p:txBody>
        </p:sp>
        <p:sp>
          <p:nvSpPr>
            <p:cNvPr id="18" name="Oval 17">
              <a:extLst>
                <a:ext uri="{FF2B5EF4-FFF2-40B4-BE49-F238E27FC236}">
                  <a16:creationId xmlns:a16="http://schemas.microsoft.com/office/drawing/2014/main" id="{06EA6410-D33A-B89F-38B4-DC7ECF7DA7E0}"/>
                </a:ext>
              </a:extLst>
            </p:cNvPr>
            <p:cNvSpPr/>
            <p:nvPr/>
          </p:nvSpPr>
          <p:spPr>
            <a:xfrm>
              <a:off x="876300" y="3809047"/>
              <a:ext cx="95250" cy="95250"/>
            </a:xfrm>
            <a:prstGeom prst="ellipse">
              <a:avLst/>
            </a:prstGeom>
            <a:solidFill>
              <a:srgbClr val="999999"/>
            </a:solidFill>
            <a:ln w="9525" cap="flat">
              <a:noFill/>
              <a:prstDash val="solid"/>
              <a:miter/>
            </a:ln>
          </p:spPr>
          <p:txBody>
            <a:bodyPr/>
            <a:lstStyle/>
            <a:p>
              <a:endParaRPr lang="en-US"/>
            </a:p>
          </p:txBody>
        </p:sp>
        <p:sp>
          <p:nvSpPr>
            <p:cNvPr id="19" name="Oval 18">
              <a:extLst>
                <a:ext uri="{FF2B5EF4-FFF2-40B4-BE49-F238E27FC236}">
                  <a16:creationId xmlns:a16="http://schemas.microsoft.com/office/drawing/2014/main" id="{91916B03-E88F-2919-7B51-68E9D7D679C7}"/>
                </a:ext>
              </a:extLst>
            </p:cNvPr>
            <p:cNvSpPr/>
            <p:nvPr/>
          </p:nvSpPr>
          <p:spPr>
            <a:xfrm>
              <a:off x="876300" y="3809047"/>
              <a:ext cx="95250" cy="95250"/>
            </a:xfrm>
            <a:prstGeom prst="ellipse">
              <a:avLst/>
            </a:prstGeom>
            <a:noFill/>
            <a:ln w="9525" cap="sq">
              <a:solidFill>
                <a:srgbClr val="999999"/>
              </a:solidFill>
              <a:prstDash val="solid"/>
              <a:miter/>
            </a:ln>
          </p:spPr>
          <p:txBody>
            <a:bodyPr/>
            <a:lstStyle/>
            <a:p>
              <a:endParaRPr lang="en-US"/>
            </a:p>
          </p:txBody>
        </p:sp>
        <p:sp>
          <p:nvSpPr>
            <p:cNvPr id="20" name="Rectangle 19">
              <a:extLst>
                <a:ext uri="{FF2B5EF4-FFF2-40B4-BE49-F238E27FC236}">
                  <a16:creationId xmlns:a16="http://schemas.microsoft.com/office/drawing/2014/main" id="{852C93E5-0E9A-8B4E-9F21-48E165E3368F}"/>
                </a:ext>
              </a:extLst>
            </p:cNvPr>
            <p:cNvSpPr/>
            <p:nvPr/>
          </p:nvSpPr>
          <p:spPr>
            <a:xfrm>
              <a:off x="838200" y="3599497"/>
              <a:ext cx="781050" cy="171450"/>
            </a:xfrm>
            <a:prstGeom prst="rect">
              <a:avLst/>
            </a:prstGeom>
            <a:solidFill>
              <a:srgbClr val="FFFFFF"/>
            </a:solidFill>
            <a:ln w="9525" cap="flat">
              <a:noFill/>
              <a:prstDash val="solid"/>
              <a:miter/>
            </a:ln>
          </p:spPr>
          <p:txBody>
            <a:bodyPr/>
            <a:lstStyle/>
            <a:p>
              <a:endParaRPr lang="en-US"/>
            </a:p>
          </p:txBody>
        </p:sp>
        <p:sp>
          <p:nvSpPr>
            <p:cNvPr id="21" name="TextBox 20">
              <a:extLst>
                <a:ext uri="{FF2B5EF4-FFF2-40B4-BE49-F238E27FC236}">
                  <a16:creationId xmlns:a16="http://schemas.microsoft.com/office/drawing/2014/main" id="{ED42CD39-1647-3956-BD23-5FBFAFB195FB}"/>
                </a:ext>
              </a:extLst>
            </p:cNvPr>
            <p:cNvSpPr txBox="1"/>
            <p:nvPr/>
          </p:nvSpPr>
          <p:spPr>
            <a:xfrm>
              <a:off x="918210" y="3582305"/>
              <a:ext cx="61908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Carbonate</a:t>
              </a:r>
            </a:p>
          </p:txBody>
        </p:sp>
        <p:sp>
          <p:nvSpPr>
            <p:cNvPr id="22" name="Rectangle 21">
              <a:extLst>
                <a:ext uri="{FF2B5EF4-FFF2-40B4-BE49-F238E27FC236}">
                  <a16:creationId xmlns:a16="http://schemas.microsoft.com/office/drawing/2014/main" id="{C5F992EC-5414-593F-69C3-8E677DF3A00C}"/>
                </a:ext>
              </a:extLst>
            </p:cNvPr>
            <p:cNvSpPr/>
            <p:nvPr/>
          </p:nvSpPr>
          <p:spPr>
            <a:xfrm>
              <a:off x="838200" y="3599497"/>
              <a:ext cx="171450" cy="171450"/>
            </a:xfrm>
            <a:prstGeom prst="rect">
              <a:avLst/>
            </a:prstGeom>
            <a:solidFill>
              <a:srgbClr val="FFFFFF"/>
            </a:solidFill>
            <a:ln w="9525" cap="flat">
              <a:noFill/>
              <a:prstDash val="solid"/>
              <a:miter/>
            </a:ln>
          </p:spPr>
          <p:txBody>
            <a:bodyPr/>
            <a:lstStyle/>
            <a:p>
              <a:endParaRPr lang="en-US"/>
            </a:p>
          </p:txBody>
        </p:sp>
        <p:sp>
          <p:nvSpPr>
            <p:cNvPr id="23" name="Oval 22">
              <a:extLst>
                <a:ext uri="{FF2B5EF4-FFF2-40B4-BE49-F238E27FC236}">
                  <a16:creationId xmlns:a16="http://schemas.microsoft.com/office/drawing/2014/main" id="{F2F186DE-9549-9CDB-743D-41E2732477F0}"/>
                </a:ext>
              </a:extLst>
            </p:cNvPr>
            <p:cNvSpPr/>
            <p:nvPr/>
          </p:nvSpPr>
          <p:spPr>
            <a:xfrm>
              <a:off x="876300" y="3637597"/>
              <a:ext cx="95250" cy="95250"/>
            </a:xfrm>
            <a:prstGeom prst="ellipse">
              <a:avLst/>
            </a:prstGeom>
            <a:solidFill>
              <a:srgbClr val="0000FF"/>
            </a:solidFill>
            <a:ln w="9525" cap="flat">
              <a:noFill/>
              <a:prstDash val="solid"/>
              <a:miter/>
            </a:ln>
          </p:spPr>
          <p:txBody>
            <a:bodyPr/>
            <a:lstStyle/>
            <a:p>
              <a:endParaRPr lang="en-US"/>
            </a:p>
          </p:txBody>
        </p:sp>
        <p:sp>
          <p:nvSpPr>
            <p:cNvPr id="24" name="Oval 23">
              <a:extLst>
                <a:ext uri="{FF2B5EF4-FFF2-40B4-BE49-F238E27FC236}">
                  <a16:creationId xmlns:a16="http://schemas.microsoft.com/office/drawing/2014/main" id="{BA53B512-30A4-1492-8771-F9A5A90FBE3C}"/>
                </a:ext>
              </a:extLst>
            </p:cNvPr>
            <p:cNvSpPr/>
            <p:nvPr/>
          </p:nvSpPr>
          <p:spPr>
            <a:xfrm>
              <a:off x="876300" y="3637597"/>
              <a:ext cx="95250" cy="95250"/>
            </a:xfrm>
            <a:prstGeom prst="ellipse">
              <a:avLst/>
            </a:prstGeom>
            <a:noFill/>
            <a:ln w="9525" cap="sq">
              <a:solidFill>
                <a:srgbClr val="0000FF"/>
              </a:solidFill>
              <a:prstDash val="solid"/>
              <a:miter/>
            </a:ln>
          </p:spPr>
          <p:txBody>
            <a:bodyPr/>
            <a:lstStyle/>
            <a:p>
              <a:endParaRPr lang="en-US"/>
            </a:p>
          </p:txBody>
        </p:sp>
        <p:sp>
          <p:nvSpPr>
            <p:cNvPr id="25" name="Rectangle 24">
              <a:extLst>
                <a:ext uri="{FF2B5EF4-FFF2-40B4-BE49-F238E27FC236}">
                  <a16:creationId xmlns:a16="http://schemas.microsoft.com/office/drawing/2014/main" id="{61809F47-0E52-B4FC-CD03-37D0C81145D6}"/>
                </a:ext>
              </a:extLst>
            </p:cNvPr>
            <p:cNvSpPr/>
            <p:nvPr/>
          </p:nvSpPr>
          <p:spPr>
            <a:xfrm>
              <a:off x="838200" y="3428047"/>
              <a:ext cx="781050" cy="171450"/>
            </a:xfrm>
            <a:prstGeom prst="rect">
              <a:avLst/>
            </a:prstGeom>
            <a:solidFill>
              <a:srgbClr val="FFFFFF"/>
            </a:solidFill>
            <a:ln w="9525" cap="flat">
              <a:noFill/>
              <a:prstDash val="solid"/>
              <a:miter/>
            </a:ln>
          </p:spPr>
          <p:txBody>
            <a:bodyPr/>
            <a:lstStyle/>
            <a:p>
              <a:endParaRPr lang="en-US"/>
            </a:p>
          </p:txBody>
        </p:sp>
        <p:sp>
          <p:nvSpPr>
            <p:cNvPr id="26" name="TextBox 25">
              <a:extLst>
                <a:ext uri="{FF2B5EF4-FFF2-40B4-BE49-F238E27FC236}">
                  <a16:creationId xmlns:a16="http://schemas.microsoft.com/office/drawing/2014/main" id="{1D27C52F-6C26-DD6D-9BA1-C378B30EE53D}"/>
                </a:ext>
              </a:extLst>
            </p:cNvPr>
            <p:cNvSpPr txBox="1"/>
            <p:nvPr/>
          </p:nvSpPr>
          <p:spPr>
            <a:xfrm>
              <a:off x="918210" y="3410855"/>
              <a:ext cx="56938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Hematite</a:t>
              </a:r>
            </a:p>
          </p:txBody>
        </p:sp>
        <p:sp>
          <p:nvSpPr>
            <p:cNvPr id="27" name="Rectangle 26">
              <a:extLst>
                <a:ext uri="{FF2B5EF4-FFF2-40B4-BE49-F238E27FC236}">
                  <a16:creationId xmlns:a16="http://schemas.microsoft.com/office/drawing/2014/main" id="{F95000DB-2E2E-85D9-0463-F4138E6D7FC8}"/>
                </a:ext>
              </a:extLst>
            </p:cNvPr>
            <p:cNvSpPr/>
            <p:nvPr/>
          </p:nvSpPr>
          <p:spPr>
            <a:xfrm>
              <a:off x="838200" y="3428047"/>
              <a:ext cx="171450" cy="171450"/>
            </a:xfrm>
            <a:prstGeom prst="rect">
              <a:avLst/>
            </a:prstGeom>
            <a:solidFill>
              <a:srgbClr val="FFFFFF"/>
            </a:solidFill>
            <a:ln w="9525" cap="flat">
              <a:noFill/>
              <a:prstDash val="solid"/>
              <a:miter/>
            </a:ln>
          </p:spPr>
          <p:txBody>
            <a:bodyPr/>
            <a:lstStyle/>
            <a:p>
              <a:endParaRPr lang="en-US"/>
            </a:p>
          </p:txBody>
        </p:sp>
        <p:sp>
          <p:nvSpPr>
            <p:cNvPr id="28" name="Oval 27">
              <a:extLst>
                <a:ext uri="{FF2B5EF4-FFF2-40B4-BE49-F238E27FC236}">
                  <a16:creationId xmlns:a16="http://schemas.microsoft.com/office/drawing/2014/main" id="{65F45356-1B6B-DDE4-B296-16B55E226815}"/>
                </a:ext>
              </a:extLst>
            </p:cNvPr>
            <p:cNvSpPr/>
            <p:nvPr/>
          </p:nvSpPr>
          <p:spPr>
            <a:xfrm>
              <a:off x="876300" y="3466147"/>
              <a:ext cx="95250" cy="95250"/>
            </a:xfrm>
            <a:prstGeom prst="ellipse">
              <a:avLst/>
            </a:prstGeom>
            <a:solidFill>
              <a:srgbClr val="FF9900"/>
            </a:solidFill>
            <a:ln w="9525" cap="flat">
              <a:noFill/>
              <a:prstDash val="solid"/>
              <a:miter/>
            </a:ln>
          </p:spPr>
          <p:txBody>
            <a:bodyPr/>
            <a:lstStyle/>
            <a:p>
              <a:endParaRPr lang="en-US"/>
            </a:p>
          </p:txBody>
        </p:sp>
        <p:sp>
          <p:nvSpPr>
            <p:cNvPr id="29" name="Oval 28">
              <a:extLst>
                <a:ext uri="{FF2B5EF4-FFF2-40B4-BE49-F238E27FC236}">
                  <a16:creationId xmlns:a16="http://schemas.microsoft.com/office/drawing/2014/main" id="{6605A756-6B82-0F41-7ED9-357088157F19}"/>
                </a:ext>
              </a:extLst>
            </p:cNvPr>
            <p:cNvSpPr/>
            <p:nvPr/>
          </p:nvSpPr>
          <p:spPr>
            <a:xfrm>
              <a:off x="876300" y="3466147"/>
              <a:ext cx="95250" cy="95250"/>
            </a:xfrm>
            <a:prstGeom prst="ellipse">
              <a:avLst/>
            </a:prstGeom>
            <a:noFill/>
            <a:ln w="9525" cap="sq">
              <a:solidFill>
                <a:srgbClr val="FF9900"/>
              </a:solidFill>
              <a:prstDash val="solid"/>
              <a:miter/>
            </a:ln>
          </p:spPr>
          <p:txBody>
            <a:bodyPr/>
            <a:lstStyle/>
            <a:p>
              <a:endParaRPr lang="en-US"/>
            </a:p>
          </p:txBody>
        </p:sp>
        <p:sp>
          <p:nvSpPr>
            <p:cNvPr id="30" name="Rectangle 29">
              <a:extLst>
                <a:ext uri="{FF2B5EF4-FFF2-40B4-BE49-F238E27FC236}">
                  <a16:creationId xmlns:a16="http://schemas.microsoft.com/office/drawing/2014/main" id="{D938ABCF-C6DC-5441-C5C9-ACB8D62DC989}"/>
                </a:ext>
              </a:extLst>
            </p:cNvPr>
            <p:cNvSpPr/>
            <p:nvPr/>
          </p:nvSpPr>
          <p:spPr>
            <a:xfrm>
              <a:off x="838200" y="3256597"/>
              <a:ext cx="781050" cy="171450"/>
            </a:xfrm>
            <a:prstGeom prst="rect">
              <a:avLst/>
            </a:prstGeom>
            <a:solidFill>
              <a:srgbClr val="FFFFFF"/>
            </a:solidFill>
            <a:ln w="9525" cap="flat">
              <a:noFill/>
              <a:prstDash val="solid"/>
              <a:miter/>
            </a:ln>
          </p:spPr>
          <p:txBody>
            <a:bodyPr/>
            <a:lstStyle/>
            <a:p>
              <a:endParaRPr lang="en-US"/>
            </a:p>
          </p:txBody>
        </p:sp>
        <p:sp>
          <p:nvSpPr>
            <p:cNvPr id="31" name="TextBox 30">
              <a:extLst>
                <a:ext uri="{FF2B5EF4-FFF2-40B4-BE49-F238E27FC236}">
                  <a16:creationId xmlns:a16="http://schemas.microsoft.com/office/drawing/2014/main" id="{BD40CE0C-216F-7C39-8AA3-061373977665}"/>
                </a:ext>
              </a:extLst>
            </p:cNvPr>
            <p:cNvSpPr txBox="1"/>
            <p:nvPr/>
          </p:nvSpPr>
          <p:spPr>
            <a:xfrm>
              <a:off x="918210" y="3239405"/>
              <a:ext cx="785793"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Clinopyroxene</a:t>
              </a:r>
            </a:p>
          </p:txBody>
        </p:sp>
        <p:sp>
          <p:nvSpPr>
            <p:cNvPr id="32" name="Rectangle 31">
              <a:extLst>
                <a:ext uri="{FF2B5EF4-FFF2-40B4-BE49-F238E27FC236}">
                  <a16:creationId xmlns:a16="http://schemas.microsoft.com/office/drawing/2014/main" id="{59412A54-96E7-A8B4-139A-8C914DE2CEF3}"/>
                </a:ext>
              </a:extLst>
            </p:cNvPr>
            <p:cNvSpPr/>
            <p:nvPr/>
          </p:nvSpPr>
          <p:spPr>
            <a:xfrm>
              <a:off x="838200" y="3256597"/>
              <a:ext cx="171450" cy="171450"/>
            </a:xfrm>
            <a:prstGeom prst="rect">
              <a:avLst/>
            </a:prstGeom>
            <a:solidFill>
              <a:srgbClr val="FFFFFF"/>
            </a:solidFill>
            <a:ln w="9525" cap="flat">
              <a:noFill/>
              <a:prstDash val="solid"/>
              <a:miter/>
            </a:ln>
          </p:spPr>
          <p:txBody>
            <a:bodyPr/>
            <a:lstStyle/>
            <a:p>
              <a:endParaRPr lang="en-US"/>
            </a:p>
          </p:txBody>
        </p:sp>
        <p:sp>
          <p:nvSpPr>
            <p:cNvPr id="33" name="Oval 32">
              <a:extLst>
                <a:ext uri="{FF2B5EF4-FFF2-40B4-BE49-F238E27FC236}">
                  <a16:creationId xmlns:a16="http://schemas.microsoft.com/office/drawing/2014/main" id="{7B45718E-FA25-B203-4C92-3B5A9FF48CEE}"/>
                </a:ext>
              </a:extLst>
            </p:cNvPr>
            <p:cNvSpPr/>
            <p:nvPr/>
          </p:nvSpPr>
          <p:spPr>
            <a:xfrm>
              <a:off x="876300" y="3294697"/>
              <a:ext cx="95250" cy="95250"/>
            </a:xfrm>
            <a:prstGeom prst="ellipse">
              <a:avLst/>
            </a:prstGeom>
            <a:solidFill>
              <a:srgbClr val="009966"/>
            </a:solidFill>
            <a:ln w="9525" cap="flat">
              <a:noFill/>
              <a:prstDash val="solid"/>
              <a:miter/>
            </a:ln>
          </p:spPr>
          <p:txBody>
            <a:bodyPr/>
            <a:lstStyle/>
            <a:p>
              <a:endParaRPr lang="en-US"/>
            </a:p>
          </p:txBody>
        </p:sp>
        <p:sp>
          <p:nvSpPr>
            <p:cNvPr id="34" name="Oval 33">
              <a:extLst>
                <a:ext uri="{FF2B5EF4-FFF2-40B4-BE49-F238E27FC236}">
                  <a16:creationId xmlns:a16="http://schemas.microsoft.com/office/drawing/2014/main" id="{10C6FE5A-4D46-4BF7-38C0-D2070456041F}"/>
                </a:ext>
              </a:extLst>
            </p:cNvPr>
            <p:cNvSpPr/>
            <p:nvPr/>
          </p:nvSpPr>
          <p:spPr>
            <a:xfrm>
              <a:off x="876300" y="3294697"/>
              <a:ext cx="95250" cy="95250"/>
            </a:xfrm>
            <a:prstGeom prst="ellipse">
              <a:avLst/>
            </a:prstGeom>
            <a:noFill/>
            <a:ln w="9525" cap="sq">
              <a:solidFill>
                <a:srgbClr val="009966"/>
              </a:solidFill>
              <a:prstDash val="solid"/>
              <a:miter/>
            </a:ln>
          </p:spPr>
          <p:txBody>
            <a:bodyPr/>
            <a:lstStyle/>
            <a:p>
              <a:endParaRPr lang="en-US"/>
            </a:p>
          </p:txBody>
        </p:sp>
        <p:sp>
          <p:nvSpPr>
            <p:cNvPr id="35" name="Rectangle 34">
              <a:extLst>
                <a:ext uri="{FF2B5EF4-FFF2-40B4-BE49-F238E27FC236}">
                  <a16:creationId xmlns:a16="http://schemas.microsoft.com/office/drawing/2014/main" id="{F9BF1186-E621-20DC-8423-8B0794293D5F}"/>
                </a:ext>
              </a:extLst>
            </p:cNvPr>
            <p:cNvSpPr/>
            <p:nvPr/>
          </p:nvSpPr>
          <p:spPr>
            <a:xfrm>
              <a:off x="838200" y="3085147"/>
              <a:ext cx="781050" cy="171450"/>
            </a:xfrm>
            <a:prstGeom prst="rect">
              <a:avLst/>
            </a:prstGeom>
            <a:solidFill>
              <a:srgbClr val="FFFFFF"/>
            </a:solidFill>
            <a:ln w="9525" cap="flat">
              <a:noFill/>
              <a:prstDash val="solid"/>
              <a:miter/>
            </a:ln>
          </p:spPr>
          <p:txBody>
            <a:bodyPr/>
            <a:lstStyle/>
            <a:p>
              <a:endParaRPr lang="en-US"/>
            </a:p>
          </p:txBody>
        </p:sp>
        <p:sp>
          <p:nvSpPr>
            <p:cNvPr id="36" name="TextBox 35">
              <a:extLst>
                <a:ext uri="{FF2B5EF4-FFF2-40B4-BE49-F238E27FC236}">
                  <a16:creationId xmlns:a16="http://schemas.microsoft.com/office/drawing/2014/main" id="{AF0DD33D-7DE8-B1AD-81CC-73ED8A889012}"/>
                </a:ext>
              </a:extLst>
            </p:cNvPr>
            <p:cNvSpPr txBox="1"/>
            <p:nvPr/>
          </p:nvSpPr>
          <p:spPr>
            <a:xfrm>
              <a:off x="918210" y="3067955"/>
              <a:ext cx="45397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Biotite</a:t>
              </a:r>
            </a:p>
          </p:txBody>
        </p:sp>
        <p:sp>
          <p:nvSpPr>
            <p:cNvPr id="37" name="Rectangle 36">
              <a:extLst>
                <a:ext uri="{FF2B5EF4-FFF2-40B4-BE49-F238E27FC236}">
                  <a16:creationId xmlns:a16="http://schemas.microsoft.com/office/drawing/2014/main" id="{B4F3B5CB-01F9-4782-103D-8A0951C51AAA}"/>
                </a:ext>
              </a:extLst>
            </p:cNvPr>
            <p:cNvSpPr/>
            <p:nvPr/>
          </p:nvSpPr>
          <p:spPr>
            <a:xfrm>
              <a:off x="838200" y="3085147"/>
              <a:ext cx="171450" cy="171450"/>
            </a:xfrm>
            <a:prstGeom prst="rect">
              <a:avLst/>
            </a:prstGeom>
            <a:solidFill>
              <a:srgbClr val="FFFFFF"/>
            </a:solidFill>
            <a:ln w="9525" cap="flat">
              <a:noFill/>
              <a:prstDash val="solid"/>
              <a:miter/>
            </a:ln>
          </p:spPr>
          <p:txBody>
            <a:bodyPr/>
            <a:lstStyle/>
            <a:p>
              <a:endParaRPr lang="en-US"/>
            </a:p>
          </p:txBody>
        </p:sp>
        <p:sp>
          <p:nvSpPr>
            <p:cNvPr id="38" name="Oval 37">
              <a:extLst>
                <a:ext uri="{FF2B5EF4-FFF2-40B4-BE49-F238E27FC236}">
                  <a16:creationId xmlns:a16="http://schemas.microsoft.com/office/drawing/2014/main" id="{9C4E87C9-9164-FCDC-D1C5-11B18D03BA32}"/>
                </a:ext>
              </a:extLst>
            </p:cNvPr>
            <p:cNvSpPr/>
            <p:nvPr/>
          </p:nvSpPr>
          <p:spPr>
            <a:xfrm>
              <a:off x="876300" y="3123247"/>
              <a:ext cx="95250" cy="95250"/>
            </a:xfrm>
            <a:prstGeom prst="ellipse">
              <a:avLst/>
            </a:prstGeom>
            <a:solidFill>
              <a:srgbClr val="993300"/>
            </a:solidFill>
            <a:ln w="9525" cap="flat">
              <a:noFill/>
              <a:prstDash val="solid"/>
              <a:miter/>
            </a:ln>
          </p:spPr>
          <p:txBody>
            <a:bodyPr/>
            <a:lstStyle/>
            <a:p>
              <a:endParaRPr lang="en-US"/>
            </a:p>
          </p:txBody>
        </p:sp>
        <p:sp>
          <p:nvSpPr>
            <p:cNvPr id="39" name="Oval 38">
              <a:extLst>
                <a:ext uri="{FF2B5EF4-FFF2-40B4-BE49-F238E27FC236}">
                  <a16:creationId xmlns:a16="http://schemas.microsoft.com/office/drawing/2014/main" id="{A3612E71-03EC-9AD1-8659-DE3FDC25342F}"/>
                </a:ext>
              </a:extLst>
            </p:cNvPr>
            <p:cNvSpPr/>
            <p:nvPr/>
          </p:nvSpPr>
          <p:spPr>
            <a:xfrm>
              <a:off x="876300" y="3123247"/>
              <a:ext cx="95250" cy="95250"/>
            </a:xfrm>
            <a:prstGeom prst="ellipse">
              <a:avLst/>
            </a:prstGeom>
            <a:noFill/>
            <a:ln w="9525" cap="sq">
              <a:solidFill>
                <a:srgbClr val="993300"/>
              </a:solidFill>
              <a:prstDash val="solid"/>
              <a:miter/>
            </a:ln>
          </p:spPr>
          <p:txBody>
            <a:bodyPr/>
            <a:lstStyle/>
            <a:p>
              <a:endParaRPr lang="en-US"/>
            </a:p>
          </p:txBody>
        </p:sp>
        <p:sp>
          <p:nvSpPr>
            <p:cNvPr id="40" name="Rectangle 39">
              <a:extLst>
                <a:ext uri="{FF2B5EF4-FFF2-40B4-BE49-F238E27FC236}">
                  <a16:creationId xmlns:a16="http://schemas.microsoft.com/office/drawing/2014/main" id="{9F69C7BB-8344-BD2F-000E-580337338476}"/>
                </a:ext>
              </a:extLst>
            </p:cNvPr>
            <p:cNvSpPr/>
            <p:nvPr/>
          </p:nvSpPr>
          <p:spPr>
            <a:xfrm>
              <a:off x="838200" y="2913697"/>
              <a:ext cx="781050" cy="171450"/>
            </a:xfrm>
            <a:prstGeom prst="rect">
              <a:avLst/>
            </a:prstGeom>
            <a:solidFill>
              <a:srgbClr val="FFFFFF"/>
            </a:solidFill>
            <a:ln w="9525" cap="flat">
              <a:noFill/>
              <a:prstDash val="solid"/>
              <a:miter/>
            </a:ln>
          </p:spPr>
          <p:txBody>
            <a:bodyPr/>
            <a:lstStyle/>
            <a:p>
              <a:endParaRPr lang="en-US"/>
            </a:p>
          </p:txBody>
        </p:sp>
        <p:sp>
          <p:nvSpPr>
            <p:cNvPr id="41" name="TextBox 40">
              <a:extLst>
                <a:ext uri="{FF2B5EF4-FFF2-40B4-BE49-F238E27FC236}">
                  <a16:creationId xmlns:a16="http://schemas.microsoft.com/office/drawing/2014/main" id="{1E19E33A-2733-DBBE-2B24-28BDCD0B5338}"/>
                </a:ext>
              </a:extLst>
            </p:cNvPr>
            <p:cNvSpPr txBox="1"/>
            <p:nvPr/>
          </p:nvSpPr>
          <p:spPr>
            <a:xfrm>
              <a:off x="918210" y="2896505"/>
              <a:ext cx="511679"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Chlorite</a:t>
              </a:r>
            </a:p>
          </p:txBody>
        </p:sp>
        <p:sp>
          <p:nvSpPr>
            <p:cNvPr id="42" name="Rectangle 41">
              <a:extLst>
                <a:ext uri="{FF2B5EF4-FFF2-40B4-BE49-F238E27FC236}">
                  <a16:creationId xmlns:a16="http://schemas.microsoft.com/office/drawing/2014/main" id="{796299EA-6367-6C20-C838-FF3488124EB0}"/>
                </a:ext>
              </a:extLst>
            </p:cNvPr>
            <p:cNvSpPr/>
            <p:nvPr/>
          </p:nvSpPr>
          <p:spPr>
            <a:xfrm>
              <a:off x="838200" y="2913697"/>
              <a:ext cx="171450" cy="171450"/>
            </a:xfrm>
            <a:prstGeom prst="rect">
              <a:avLst/>
            </a:prstGeom>
            <a:solidFill>
              <a:srgbClr val="FFFFFF"/>
            </a:solidFill>
            <a:ln w="9525" cap="flat">
              <a:noFill/>
              <a:prstDash val="solid"/>
              <a:miter/>
            </a:ln>
          </p:spPr>
          <p:txBody>
            <a:bodyPr/>
            <a:lstStyle/>
            <a:p>
              <a:endParaRPr lang="en-US"/>
            </a:p>
          </p:txBody>
        </p:sp>
        <p:sp>
          <p:nvSpPr>
            <p:cNvPr id="43" name="Oval 42">
              <a:extLst>
                <a:ext uri="{FF2B5EF4-FFF2-40B4-BE49-F238E27FC236}">
                  <a16:creationId xmlns:a16="http://schemas.microsoft.com/office/drawing/2014/main" id="{B2A3CDB3-32F8-0155-7A48-408D21D06737}"/>
                </a:ext>
              </a:extLst>
            </p:cNvPr>
            <p:cNvSpPr/>
            <p:nvPr/>
          </p:nvSpPr>
          <p:spPr>
            <a:xfrm>
              <a:off x="876300" y="2951797"/>
              <a:ext cx="95250" cy="95250"/>
            </a:xfrm>
            <a:prstGeom prst="ellipse">
              <a:avLst/>
            </a:prstGeom>
            <a:solidFill>
              <a:srgbClr val="00FF00"/>
            </a:solidFill>
            <a:ln w="9525" cap="flat">
              <a:noFill/>
              <a:prstDash val="solid"/>
              <a:miter/>
            </a:ln>
          </p:spPr>
          <p:txBody>
            <a:bodyPr/>
            <a:lstStyle/>
            <a:p>
              <a:endParaRPr lang="en-US"/>
            </a:p>
          </p:txBody>
        </p:sp>
        <p:sp>
          <p:nvSpPr>
            <p:cNvPr id="44" name="Oval 43">
              <a:extLst>
                <a:ext uri="{FF2B5EF4-FFF2-40B4-BE49-F238E27FC236}">
                  <a16:creationId xmlns:a16="http://schemas.microsoft.com/office/drawing/2014/main" id="{CE119282-F5F4-B490-D815-F72E9FFDAC55}"/>
                </a:ext>
              </a:extLst>
            </p:cNvPr>
            <p:cNvSpPr/>
            <p:nvPr/>
          </p:nvSpPr>
          <p:spPr>
            <a:xfrm>
              <a:off x="876300" y="2951797"/>
              <a:ext cx="95250" cy="95250"/>
            </a:xfrm>
            <a:prstGeom prst="ellipse">
              <a:avLst/>
            </a:prstGeom>
            <a:noFill/>
            <a:ln w="9525" cap="sq">
              <a:solidFill>
                <a:srgbClr val="00FF00"/>
              </a:solidFill>
              <a:prstDash val="solid"/>
              <a:miter/>
            </a:ln>
          </p:spPr>
          <p:txBody>
            <a:bodyPr/>
            <a:lstStyle/>
            <a:p>
              <a:endParaRPr lang="en-US"/>
            </a:p>
          </p:txBody>
        </p:sp>
        <p:sp>
          <p:nvSpPr>
            <p:cNvPr id="45" name="Rectangle 44">
              <a:extLst>
                <a:ext uri="{FF2B5EF4-FFF2-40B4-BE49-F238E27FC236}">
                  <a16:creationId xmlns:a16="http://schemas.microsoft.com/office/drawing/2014/main" id="{7177195E-0F02-090C-5570-D0961F497B3B}"/>
                </a:ext>
              </a:extLst>
            </p:cNvPr>
            <p:cNvSpPr/>
            <p:nvPr/>
          </p:nvSpPr>
          <p:spPr>
            <a:xfrm>
              <a:off x="838200" y="2742247"/>
              <a:ext cx="781050" cy="171450"/>
            </a:xfrm>
            <a:prstGeom prst="rect">
              <a:avLst/>
            </a:prstGeom>
            <a:solidFill>
              <a:srgbClr val="FFFFFF"/>
            </a:solidFill>
            <a:ln w="9525" cap="flat">
              <a:noFill/>
              <a:prstDash val="solid"/>
              <a:miter/>
            </a:ln>
          </p:spPr>
          <p:txBody>
            <a:bodyPr/>
            <a:lstStyle/>
            <a:p>
              <a:endParaRPr lang="en-US"/>
            </a:p>
          </p:txBody>
        </p:sp>
        <p:sp>
          <p:nvSpPr>
            <p:cNvPr id="46" name="TextBox 45">
              <a:extLst>
                <a:ext uri="{FF2B5EF4-FFF2-40B4-BE49-F238E27FC236}">
                  <a16:creationId xmlns:a16="http://schemas.microsoft.com/office/drawing/2014/main" id="{49CD5D53-A56A-D792-4F70-B243746E62D1}"/>
                </a:ext>
              </a:extLst>
            </p:cNvPr>
            <p:cNvSpPr txBox="1"/>
            <p:nvPr/>
          </p:nvSpPr>
          <p:spPr>
            <a:xfrm>
              <a:off x="918210" y="2725055"/>
              <a:ext cx="423514"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Albite</a:t>
              </a:r>
            </a:p>
          </p:txBody>
        </p:sp>
        <p:sp>
          <p:nvSpPr>
            <p:cNvPr id="47" name="Rectangle 46">
              <a:extLst>
                <a:ext uri="{FF2B5EF4-FFF2-40B4-BE49-F238E27FC236}">
                  <a16:creationId xmlns:a16="http://schemas.microsoft.com/office/drawing/2014/main" id="{1C5EDBD4-66B0-2AEF-B21A-ADBFF09885AB}"/>
                </a:ext>
              </a:extLst>
            </p:cNvPr>
            <p:cNvSpPr/>
            <p:nvPr/>
          </p:nvSpPr>
          <p:spPr>
            <a:xfrm>
              <a:off x="838200" y="2742247"/>
              <a:ext cx="171450" cy="171450"/>
            </a:xfrm>
            <a:prstGeom prst="rect">
              <a:avLst/>
            </a:prstGeom>
            <a:solidFill>
              <a:srgbClr val="FFFFFF"/>
            </a:solidFill>
            <a:ln w="9525" cap="flat">
              <a:noFill/>
              <a:prstDash val="solid"/>
              <a:miter/>
            </a:ln>
          </p:spPr>
          <p:txBody>
            <a:bodyPr/>
            <a:lstStyle/>
            <a:p>
              <a:endParaRPr lang="en-US"/>
            </a:p>
          </p:txBody>
        </p:sp>
        <p:sp>
          <p:nvSpPr>
            <p:cNvPr id="48" name="Oval 47">
              <a:extLst>
                <a:ext uri="{FF2B5EF4-FFF2-40B4-BE49-F238E27FC236}">
                  <a16:creationId xmlns:a16="http://schemas.microsoft.com/office/drawing/2014/main" id="{AF98684B-2CFA-A851-B7AA-23503E79B136}"/>
                </a:ext>
              </a:extLst>
            </p:cNvPr>
            <p:cNvSpPr/>
            <p:nvPr/>
          </p:nvSpPr>
          <p:spPr>
            <a:xfrm>
              <a:off x="876300" y="2780347"/>
              <a:ext cx="95250" cy="95250"/>
            </a:xfrm>
            <a:prstGeom prst="ellipse">
              <a:avLst/>
            </a:prstGeom>
            <a:solidFill>
              <a:srgbClr val="FF99FF"/>
            </a:solidFill>
            <a:ln w="9525" cap="flat">
              <a:noFill/>
              <a:prstDash val="solid"/>
              <a:miter/>
            </a:ln>
          </p:spPr>
          <p:txBody>
            <a:bodyPr/>
            <a:lstStyle/>
            <a:p>
              <a:endParaRPr lang="en-US"/>
            </a:p>
          </p:txBody>
        </p:sp>
        <p:sp>
          <p:nvSpPr>
            <p:cNvPr id="49" name="Oval 48">
              <a:extLst>
                <a:ext uri="{FF2B5EF4-FFF2-40B4-BE49-F238E27FC236}">
                  <a16:creationId xmlns:a16="http://schemas.microsoft.com/office/drawing/2014/main" id="{5EB5F3BE-92E3-7C79-B5EF-ADC23ABA5988}"/>
                </a:ext>
              </a:extLst>
            </p:cNvPr>
            <p:cNvSpPr/>
            <p:nvPr/>
          </p:nvSpPr>
          <p:spPr>
            <a:xfrm>
              <a:off x="876300" y="2780347"/>
              <a:ext cx="95250" cy="95250"/>
            </a:xfrm>
            <a:prstGeom prst="ellipse">
              <a:avLst/>
            </a:prstGeom>
            <a:noFill/>
            <a:ln w="9525" cap="sq">
              <a:solidFill>
                <a:srgbClr val="FF99FF"/>
              </a:solidFill>
              <a:prstDash val="solid"/>
              <a:miter/>
            </a:ln>
          </p:spPr>
          <p:txBody>
            <a:bodyPr/>
            <a:lstStyle/>
            <a:p>
              <a:endParaRPr lang="en-US"/>
            </a:p>
          </p:txBody>
        </p:sp>
        <p:sp>
          <p:nvSpPr>
            <p:cNvPr id="50" name="Rectangle 49">
              <a:extLst>
                <a:ext uri="{FF2B5EF4-FFF2-40B4-BE49-F238E27FC236}">
                  <a16:creationId xmlns:a16="http://schemas.microsoft.com/office/drawing/2014/main" id="{3642696F-294D-C2F8-BE61-2E573C0D4A5A}"/>
                </a:ext>
              </a:extLst>
            </p:cNvPr>
            <p:cNvSpPr/>
            <p:nvPr/>
          </p:nvSpPr>
          <p:spPr>
            <a:xfrm>
              <a:off x="838200" y="2570797"/>
              <a:ext cx="781050" cy="171450"/>
            </a:xfrm>
            <a:prstGeom prst="rect">
              <a:avLst/>
            </a:prstGeom>
            <a:solidFill>
              <a:srgbClr val="FFFFFF"/>
            </a:solidFill>
            <a:ln w="9525" cap="flat">
              <a:noFill/>
              <a:prstDash val="solid"/>
              <a:miter/>
            </a:ln>
          </p:spPr>
          <p:txBody>
            <a:bodyPr/>
            <a:lstStyle/>
            <a:p>
              <a:endParaRPr lang="en-US"/>
            </a:p>
          </p:txBody>
        </p:sp>
        <p:sp>
          <p:nvSpPr>
            <p:cNvPr id="51" name="TextBox 50">
              <a:extLst>
                <a:ext uri="{FF2B5EF4-FFF2-40B4-BE49-F238E27FC236}">
                  <a16:creationId xmlns:a16="http://schemas.microsoft.com/office/drawing/2014/main" id="{7C5D729E-3D64-CB87-49A1-A4F49E42B0E5}"/>
                </a:ext>
              </a:extLst>
            </p:cNvPr>
            <p:cNvSpPr txBox="1"/>
            <p:nvPr/>
          </p:nvSpPr>
          <p:spPr>
            <a:xfrm>
              <a:off x="918210" y="2553605"/>
              <a:ext cx="39946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52" name="Rectangle 51">
              <a:extLst>
                <a:ext uri="{FF2B5EF4-FFF2-40B4-BE49-F238E27FC236}">
                  <a16:creationId xmlns:a16="http://schemas.microsoft.com/office/drawing/2014/main" id="{60E2FDE0-13D9-B07B-BC26-BA1CAC72E49A}"/>
                </a:ext>
              </a:extLst>
            </p:cNvPr>
            <p:cNvSpPr/>
            <p:nvPr/>
          </p:nvSpPr>
          <p:spPr>
            <a:xfrm>
              <a:off x="838200" y="2570797"/>
              <a:ext cx="171450" cy="171450"/>
            </a:xfrm>
            <a:prstGeom prst="rect">
              <a:avLst/>
            </a:prstGeom>
            <a:solidFill>
              <a:srgbClr val="FFFFFF"/>
            </a:solidFill>
            <a:ln w="9525" cap="flat">
              <a:noFill/>
              <a:prstDash val="solid"/>
              <a:miter/>
            </a:ln>
          </p:spPr>
          <p:txBody>
            <a:bodyPr/>
            <a:lstStyle/>
            <a:p>
              <a:endParaRPr lang="en-US"/>
            </a:p>
          </p:txBody>
        </p:sp>
        <p:sp>
          <p:nvSpPr>
            <p:cNvPr id="53" name="Oval 52">
              <a:extLst>
                <a:ext uri="{FF2B5EF4-FFF2-40B4-BE49-F238E27FC236}">
                  <a16:creationId xmlns:a16="http://schemas.microsoft.com/office/drawing/2014/main" id="{7B4B71AD-AC1F-B56E-8003-55BE7C244A35}"/>
                </a:ext>
              </a:extLst>
            </p:cNvPr>
            <p:cNvSpPr/>
            <p:nvPr/>
          </p:nvSpPr>
          <p:spPr>
            <a:xfrm>
              <a:off x="876300" y="2608897"/>
              <a:ext cx="95250" cy="95250"/>
            </a:xfrm>
            <a:prstGeom prst="ellipse">
              <a:avLst/>
            </a:prstGeom>
            <a:solidFill>
              <a:srgbClr val="FFFF00"/>
            </a:solidFill>
            <a:ln w="9525" cap="flat">
              <a:noFill/>
              <a:prstDash val="solid"/>
              <a:miter/>
            </a:ln>
          </p:spPr>
          <p:txBody>
            <a:bodyPr/>
            <a:lstStyle/>
            <a:p>
              <a:endParaRPr lang="en-US"/>
            </a:p>
          </p:txBody>
        </p:sp>
        <p:sp>
          <p:nvSpPr>
            <p:cNvPr id="54" name="Oval 53">
              <a:extLst>
                <a:ext uri="{FF2B5EF4-FFF2-40B4-BE49-F238E27FC236}">
                  <a16:creationId xmlns:a16="http://schemas.microsoft.com/office/drawing/2014/main" id="{15DC26CE-54A7-9A95-A788-ECF9270BF502}"/>
                </a:ext>
              </a:extLst>
            </p:cNvPr>
            <p:cNvSpPr/>
            <p:nvPr/>
          </p:nvSpPr>
          <p:spPr>
            <a:xfrm>
              <a:off x="876300" y="2608897"/>
              <a:ext cx="95250" cy="95250"/>
            </a:xfrm>
            <a:prstGeom prst="ellipse">
              <a:avLst/>
            </a:prstGeom>
            <a:noFill/>
            <a:ln w="9525" cap="sq">
              <a:solidFill>
                <a:srgbClr val="FFFF00"/>
              </a:solidFill>
              <a:prstDash val="solid"/>
              <a:miter/>
            </a:ln>
          </p:spPr>
          <p:txBody>
            <a:bodyPr/>
            <a:lstStyle/>
            <a:p>
              <a:endParaRPr lang="en-US"/>
            </a:p>
          </p:txBody>
        </p:sp>
        <p:sp>
          <p:nvSpPr>
            <p:cNvPr id="55" name="TextBox 54">
              <a:extLst>
                <a:ext uri="{FF2B5EF4-FFF2-40B4-BE49-F238E27FC236}">
                  <a16:creationId xmlns:a16="http://schemas.microsoft.com/office/drawing/2014/main" id="{9B6C64A7-6E8E-5888-7B13-CC4A5E83EBE8}"/>
                </a:ext>
              </a:extLst>
            </p:cNvPr>
            <p:cNvSpPr txBox="1"/>
            <p:nvPr/>
          </p:nvSpPr>
          <p:spPr>
            <a:xfrm>
              <a:off x="793335" y="2372966"/>
              <a:ext cx="1217000"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Logged Alteration</a:t>
              </a:r>
            </a:p>
          </p:txBody>
        </p:sp>
      </p:grpSp>
      <p:pic>
        <p:nvPicPr>
          <p:cNvPr id="57" name="Picture 56">
            <a:extLst>
              <a:ext uri="{FF2B5EF4-FFF2-40B4-BE49-F238E27FC236}">
                <a16:creationId xmlns:a16="http://schemas.microsoft.com/office/drawing/2014/main" id="{97BE0C63-D739-4074-3ED9-4377F66E2B53}"/>
              </a:ext>
            </a:extLst>
          </p:cNvPr>
          <p:cNvPicPr>
            <a:picLocks noChangeAspect="1"/>
          </p:cNvPicPr>
          <p:nvPr/>
        </p:nvPicPr>
        <p:blipFill>
          <a:blip r:embed="rId3"/>
          <a:stretch>
            <a:fillRect/>
          </a:stretch>
        </p:blipFill>
        <p:spPr>
          <a:xfrm>
            <a:off x="5849302" y="1584654"/>
            <a:ext cx="5400000" cy="4113505"/>
          </a:xfrm>
          <a:prstGeom prst="rect">
            <a:avLst/>
          </a:prstGeom>
        </p:spPr>
      </p:pic>
      <p:grpSp>
        <p:nvGrpSpPr>
          <p:cNvPr id="62" name="Group 61">
            <a:extLst>
              <a:ext uri="{FF2B5EF4-FFF2-40B4-BE49-F238E27FC236}">
                <a16:creationId xmlns:a16="http://schemas.microsoft.com/office/drawing/2014/main" id="{656CD5FA-4BE8-2FA6-B768-E54B21F1381F}"/>
              </a:ext>
            </a:extLst>
          </p:cNvPr>
          <p:cNvGrpSpPr/>
          <p:nvPr/>
        </p:nvGrpSpPr>
        <p:grpSpPr>
          <a:xfrm>
            <a:off x="10016450" y="2153340"/>
            <a:ext cx="738647" cy="1947434"/>
            <a:chOff x="5295860" y="1934060"/>
            <a:chExt cx="738647" cy="1947434"/>
          </a:xfrm>
        </p:grpSpPr>
        <p:sp>
          <p:nvSpPr>
            <p:cNvPr id="63" name="TextBox 62">
              <a:extLst>
                <a:ext uri="{FF2B5EF4-FFF2-40B4-BE49-F238E27FC236}">
                  <a16:creationId xmlns:a16="http://schemas.microsoft.com/office/drawing/2014/main" id="{7A93E170-B489-92DC-DFEA-46ECDAA5CC3A}"/>
                </a:ext>
              </a:extLst>
            </p:cNvPr>
            <p:cNvSpPr txBox="1"/>
            <p:nvPr/>
          </p:nvSpPr>
          <p:spPr>
            <a:xfrm>
              <a:off x="5433060" y="36737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80.73</a:t>
              </a:r>
            </a:p>
          </p:txBody>
        </p:sp>
        <p:sp>
          <p:nvSpPr>
            <p:cNvPr id="64" name="Rectangle 63">
              <a:extLst>
                <a:ext uri="{FF2B5EF4-FFF2-40B4-BE49-F238E27FC236}">
                  <a16:creationId xmlns:a16="http://schemas.microsoft.com/office/drawing/2014/main" id="{489F7A38-A097-9CE6-B415-F1BB376BCC61}"/>
                </a:ext>
              </a:extLst>
            </p:cNvPr>
            <p:cNvSpPr/>
            <p:nvPr/>
          </p:nvSpPr>
          <p:spPr>
            <a:xfrm>
              <a:off x="5353050" y="3690937"/>
              <a:ext cx="171450" cy="171450"/>
            </a:xfrm>
            <a:prstGeom prst="rect">
              <a:avLst/>
            </a:prstGeom>
            <a:solidFill>
              <a:srgbClr val="FFFFFF"/>
            </a:solidFill>
            <a:ln w="9525" cap="flat">
              <a:noFill/>
              <a:prstDash val="solid"/>
              <a:miter/>
            </a:ln>
          </p:spPr>
          <p:txBody>
            <a:bodyPr/>
            <a:lstStyle/>
            <a:p>
              <a:endParaRPr lang="en-US"/>
            </a:p>
          </p:txBody>
        </p:sp>
        <p:sp>
          <p:nvSpPr>
            <p:cNvPr id="65" name="Oval 64">
              <a:extLst>
                <a:ext uri="{FF2B5EF4-FFF2-40B4-BE49-F238E27FC236}">
                  <a16:creationId xmlns:a16="http://schemas.microsoft.com/office/drawing/2014/main" id="{FD2A3AD2-496F-82F1-22D6-D27B3383DB7C}"/>
                </a:ext>
              </a:extLst>
            </p:cNvPr>
            <p:cNvSpPr/>
            <p:nvPr/>
          </p:nvSpPr>
          <p:spPr>
            <a:xfrm>
              <a:off x="5391150" y="3729037"/>
              <a:ext cx="95250" cy="95250"/>
            </a:xfrm>
            <a:prstGeom prst="ellipse">
              <a:avLst/>
            </a:prstGeom>
            <a:solidFill>
              <a:srgbClr val="FF0000"/>
            </a:solidFill>
            <a:ln w="9525" cap="flat">
              <a:noFill/>
              <a:prstDash val="solid"/>
              <a:miter/>
            </a:ln>
          </p:spPr>
          <p:txBody>
            <a:bodyPr/>
            <a:lstStyle/>
            <a:p>
              <a:endParaRPr lang="en-US"/>
            </a:p>
          </p:txBody>
        </p:sp>
        <p:sp>
          <p:nvSpPr>
            <p:cNvPr id="66" name="Oval 65">
              <a:extLst>
                <a:ext uri="{FF2B5EF4-FFF2-40B4-BE49-F238E27FC236}">
                  <a16:creationId xmlns:a16="http://schemas.microsoft.com/office/drawing/2014/main" id="{DAE26582-5B8C-1A16-86EC-E29A04173090}"/>
                </a:ext>
              </a:extLst>
            </p:cNvPr>
            <p:cNvSpPr/>
            <p:nvPr/>
          </p:nvSpPr>
          <p:spPr>
            <a:xfrm>
              <a:off x="5391150" y="3729037"/>
              <a:ext cx="95250" cy="95250"/>
            </a:xfrm>
            <a:prstGeom prst="ellipse">
              <a:avLst/>
            </a:prstGeom>
            <a:noFill/>
            <a:ln w="9525" cap="sq">
              <a:solidFill>
                <a:srgbClr val="FF0000"/>
              </a:solidFill>
              <a:prstDash val="solid"/>
              <a:miter/>
            </a:ln>
          </p:spPr>
          <p:txBody>
            <a:bodyPr/>
            <a:lstStyle/>
            <a:p>
              <a:endParaRPr lang="en-US"/>
            </a:p>
          </p:txBody>
        </p:sp>
        <p:sp>
          <p:nvSpPr>
            <p:cNvPr id="67" name="TextBox 66">
              <a:extLst>
                <a:ext uri="{FF2B5EF4-FFF2-40B4-BE49-F238E27FC236}">
                  <a16:creationId xmlns:a16="http://schemas.microsoft.com/office/drawing/2014/main" id="{2577C4D7-F7BF-42DC-63CA-3F40A5256534}"/>
                </a:ext>
              </a:extLst>
            </p:cNvPr>
            <p:cNvSpPr txBox="1"/>
            <p:nvPr/>
          </p:nvSpPr>
          <p:spPr>
            <a:xfrm>
              <a:off x="5433060" y="35022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48.33</a:t>
              </a:r>
            </a:p>
          </p:txBody>
        </p:sp>
        <p:sp>
          <p:nvSpPr>
            <p:cNvPr id="68" name="Rectangle 67">
              <a:extLst>
                <a:ext uri="{FF2B5EF4-FFF2-40B4-BE49-F238E27FC236}">
                  <a16:creationId xmlns:a16="http://schemas.microsoft.com/office/drawing/2014/main" id="{7F32A6B9-7210-463D-EFB1-F71C502085C9}"/>
                </a:ext>
              </a:extLst>
            </p:cNvPr>
            <p:cNvSpPr/>
            <p:nvPr/>
          </p:nvSpPr>
          <p:spPr>
            <a:xfrm>
              <a:off x="5353050" y="3519487"/>
              <a:ext cx="171450" cy="171450"/>
            </a:xfrm>
            <a:prstGeom prst="rect">
              <a:avLst/>
            </a:prstGeom>
            <a:solidFill>
              <a:srgbClr val="FFFFFF"/>
            </a:solidFill>
            <a:ln w="9525" cap="flat">
              <a:noFill/>
              <a:prstDash val="solid"/>
              <a:miter/>
            </a:ln>
          </p:spPr>
          <p:txBody>
            <a:bodyPr/>
            <a:lstStyle/>
            <a:p>
              <a:endParaRPr lang="en-US"/>
            </a:p>
          </p:txBody>
        </p:sp>
        <p:sp>
          <p:nvSpPr>
            <p:cNvPr id="69" name="Oval 68">
              <a:extLst>
                <a:ext uri="{FF2B5EF4-FFF2-40B4-BE49-F238E27FC236}">
                  <a16:creationId xmlns:a16="http://schemas.microsoft.com/office/drawing/2014/main" id="{54F980FE-2817-64BD-6F12-4C74EC5FA2CD}"/>
                </a:ext>
              </a:extLst>
            </p:cNvPr>
            <p:cNvSpPr/>
            <p:nvPr/>
          </p:nvSpPr>
          <p:spPr>
            <a:xfrm>
              <a:off x="5391150" y="3557587"/>
              <a:ext cx="95250" cy="95250"/>
            </a:xfrm>
            <a:prstGeom prst="ellipse">
              <a:avLst/>
            </a:prstGeom>
            <a:solidFill>
              <a:srgbClr val="FF5400"/>
            </a:solidFill>
            <a:ln w="9525" cap="flat">
              <a:noFill/>
              <a:prstDash val="solid"/>
              <a:miter/>
            </a:ln>
          </p:spPr>
          <p:txBody>
            <a:bodyPr/>
            <a:lstStyle/>
            <a:p>
              <a:endParaRPr lang="en-US"/>
            </a:p>
          </p:txBody>
        </p:sp>
        <p:sp>
          <p:nvSpPr>
            <p:cNvPr id="70" name="Oval 69">
              <a:extLst>
                <a:ext uri="{FF2B5EF4-FFF2-40B4-BE49-F238E27FC236}">
                  <a16:creationId xmlns:a16="http://schemas.microsoft.com/office/drawing/2014/main" id="{7EFF4B85-CC52-40C5-FF2C-34990C2D2085}"/>
                </a:ext>
              </a:extLst>
            </p:cNvPr>
            <p:cNvSpPr/>
            <p:nvPr/>
          </p:nvSpPr>
          <p:spPr>
            <a:xfrm>
              <a:off x="5391150" y="3557587"/>
              <a:ext cx="95250" cy="95250"/>
            </a:xfrm>
            <a:prstGeom prst="ellipse">
              <a:avLst/>
            </a:prstGeom>
            <a:noFill/>
            <a:ln w="9525" cap="sq">
              <a:solidFill>
                <a:srgbClr val="FF5400"/>
              </a:solidFill>
              <a:prstDash val="solid"/>
              <a:miter/>
            </a:ln>
          </p:spPr>
          <p:txBody>
            <a:bodyPr/>
            <a:lstStyle/>
            <a:p>
              <a:endParaRPr lang="en-US"/>
            </a:p>
          </p:txBody>
        </p:sp>
        <p:sp>
          <p:nvSpPr>
            <p:cNvPr id="71" name="TextBox 70">
              <a:extLst>
                <a:ext uri="{FF2B5EF4-FFF2-40B4-BE49-F238E27FC236}">
                  <a16:creationId xmlns:a16="http://schemas.microsoft.com/office/drawing/2014/main" id="{E88AF02B-A866-E56A-CCBE-00964C7DEEB4}"/>
                </a:ext>
              </a:extLst>
            </p:cNvPr>
            <p:cNvSpPr txBox="1"/>
            <p:nvPr/>
          </p:nvSpPr>
          <p:spPr>
            <a:xfrm>
              <a:off x="5433060" y="33308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41.95</a:t>
              </a:r>
            </a:p>
          </p:txBody>
        </p:sp>
        <p:sp>
          <p:nvSpPr>
            <p:cNvPr id="72" name="Rectangle 71">
              <a:extLst>
                <a:ext uri="{FF2B5EF4-FFF2-40B4-BE49-F238E27FC236}">
                  <a16:creationId xmlns:a16="http://schemas.microsoft.com/office/drawing/2014/main" id="{08E1A0F6-84F7-A4B8-DE09-FC030595A725}"/>
                </a:ext>
              </a:extLst>
            </p:cNvPr>
            <p:cNvSpPr/>
            <p:nvPr/>
          </p:nvSpPr>
          <p:spPr>
            <a:xfrm>
              <a:off x="5353050" y="3348037"/>
              <a:ext cx="171450" cy="171450"/>
            </a:xfrm>
            <a:prstGeom prst="rect">
              <a:avLst/>
            </a:prstGeom>
            <a:solidFill>
              <a:srgbClr val="FFFFFF"/>
            </a:solidFill>
            <a:ln w="9525" cap="flat">
              <a:noFill/>
              <a:prstDash val="solid"/>
              <a:miter/>
            </a:ln>
          </p:spPr>
          <p:txBody>
            <a:bodyPr/>
            <a:lstStyle/>
            <a:p>
              <a:endParaRPr lang="en-US"/>
            </a:p>
          </p:txBody>
        </p:sp>
        <p:sp>
          <p:nvSpPr>
            <p:cNvPr id="73" name="Oval 72">
              <a:extLst>
                <a:ext uri="{FF2B5EF4-FFF2-40B4-BE49-F238E27FC236}">
                  <a16:creationId xmlns:a16="http://schemas.microsoft.com/office/drawing/2014/main" id="{6D928DAF-C3E5-FBF6-DAB9-DB7E965C26BE}"/>
                </a:ext>
              </a:extLst>
            </p:cNvPr>
            <p:cNvSpPr/>
            <p:nvPr/>
          </p:nvSpPr>
          <p:spPr>
            <a:xfrm>
              <a:off x="5391150" y="3386137"/>
              <a:ext cx="95250" cy="95250"/>
            </a:xfrm>
            <a:prstGeom prst="ellipse">
              <a:avLst/>
            </a:prstGeom>
            <a:solidFill>
              <a:srgbClr val="FFAA00"/>
            </a:solidFill>
            <a:ln w="9525" cap="flat">
              <a:noFill/>
              <a:prstDash val="solid"/>
              <a:miter/>
            </a:ln>
          </p:spPr>
          <p:txBody>
            <a:bodyPr/>
            <a:lstStyle/>
            <a:p>
              <a:endParaRPr lang="en-US"/>
            </a:p>
          </p:txBody>
        </p:sp>
        <p:sp>
          <p:nvSpPr>
            <p:cNvPr id="74" name="Oval 73">
              <a:extLst>
                <a:ext uri="{FF2B5EF4-FFF2-40B4-BE49-F238E27FC236}">
                  <a16:creationId xmlns:a16="http://schemas.microsoft.com/office/drawing/2014/main" id="{EE811378-110E-8167-977A-3C0E03871F29}"/>
                </a:ext>
              </a:extLst>
            </p:cNvPr>
            <p:cNvSpPr/>
            <p:nvPr/>
          </p:nvSpPr>
          <p:spPr>
            <a:xfrm>
              <a:off x="5391150" y="3386137"/>
              <a:ext cx="95250" cy="95250"/>
            </a:xfrm>
            <a:prstGeom prst="ellipse">
              <a:avLst/>
            </a:prstGeom>
            <a:noFill/>
            <a:ln w="9525" cap="sq">
              <a:solidFill>
                <a:srgbClr val="FFAA00"/>
              </a:solidFill>
              <a:prstDash val="solid"/>
              <a:miter/>
            </a:ln>
          </p:spPr>
          <p:txBody>
            <a:bodyPr/>
            <a:lstStyle/>
            <a:p>
              <a:endParaRPr lang="en-US"/>
            </a:p>
          </p:txBody>
        </p:sp>
        <p:sp>
          <p:nvSpPr>
            <p:cNvPr id="75" name="TextBox 74">
              <a:extLst>
                <a:ext uri="{FF2B5EF4-FFF2-40B4-BE49-F238E27FC236}">
                  <a16:creationId xmlns:a16="http://schemas.microsoft.com/office/drawing/2014/main" id="{1B12BC64-2CF9-0F5B-8DE9-838A11812832}"/>
                </a:ext>
              </a:extLst>
            </p:cNvPr>
            <p:cNvSpPr txBox="1"/>
            <p:nvPr/>
          </p:nvSpPr>
          <p:spPr>
            <a:xfrm>
              <a:off x="5433060" y="31593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37.22</a:t>
              </a:r>
            </a:p>
          </p:txBody>
        </p:sp>
        <p:sp>
          <p:nvSpPr>
            <p:cNvPr id="76" name="Rectangle 75">
              <a:extLst>
                <a:ext uri="{FF2B5EF4-FFF2-40B4-BE49-F238E27FC236}">
                  <a16:creationId xmlns:a16="http://schemas.microsoft.com/office/drawing/2014/main" id="{A81A8941-0A78-A55E-FFB2-6B4977FFA274}"/>
                </a:ext>
              </a:extLst>
            </p:cNvPr>
            <p:cNvSpPr/>
            <p:nvPr/>
          </p:nvSpPr>
          <p:spPr>
            <a:xfrm>
              <a:off x="5353050" y="3176587"/>
              <a:ext cx="171450" cy="171450"/>
            </a:xfrm>
            <a:prstGeom prst="rect">
              <a:avLst/>
            </a:prstGeom>
            <a:solidFill>
              <a:srgbClr val="FFFFFF"/>
            </a:solidFill>
            <a:ln w="9525" cap="flat">
              <a:noFill/>
              <a:prstDash val="solid"/>
              <a:miter/>
            </a:ln>
          </p:spPr>
          <p:txBody>
            <a:bodyPr/>
            <a:lstStyle/>
            <a:p>
              <a:endParaRPr lang="en-US"/>
            </a:p>
          </p:txBody>
        </p:sp>
        <p:sp>
          <p:nvSpPr>
            <p:cNvPr id="77" name="Oval 76">
              <a:extLst>
                <a:ext uri="{FF2B5EF4-FFF2-40B4-BE49-F238E27FC236}">
                  <a16:creationId xmlns:a16="http://schemas.microsoft.com/office/drawing/2014/main" id="{3137F9B0-8B5C-4990-CF92-32D3A081C4AF}"/>
                </a:ext>
              </a:extLst>
            </p:cNvPr>
            <p:cNvSpPr/>
            <p:nvPr/>
          </p:nvSpPr>
          <p:spPr>
            <a:xfrm>
              <a:off x="5391150" y="3214687"/>
              <a:ext cx="95250" cy="95250"/>
            </a:xfrm>
            <a:prstGeom prst="ellipse">
              <a:avLst/>
            </a:prstGeom>
            <a:solidFill>
              <a:srgbClr val="FFFF00"/>
            </a:solidFill>
            <a:ln w="9525" cap="flat">
              <a:noFill/>
              <a:prstDash val="solid"/>
              <a:miter/>
            </a:ln>
          </p:spPr>
          <p:txBody>
            <a:bodyPr/>
            <a:lstStyle/>
            <a:p>
              <a:endParaRPr lang="en-US"/>
            </a:p>
          </p:txBody>
        </p:sp>
        <p:sp>
          <p:nvSpPr>
            <p:cNvPr id="78" name="Oval 77">
              <a:extLst>
                <a:ext uri="{FF2B5EF4-FFF2-40B4-BE49-F238E27FC236}">
                  <a16:creationId xmlns:a16="http://schemas.microsoft.com/office/drawing/2014/main" id="{4C83844D-A5C6-50B3-2D93-F6EB19649AE3}"/>
                </a:ext>
              </a:extLst>
            </p:cNvPr>
            <p:cNvSpPr/>
            <p:nvPr/>
          </p:nvSpPr>
          <p:spPr>
            <a:xfrm>
              <a:off x="5391150" y="3214687"/>
              <a:ext cx="95250" cy="95250"/>
            </a:xfrm>
            <a:prstGeom prst="ellipse">
              <a:avLst/>
            </a:prstGeom>
            <a:noFill/>
            <a:ln w="9525" cap="sq">
              <a:solidFill>
                <a:srgbClr val="FFFF00"/>
              </a:solidFill>
              <a:prstDash val="solid"/>
              <a:miter/>
            </a:ln>
          </p:spPr>
          <p:txBody>
            <a:bodyPr/>
            <a:lstStyle/>
            <a:p>
              <a:endParaRPr lang="en-US"/>
            </a:p>
          </p:txBody>
        </p:sp>
        <p:sp>
          <p:nvSpPr>
            <p:cNvPr id="79" name="TextBox 78">
              <a:extLst>
                <a:ext uri="{FF2B5EF4-FFF2-40B4-BE49-F238E27FC236}">
                  <a16:creationId xmlns:a16="http://schemas.microsoft.com/office/drawing/2014/main" id="{199F10C0-AD02-4C98-2E36-FF69B3EA452C}"/>
                </a:ext>
              </a:extLst>
            </p:cNvPr>
            <p:cNvSpPr txBox="1"/>
            <p:nvPr/>
          </p:nvSpPr>
          <p:spPr>
            <a:xfrm>
              <a:off x="5433060" y="29879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33.23</a:t>
              </a:r>
            </a:p>
          </p:txBody>
        </p:sp>
        <p:sp>
          <p:nvSpPr>
            <p:cNvPr id="80" name="Rectangle 79">
              <a:extLst>
                <a:ext uri="{FF2B5EF4-FFF2-40B4-BE49-F238E27FC236}">
                  <a16:creationId xmlns:a16="http://schemas.microsoft.com/office/drawing/2014/main" id="{9851015E-9B1F-008D-B0BE-56D436438FCF}"/>
                </a:ext>
              </a:extLst>
            </p:cNvPr>
            <p:cNvSpPr/>
            <p:nvPr/>
          </p:nvSpPr>
          <p:spPr>
            <a:xfrm>
              <a:off x="5353050" y="3005137"/>
              <a:ext cx="171450" cy="171450"/>
            </a:xfrm>
            <a:prstGeom prst="rect">
              <a:avLst/>
            </a:prstGeom>
            <a:solidFill>
              <a:srgbClr val="FFFFFF"/>
            </a:solidFill>
            <a:ln w="9525" cap="flat">
              <a:noFill/>
              <a:prstDash val="solid"/>
              <a:miter/>
            </a:ln>
          </p:spPr>
          <p:txBody>
            <a:bodyPr/>
            <a:lstStyle/>
            <a:p>
              <a:endParaRPr lang="en-US"/>
            </a:p>
          </p:txBody>
        </p:sp>
        <p:sp>
          <p:nvSpPr>
            <p:cNvPr id="81" name="Oval 80">
              <a:extLst>
                <a:ext uri="{FF2B5EF4-FFF2-40B4-BE49-F238E27FC236}">
                  <a16:creationId xmlns:a16="http://schemas.microsoft.com/office/drawing/2014/main" id="{4F1344B9-BBB6-92FE-8A95-99483EC11B71}"/>
                </a:ext>
              </a:extLst>
            </p:cNvPr>
            <p:cNvSpPr/>
            <p:nvPr/>
          </p:nvSpPr>
          <p:spPr>
            <a:xfrm>
              <a:off x="5391150" y="3043237"/>
              <a:ext cx="95250" cy="95250"/>
            </a:xfrm>
            <a:prstGeom prst="ellipse">
              <a:avLst/>
            </a:prstGeom>
            <a:solidFill>
              <a:srgbClr val="AAFF54"/>
            </a:solidFill>
            <a:ln w="9525" cap="flat">
              <a:noFill/>
              <a:prstDash val="solid"/>
              <a:miter/>
            </a:ln>
          </p:spPr>
          <p:txBody>
            <a:bodyPr/>
            <a:lstStyle/>
            <a:p>
              <a:endParaRPr lang="en-US"/>
            </a:p>
          </p:txBody>
        </p:sp>
        <p:sp>
          <p:nvSpPr>
            <p:cNvPr id="82" name="Oval 81">
              <a:extLst>
                <a:ext uri="{FF2B5EF4-FFF2-40B4-BE49-F238E27FC236}">
                  <a16:creationId xmlns:a16="http://schemas.microsoft.com/office/drawing/2014/main" id="{19A2070A-A98B-D46D-5D0D-AA35BE05646C}"/>
                </a:ext>
              </a:extLst>
            </p:cNvPr>
            <p:cNvSpPr/>
            <p:nvPr/>
          </p:nvSpPr>
          <p:spPr>
            <a:xfrm>
              <a:off x="5391150" y="3043237"/>
              <a:ext cx="95250" cy="95250"/>
            </a:xfrm>
            <a:prstGeom prst="ellipse">
              <a:avLst/>
            </a:prstGeom>
            <a:noFill/>
            <a:ln w="9525" cap="sq">
              <a:solidFill>
                <a:srgbClr val="AAFF54"/>
              </a:solidFill>
              <a:prstDash val="solid"/>
              <a:miter/>
            </a:ln>
          </p:spPr>
          <p:txBody>
            <a:bodyPr/>
            <a:lstStyle/>
            <a:p>
              <a:endParaRPr lang="en-US"/>
            </a:p>
          </p:txBody>
        </p:sp>
        <p:sp>
          <p:nvSpPr>
            <p:cNvPr id="83" name="TextBox 82">
              <a:extLst>
                <a:ext uri="{FF2B5EF4-FFF2-40B4-BE49-F238E27FC236}">
                  <a16:creationId xmlns:a16="http://schemas.microsoft.com/office/drawing/2014/main" id="{2E06FECC-C51D-3147-AAB1-56D9CB2F9266}"/>
                </a:ext>
              </a:extLst>
            </p:cNvPr>
            <p:cNvSpPr txBox="1"/>
            <p:nvPr/>
          </p:nvSpPr>
          <p:spPr>
            <a:xfrm>
              <a:off x="5433060" y="28164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29.52</a:t>
              </a:r>
            </a:p>
          </p:txBody>
        </p:sp>
        <p:sp>
          <p:nvSpPr>
            <p:cNvPr id="84" name="Rectangle 83">
              <a:extLst>
                <a:ext uri="{FF2B5EF4-FFF2-40B4-BE49-F238E27FC236}">
                  <a16:creationId xmlns:a16="http://schemas.microsoft.com/office/drawing/2014/main" id="{7CB0D685-3C63-DAA4-61B4-8DCF8F5FDD91}"/>
                </a:ext>
              </a:extLst>
            </p:cNvPr>
            <p:cNvSpPr/>
            <p:nvPr/>
          </p:nvSpPr>
          <p:spPr>
            <a:xfrm>
              <a:off x="5353050" y="2833687"/>
              <a:ext cx="171450" cy="171450"/>
            </a:xfrm>
            <a:prstGeom prst="rect">
              <a:avLst/>
            </a:prstGeom>
            <a:solidFill>
              <a:srgbClr val="FFFFFF"/>
            </a:solidFill>
            <a:ln w="9525" cap="flat">
              <a:noFill/>
              <a:prstDash val="solid"/>
              <a:miter/>
            </a:ln>
          </p:spPr>
          <p:txBody>
            <a:bodyPr/>
            <a:lstStyle/>
            <a:p>
              <a:endParaRPr lang="en-US"/>
            </a:p>
          </p:txBody>
        </p:sp>
        <p:sp>
          <p:nvSpPr>
            <p:cNvPr id="85" name="Oval 84">
              <a:extLst>
                <a:ext uri="{FF2B5EF4-FFF2-40B4-BE49-F238E27FC236}">
                  <a16:creationId xmlns:a16="http://schemas.microsoft.com/office/drawing/2014/main" id="{236F26BD-FB0B-5DBD-F9A3-D49B57931C7D}"/>
                </a:ext>
              </a:extLst>
            </p:cNvPr>
            <p:cNvSpPr/>
            <p:nvPr/>
          </p:nvSpPr>
          <p:spPr>
            <a:xfrm>
              <a:off x="5391150" y="2871787"/>
              <a:ext cx="95250" cy="95250"/>
            </a:xfrm>
            <a:prstGeom prst="ellipse">
              <a:avLst/>
            </a:prstGeom>
            <a:solidFill>
              <a:srgbClr val="55FFA9"/>
            </a:solidFill>
            <a:ln w="9525" cap="flat">
              <a:noFill/>
              <a:prstDash val="solid"/>
              <a:miter/>
            </a:ln>
          </p:spPr>
          <p:txBody>
            <a:bodyPr/>
            <a:lstStyle/>
            <a:p>
              <a:endParaRPr lang="en-US"/>
            </a:p>
          </p:txBody>
        </p:sp>
        <p:sp>
          <p:nvSpPr>
            <p:cNvPr id="86" name="Oval 85">
              <a:extLst>
                <a:ext uri="{FF2B5EF4-FFF2-40B4-BE49-F238E27FC236}">
                  <a16:creationId xmlns:a16="http://schemas.microsoft.com/office/drawing/2014/main" id="{075D0BF3-48AC-F07E-3B5B-BDAC1913EC63}"/>
                </a:ext>
              </a:extLst>
            </p:cNvPr>
            <p:cNvSpPr/>
            <p:nvPr/>
          </p:nvSpPr>
          <p:spPr>
            <a:xfrm>
              <a:off x="5391150" y="2871787"/>
              <a:ext cx="95250" cy="95250"/>
            </a:xfrm>
            <a:prstGeom prst="ellipse">
              <a:avLst/>
            </a:prstGeom>
            <a:noFill/>
            <a:ln w="9525" cap="sq">
              <a:solidFill>
                <a:srgbClr val="55FFA9"/>
              </a:solidFill>
              <a:prstDash val="solid"/>
              <a:miter/>
            </a:ln>
          </p:spPr>
          <p:txBody>
            <a:bodyPr/>
            <a:lstStyle/>
            <a:p>
              <a:endParaRPr lang="en-US"/>
            </a:p>
          </p:txBody>
        </p:sp>
        <p:sp>
          <p:nvSpPr>
            <p:cNvPr id="87" name="TextBox 86">
              <a:extLst>
                <a:ext uri="{FF2B5EF4-FFF2-40B4-BE49-F238E27FC236}">
                  <a16:creationId xmlns:a16="http://schemas.microsoft.com/office/drawing/2014/main" id="{661C5795-451A-C740-5AB2-0EE070C488CE}"/>
                </a:ext>
              </a:extLst>
            </p:cNvPr>
            <p:cNvSpPr txBox="1"/>
            <p:nvPr/>
          </p:nvSpPr>
          <p:spPr>
            <a:xfrm>
              <a:off x="5433060" y="26450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25.78</a:t>
              </a:r>
            </a:p>
          </p:txBody>
        </p:sp>
        <p:sp>
          <p:nvSpPr>
            <p:cNvPr id="88" name="Rectangle 87">
              <a:extLst>
                <a:ext uri="{FF2B5EF4-FFF2-40B4-BE49-F238E27FC236}">
                  <a16:creationId xmlns:a16="http://schemas.microsoft.com/office/drawing/2014/main" id="{DCEBB38B-F5B8-F437-0A62-8330E33AC37A}"/>
                </a:ext>
              </a:extLst>
            </p:cNvPr>
            <p:cNvSpPr/>
            <p:nvPr/>
          </p:nvSpPr>
          <p:spPr>
            <a:xfrm>
              <a:off x="5353050" y="2662237"/>
              <a:ext cx="171450" cy="171450"/>
            </a:xfrm>
            <a:prstGeom prst="rect">
              <a:avLst/>
            </a:prstGeom>
            <a:solidFill>
              <a:srgbClr val="FFFFFF"/>
            </a:solidFill>
            <a:ln w="9525" cap="flat">
              <a:noFill/>
              <a:prstDash val="solid"/>
              <a:miter/>
            </a:ln>
          </p:spPr>
          <p:txBody>
            <a:bodyPr/>
            <a:lstStyle/>
            <a:p>
              <a:endParaRPr lang="en-US"/>
            </a:p>
          </p:txBody>
        </p:sp>
        <p:sp>
          <p:nvSpPr>
            <p:cNvPr id="89" name="Oval 88">
              <a:extLst>
                <a:ext uri="{FF2B5EF4-FFF2-40B4-BE49-F238E27FC236}">
                  <a16:creationId xmlns:a16="http://schemas.microsoft.com/office/drawing/2014/main" id="{489B7E0D-C8F1-BEE5-CDC9-78654030AAD5}"/>
                </a:ext>
              </a:extLst>
            </p:cNvPr>
            <p:cNvSpPr/>
            <p:nvPr/>
          </p:nvSpPr>
          <p:spPr>
            <a:xfrm>
              <a:off x="5391150" y="2700337"/>
              <a:ext cx="95250" cy="95250"/>
            </a:xfrm>
            <a:prstGeom prst="ellipse">
              <a:avLst/>
            </a:prstGeom>
            <a:solidFill>
              <a:srgbClr val="00FFFF"/>
            </a:solidFill>
            <a:ln w="9525" cap="flat">
              <a:noFill/>
              <a:prstDash val="solid"/>
              <a:miter/>
            </a:ln>
          </p:spPr>
          <p:txBody>
            <a:bodyPr/>
            <a:lstStyle/>
            <a:p>
              <a:endParaRPr lang="en-US"/>
            </a:p>
          </p:txBody>
        </p:sp>
        <p:sp>
          <p:nvSpPr>
            <p:cNvPr id="90" name="Oval 89">
              <a:extLst>
                <a:ext uri="{FF2B5EF4-FFF2-40B4-BE49-F238E27FC236}">
                  <a16:creationId xmlns:a16="http://schemas.microsoft.com/office/drawing/2014/main" id="{61316F76-C735-FB6B-D112-F96E0B3039D1}"/>
                </a:ext>
              </a:extLst>
            </p:cNvPr>
            <p:cNvSpPr/>
            <p:nvPr/>
          </p:nvSpPr>
          <p:spPr>
            <a:xfrm>
              <a:off x="5391150" y="2700337"/>
              <a:ext cx="95250" cy="95250"/>
            </a:xfrm>
            <a:prstGeom prst="ellipse">
              <a:avLst/>
            </a:prstGeom>
            <a:noFill/>
            <a:ln w="9525" cap="sq">
              <a:solidFill>
                <a:srgbClr val="00FFFF"/>
              </a:solidFill>
              <a:prstDash val="solid"/>
              <a:miter/>
            </a:ln>
          </p:spPr>
          <p:txBody>
            <a:bodyPr/>
            <a:lstStyle/>
            <a:p>
              <a:endParaRPr lang="en-US"/>
            </a:p>
          </p:txBody>
        </p:sp>
        <p:sp>
          <p:nvSpPr>
            <p:cNvPr id="91" name="TextBox 90">
              <a:extLst>
                <a:ext uri="{FF2B5EF4-FFF2-40B4-BE49-F238E27FC236}">
                  <a16:creationId xmlns:a16="http://schemas.microsoft.com/office/drawing/2014/main" id="{B64A5BF5-CC09-E9B3-54BF-8A3FC1E0EC87}"/>
                </a:ext>
              </a:extLst>
            </p:cNvPr>
            <p:cNvSpPr txBox="1"/>
            <p:nvPr/>
          </p:nvSpPr>
          <p:spPr>
            <a:xfrm>
              <a:off x="5433060" y="2473595"/>
              <a:ext cx="60144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21.91 </a:t>
              </a:r>
            </a:p>
          </p:txBody>
        </p:sp>
        <p:sp>
          <p:nvSpPr>
            <p:cNvPr id="92" name="Rectangle 91">
              <a:extLst>
                <a:ext uri="{FF2B5EF4-FFF2-40B4-BE49-F238E27FC236}">
                  <a16:creationId xmlns:a16="http://schemas.microsoft.com/office/drawing/2014/main" id="{128C153E-D20D-B259-926D-A569E1D3D149}"/>
                </a:ext>
              </a:extLst>
            </p:cNvPr>
            <p:cNvSpPr/>
            <p:nvPr/>
          </p:nvSpPr>
          <p:spPr>
            <a:xfrm>
              <a:off x="5353050" y="2490787"/>
              <a:ext cx="171450" cy="171450"/>
            </a:xfrm>
            <a:prstGeom prst="rect">
              <a:avLst/>
            </a:prstGeom>
            <a:solidFill>
              <a:srgbClr val="FFFFFF"/>
            </a:solidFill>
            <a:ln w="9525" cap="flat">
              <a:noFill/>
              <a:prstDash val="solid"/>
              <a:miter/>
            </a:ln>
          </p:spPr>
          <p:txBody>
            <a:bodyPr/>
            <a:lstStyle/>
            <a:p>
              <a:endParaRPr lang="en-US"/>
            </a:p>
          </p:txBody>
        </p:sp>
        <p:sp>
          <p:nvSpPr>
            <p:cNvPr id="93" name="Oval 92">
              <a:extLst>
                <a:ext uri="{FF2B5EF4-FFF2-40B4-BE49-F238E27FC236}">
                  <a16:creationId xmlns:a16="http://schemas.microsoft.com/office/drawing/2014/main" id="{608BB421-B8FE-8786-C8E2-A2DA5C1D6E77}"/>
                </a:ext>
              </a:extLst>
            </p:cNvPr>
            <p:cNvSpPr/>
            <p:nvPr/>
          </p:nvSpPr>
          <p:spPr>
            <a:xfrm>
              <a:off x="5391150" y="2528887"/>
              <a:ext cx="95250" cy="95250"/>
            </a:xfrm>
            <a:prstGeom prst="ellipse">
              <a:avLst/>
            </a:prstGeom>
            <a:solidFill>
              <a:srgbClr val="00AAFF"/>
            </a:solidFill>
            <a:ln w="9525" cap="flat">
              <a:noFill/>
              <a:prstDash val="solid"/>
              <a:miter/>
            </a:ln>
          </p:spPr>
          <p:txBody>
            <a:bodyPr/>
            <a:lstStyle/>
            <a:p>
              <a:endParaRPr lang="en-US"/>
            </a:p>
          </p:txBody>
        </p:sp>
        <p:sp>
          <p:nvSpPr>
            <p:cNvPr id="94" name="Oval 93">
              <a:extLst>
                <a:ext uri="{FF2B5EF4-FFF2-40B4-BE49-F238E27FC236}">
                  <a16:creationId xmlns:a16="http://schemas.microsoft.com/office/drawing/2014/main" id="{713DF1D7-F347-699B-C768-F8A33A72996C}"/>
                </a:ext>
              </a:extLst>
            </p:cNvPr>
            <p:cNvSpPr/>
            <p:nvPr/>
          </p:nvSpPr>
          <p:spPr>
            <a:xfrm>
              <a:off x="5391150" y="2528887"/>
              <a:ext cx="95250" cy="95250"/>
            </a:xfrm>
            <a:prstGeom prst="ellipse">
              <a:avLst/>
            </a:prstGeom>
            <a:noFill/>
            <a:ln w="9525" cap="sq">
              <a:solidFill>
                <a:srgbClr val="00AAFF"/>
              </a:solidFill>
              <a:prstDash val="solid"/>
              <a:miter/>
            </a:ln>
          </p:spPr>
          <p:txBody>
            <a:bodyPr/>
            <a:lstStyle/>
            <a:p>
              <a:endParaRPr lang="en-US"/>
            </a:p>
          </p:txBody>
        </p:sp>
        <p:sp>
          <p:nvSpPr>
            <p:cNvPr id="95" name="TextBox 94">
              <a:extLst>
                <a:ext uri="{FF2B5EF4-FFF2-40B4-BE49-F238E27FC236}">
                  <a16:creationId xmlns:a16="http://schemas.microsoft.com/office/drawing/2014/main" id="{24B371B0-4E64-1F25-6860-4A5A49BEAD1B}"/>
                </a:ext>
              </a:extLst>
            </p:cNvPr>
            <p:cNvSpPr txBox="1"/>
            <p:nvPr/>
          </p:nvSpPr>
          <p:spPr>
            <a:xfrm>
              <a:off x="5433060" y="2302145"/>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16.9</a:t>
              </a:r>
            </a:p>
          </p:txBody>
        </p:sp>
        <p:sp>
          <p:nvSpPr>
            <p:cNvPr id="96" name="Rectangle 95">
              <a:extLst>
                <a:ext uri="{FF2B5EF4-FFF2-40B4-BE49-F238E27FC236}">
                  <a16:creationId xmlns:a16="http://schemas.microsoft.com/office/drawing/2014/main" id="{18F50CF8-9A2E-3C31-E9EC-F19AC8798F40}"/>
                </a:ext>
              </a:extLst>
            </p:cNvPr>
            <p:cNvSpPr/>
            <p:nvPr/>
          </p:nvSpPr>
          <p:spPr>
            <a:xfrm>
              <a:off x="5353050" y="2319337"/>
              <a:ext cx="171450" cy="171450"/>
            </a:xfrm>
            <a:prstGeom prst="rect">
              <a:avLst/>
            </a:prstGeom>
            <a:solidFill>
              <a:srgbClr val="FFFFFF"/>
            </a:solidFill>
            <a:ln w="9525" cap="flat">
              <a:noFill/>
              <a:prstDash val="solid"/>
              <a:miter/>
            </a:ln>
          </p:spPr>
          <p:txBody>
            <a:bodyPr/>
            <a:lstStyle/>
            <a:p>
              <a:endParaRPr lang="en-US"/>
            </a:p>
          </p:txBody>
        </p:sp>
        <p:sp>
          <p:nvSpPr>
            <p:cNvPr id="97" name="Oval 96">
              <a:extLst>
                <a:ext uri="{FF2B5EF4-FFF2-40B4-BE49-F238E27FC236}">
                  <a16:creationId xmlns:a16="http://schemas.microsoft.com/office/drawing/2014/main" id="{025E8B55-4348-53BC-E448-F3743C4B08EF}"/>
                </a:ext>
              </a:extLst>
            </p:cNvPr>
            <p:cNvSpPr/>
            <p:nvPr/>
          </p:nvSpPr>
          <p:spPr>
            <a:xfrm>
              <a:off x="5391150" y="2357437"/>
              <a:ext cx="95250" cy="95250"/>
            </a:xfrm>
            <a:prstGeom prst="ellipse">
              <a:avLst/>
            </a:prstGeom>
            <a:solidFill>
              <a:srgbClr val="0055FF"/>
            </a:solidFill>
            <a:ln w="9525" cap="flat">
              <a:noFill/>
              <a:prstDash val="solid"/>
              <a:miter/>
            </a:ln>
          </p:spPr>
          <p:txBody>
            <a:bodyPr/>
            <a:lstStyle/>
            <a:p>
              <a:endParaRPr lang="en-US"/>
            </a:p>
          </p:txBody>
        </p:sp>
        <p:sp>
          <p:nvSpPr>
            <p:cNvPr id="98" name="Oval 97">
              <a:extLst>
                <a:ext uri="{FF2B5EF4-FFF2-40B4-BE49-F238E27FC236}">
                  <a16:creationId xmlns:a16="http://schemas.microsoft.com/office/drawing/2014/main" id="{991C17E1-58A0-4550-8012-B4F99DD58A40}"/>
                </a:ext>
              </a:extLst>
            </p:cNvPr>
            <p:cNvSpPr/>
            <p:nvPr/>
          </p:nvSpPr>
          <p:spPr>
            <a:xfrm>
              <a:off x="5391150" y="2357437"/>
              <a:ext cx="95250" cy="95250"/>
            </a:xfrm>
            <a:prstGeom prst="ellipse">
              <a:avLst/>
            </a:prstGeom>
            <a:noFill/>
            <a:ln w="9525" cap="sq">
              <a:solidFill>
                <a:srgbClr val="0055FF"/>
              </a:solidFill>
              <a:prstDash val="solid"/>
              <a:miter/>
            </a:ln>
          </p:spPr>
          <p:txBody>
            <a:bodyPr/>
            <a:lstStyle/>
            <a:p>
              <a:endParaRPr lang="en-US"/>
            </a:p>
          </p:txBody>
        </p:sp>
        <p:sp>
          <p:nvSpPr>
            <p:cNvPr id="99" name="TextBox 98">
              <a:extLst>
                <a:ext uri="{FF2B5EF4-FFF2-40B4-BE49-F238E27FC236}">
                  <a16:creationId xmlns:a16="http://schemas.microsoft.com/office/drawing/2014/main" id="{87D585AC-7331-086B-022C-057A003A8EEF}"/>
                </a:ext>
              </a:extLst>
            </p:cNvPr>
            <p:cNvSpPr txBox="1"/>
            <p:nvPr/>
          </p:nvSpPr>
          <p:spPr>
            <a:xfrm>
              <a:off x="5433060" y="21306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10.37</a:t>
              </a:r>
            </a:p>
          </p:txBody>
        </p:sp>
        <p:sp>
          <p:nvSpPr>
            <p:cNvPr id="100" name="Rectangle 99">
              <a:extLst>
                <a:ext uri="{FF2B5EF4-FFF2-40B4-BE49-F238E27FC236}">
                  <a16:creationId xmlns:a16="http://schemas.microsoft.com/office/drawing/2014/main" id="{95FBFA8D-B197-D4AA-8856-C76D6039D680}"/>
                </a:ext>
              </a:extLst>
            </p:cNvPr>
            <p:cNvSpPr/>
            <p:nvPr/>
          </p:nvSpPr>
          <p:spPr>
            <a:xfrm>
              <a:off x="5353050" y="2147887"/>
              <a:ext cx="171450" cy="171450"/>
            </a:xfrm>
            <a:prstGeom prst="rect">
              <a:avLst/>
            </a:prstGeom>
            <a:solidFill>
              <a:srgbClr val="FFFFFF"/>
            </a:solidFill>
            <a:ln w="9525" cap="flat">
              <a:noFill/>
              <a:prstDash val="solid"/>
              <a:miter/>
            </a:ln>
          </p:spPr>
          <p:txBody>
            <a:bodyPr/>
            <a:lstStyle/>
            <a:p>
              <a:endParaRPr lang="en-US"/>
            </a:p>
          </p:txBody>
        </p:sp>
        <p:sp>
          <p:nvSpPr>
            <p:cNvPr id="101" name="Oval 100">
              <a:extLst>
                <a:ext uri="{FF2B5EF4-FFF2-40B4-BE49-F238E27FC236}">
                  <a16:creationId xmlns:a16="http://schemas.microsoft.com/office/drawing/2014/main" id="{FD538A31-3E8D-0203-9516-0A3253F0A374}"/>
                </a:ext>
              </a:extLst>
            </p:cNvPr>
            <p:cNvSpPr/>
            <p:nvPr/>
          </p:nvSpPr>
          <p:spPr>
            <a:xfrm>
              <a:off x="5391150" y="2185987"/>
              <a:ext cx="95250" cy="95250"/>
            </a:xfrm>
            <a:prstGeom prst="ellipse">
              <a:avLst/>
            </a:prstGeom>
            <a:solidFill>
              <a:srgbClr val="0000FF"/>
            </a:solidFill>
            <a:ln w="9525" cap="flat">
              <a:noFill/>
              <a:prstDash val="solid"/>
              <a:miter/>
            </a:ln>
          </p:spPr>
          <p:txBody>
            <a:bodyPr/>
            <a:lstStyle/>
            <a:p>
              <a:endParaRPr lang="en-US" sz="900"/>
            </a:p>
          </p:txBody>
        </p:sp>
        <p:sp>
          <p:nvSpPr>
            <p:cNvPr id="102" name="Oval 101">
              <a:extLst>
                <a:ext uri="{FF2B5EF4-FFF2-40B4-BE49-F238E27FC236}">
                  <a16:creationId xmlns:a16="http://schemas.microsoft.com/office/drawing/2014/main" id="{586AB589-98EB-91FD-9A19-54C126199AEC}"/>
                </a:ext>
              </a:extLst>
            </p:cNvPr>
            <p:cNvSpPr/>
            <p:nvPr/>
          </p:nvSpPr>
          <p:spPr>
            <a:xfrm>
              <a:off x="5391150" y="2185987"/>
              <a:ext cx="95250" cy="95250"/>
            </a:xfrm>
            <a:prstGeom prst="ellipse">
              <a:avLst/>
            </a:prstGeom>
            <a:noFill/>
            <a:ln w="9525" cap="sq">
              <a:solidFill>
                <a:srgbClr val="0000FF"/>
              </a:solidFill>
              <a:prstDash val="solid"/>
              <a:miter/>
            </a:ln>
          </p:spPr>
          <p:txBody>
            <a:bodyPr/>
            <a:lstStyle/>
            <a:p>
              <a:endParaRPr lang="en-US" sz="900"/>
            </a:p>
          </p:txBody>
        </p:sp>
        <p:sp>
          <p:nvSpPr>
            <p:cNvPr id="103" name="TextBox 102">
              <a:extLst>
                <a:ext uri="{FF2B5EF4-FFF2-40B4-BE49-F238E27FC236}">
                  <a16:creationId xmlns:a16="http://schemas.microsoft.com/office/drawing/2014/main" id="{90BCDBFC-75A1-CFBD-A14E-674672496319}"/>
                </a:ext>
              </a:extLst>
            </p:cNvPr>
            <p:cNvSpPr txBox="1"/>
            <p:nvPr/>
          </p:nvSpPr>
          <p:spPr>
            <a:xfrm>
              <a:off x="5295860" y="1934060"/>
              <a:ext cx="734496"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Albite_%</a:t>
              </a:r>
            </a:p>
          </p:txBody>
        </p:sp>
      </p:grpSp>
      <p:sp>
        <p:nvSpPr>
          <p:cNvPr id="104" name="TextBox 103">
            <a:extLst>
              <a:ext uri="{FF2B5EF4-FFF2-40B4-BE49-F238E27FC236}">
                <a16:creationId xmlns:a16="http://schemas.microsoft.com/office/drawing/2014/main" id="{00D1423C-569D-697E-7385-6EB047F1335E}"/>
              </a:ext>
            </a:extLst>
          </p:cNvPr>
          <p:cNvSpPr txBox="1"/>
          <p:nvPr/>
        </p:nvSpPr>
        <p:spPr>
          <a:xfrm>
            <a:off x="742950" y="491490"/>
            <a:ext cx="9201365" cy="584775"/>
          </a:xfrm>
          <a:prstGeom prst="rect">
            <a:avLst/>
          </a:prstGeom>
          <a:noFill/>
        </p:spPr>
        <p:txBody>
          <a:bodyPr wrap="none" rtlCol="0">
            <a:spAutoFit/>
          </a:bodyPr>
          <a:lstStyle/>
          <a:p>
            <a:r>
              <a:rPr lang="en-US" b="1" dirty="0"/>
              <a:t>K/Al vs Na/Al (molar)</a:t>
            </a:r>
          </a:p>
          <a:p>
            <a:r>
              <a:rPr lang="en-US" sz="1400" dirty="0"/>
              <a:t>In this figure, there are 32,000 data points (assay intervals) with 30 different codes for the dominant alteration mineral.</a:t>
            </a:r>
          </a:p>
        </p:txBody>
      </p:sp>
    </p:spTree>
    <p:extLst>
      <p:ext uri="{BB962C8B-B14F-4D97-AF65-F5344CB8AC3E}">
        <p14:creationId xmlns:p14="http://schemas.microsoft.com/office/powerpoint/2010/main" val="26112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5DF6B3-1286-631F-0B0D-64D84E42F0C4}"/>
              </a:ext>
            </a:extLst>
          </p:cNvPr>
          <p:cNvPicPr>
            <a:picLocks noChangeAspect="1"/>
          </p:cNvPicPr>
          <p:nvPr/>
        </p:nvPicPr>
        <p:blipFill>
          <a:blip r:embed="rId2"/>
          <a:stretch>
            <a:fillRect/>
          </a:stretch>
        </p:blipFill>
        <p:spPr>
          <a:xfrm>
            <a:off x="1485900" y="1771650"/>
            <a:ext cx="4876800" cy="4800600"/>
          </a:xfrm>
          <a:prstGeom prst="rect">
            <a:avLst/>
          </a:prstGeom>
        </p:spPr>
      </p:pic>
      <p:sp>
        <p:nvSpPr>
          <p:cNvPr id="6" name="TextBox 5">
            <a:extLst>
              <a:ext uri="{FF2B5EF4-FFF2-40B4-BE49-F238E27FC236}">
                <a16:creationId xmlns:a16="http://schemas.microsoft.com/office/drawing/2014/main" id="{969FA4B7-35BA-4009-D922-D61517E0F3CF}"/>
              </a:ext>
            </a:extLst>
          </p:cNvPr>
          <p:cNvSpPr txBox="1"/>
          <p:nvPr/>
        </p:nvSpPr>
        <p:spPr>
          <a:xfrm>
            <a:off x="742950" y="491490"/>
            <a:ext cx="10698480" cy="584775"/>
          </a:xfrm>
          <a:prstGeom prst="rect">
            <a:avLst/>
          </a:prstGeom>
          <a:noFill/>
        </p:spPr>
        <p:txBody>
          <a:bodyPr wrap="square" rtlCol="0">
            <a:spAutoFit/>
          </a:bodyPr>
          <a:lstStyle/>
          <a:p>
            <a:r>
              <a:rPr lang="en-US" b="1" dirty="0"/>
              <a:t>Al-Ca-Na ternary</a:t>
            </a:r>
          </a:p>
          <a:p>
            <a:r>
              <a:rPr lang="en-US" sz="1400" dirty="0"/>
              <a:t>This plot shows a very sharp boundary to the data cloud between the albite node and the Ca apex. This is a feldspar-calcite control.</a:t>
            </a:r>
          </a:p>
        </p:txBody>
      </p:sp>
      <p:grpSp>
        <p:nvGrpSpPr>
          <p:cNvPr id="8" name="Group 7">
            <a:extLst>
              <a:ext uri="{FF2B5EF4-FFF2-40B4-BE49-F238E27FC236}">
                <a16:creationId xmlns:a16="http://schemas.microsoft.com/office/drawing/2014/main" id="{E1E875F0-A0BD-9F80-36D5-FBC84D3A23FA}"/>
              </a:ext>
            </a:extLst>
          </p:cNvPr>
          <p:cNvGrpSpPr/>
          <p:nvPr/>
        </p:nvGrpSpPr>
        <p:grpSpPr>
          <a:xfrm>
            <a:off x="1085850" y="1972627"/>
            <a:ext cx="1229285" cy="2047875"/>
            <a:chOff x="781050" y="2304097"/>
            <a:chExt cx="1229285" cy="2047875"/>
          </a:xfrm>
        </p:grpSpPr>
        <p:sp>
          <p:nvSpPr>
            <p:cNvPr id="9" name="Rectangle 8">
              <a:extLst>
                <a:ext uri="{FF2B5EF4-FFF2-40B4-BE49-F238E27FC236}">
                  <a16:creationId xmlns:a16="http://schemas.microsoft.com/office/drawing/2014/main" id="{E9F7EA27-2F41-046E-65C3-C930E3BAB47B}"/>
                </a:ext>
              </a:extLst>
            </p:cNvPr>
            <p:cNvSpPr/>
            <p:nvPr/>
          </p:nvSpPr>
          <p:spPr>
            <a:xfrm>
              <a:off x="781050" y="2304097"/>
              <a:ext cx="895350" cy="2047875"/>
            </a:xfrm>
            <a:prstGeom prst="rect">
              <a:avLst/>
            </a:prstGeom>
            <a:solidFill>
              <a:srgbClr val="FFFFFF"/>
            </a:solidFill>
            <a:ln w="9525" cap="flat">
              <a:noFill/>
              <a:prstDash val="solid"/>
              <a:miter/>
            </a:ln>
          </p:spPr>
          <p:txBody>
            <a:bodyPr/>
            <a:lstStyle/>
            <a:p>
              <a:endParaRPr lang="en-US"/>
            </a:p>
          </p:txBody>
        </p:sp>
        <p:sp>
          <p:nvSpPr>
            <p:cNvPr id="10" name="Rectangle 9">
              <a:extLst>
                <a:ext uri="{FF2B5EF4-FFF2-40B4-BE49-F238E27FC236}">
                  <a16:creationId xmlns:a16="http://schemas.microsoft.com/office/drawing/2014/main" id="{3B35E02A-0B0D-CC05-2C45-58473460BAC8}"/>
                </a:ext>
              </a:extLst>
            </p:cNvPr>
            <p:cNvSpPr/>
            <p:nvPr/>
          </p:nvSpPr>
          <p:spPr>
            <a:xfrm>
              <a:off x="838200" y="4113847"/>
              <a:ext cx="781050" cy="171450"/>
            </a:xfrm>
            <a:prstGeom prst="rect">
              <a:avLst/>
            </a:prstGeom>
            <a:solidFill>
              <a:srgbClr val="FFFFFF"/>
            </a:solidFill>
            <a:ln w="9525" cap="flat">
              <a:noFill/>
              <a:prstDash val="solid"/>
              <a:miter/>
            </a:ln>
          </p:spPr>
          <p:txBody>
            <a:bodyPr/>
            <a:lstStyle/>
            <a:p>
              <a:endParaRPr lang="en-US"/>
            </a:p>
          </p:txBody>
        </p:sp>
        <p:sp>
          <p:nvSpPr>
            <p:cNvPr id="11" name="TextBox 10">
              <a:extLst>
                <a:ext uri="{FF2B5EF4-FFF2-40B4-BE49-F238E27FC236}">
                  <a16:creationId xmlns:a16="http://schemas.microsoft.com/office/drawing/2014/main" id="{3A273CAF-A07A-019B-CEBB-DD7122E1A984}"/>
                </a:ext>
              </a:extLst>
            </p:cNvPr>
            <p:cNvSpPr txBox="1"/>
            <p:nvPr/>
          </p:nvSpPr>
          <p:spPr>
            <a:xfrm>
              <a:off x="918210" y="4096655"/>
              <a:ext cx="497252"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Sericite</a:t>
              </a:r>
            </a:p>
          </p:txBody>
        </p:sp>
        <p:sp>
          <p:nvSpPr>
            <p:cNvPr id="12" name="Rectangle 11">
              <a:extLst>
                <a:ext uri="{FF2B5EF4-FFF2-40B4-BE49-F238E27FC236}">
                  <a16:creationId xmlns:a16="http://schemas.microsoft.com/office/drawing/2014/main" id="{8B2BF752-FECC-AA2A-1B2B-528285DFA86C}"/>
                </a:ext>
              </a:extLst>
            </p:cNvPr>
            <p:cNvSpPr/>
            <p:nvPr/>
          </p:nvSpPr>
          <p:spPr>
            <a:xfrm>
              <a:off x="838200" y="4113847"/>
              <a:ext cx="171450" cy="171450"/>
            </a:xfrm>
            <a:prstGeom prst="rect">
              <a:avLst/>
            </a:prstGeom>
            <a:solidFill>
              <a:srgbClr val="FFFFFF"/>
            </a:solidFill>
            <a:ln w="9525" cap="flat">
              <a:noFill/>
              <a:prstDash val="solid"/>
              <a:miter/>
            </a:ln>
          </p:spPr>
          <p:txBody>
            <a:bodyPr/>
            <a:lstStyle/>
            <a:p>
              <a:endParaRPr lang="en-US"/>
            </a:p>
          </p:txBody>
        </p:sp>
        <p:sp>
          <p:nvSpPr>
            <p:cNvPr id="13" name="Oval 12">
              <a:extLst>
                <a:ext uri="{FF2B5EF4-FFF2-40B4-BE49-F238E27FC236}">
                  <a16:creationId xmlns:a16="http://schemas.microsoft.com/office/drawing/2014/main" id="{FF0E3871-F45F-7129-3D2A-F7ABB4FE0464}"/>
                </a:ext>
              </a:extLst>
            </p:cNvPr>
            <p:cNvSpPr/>
            <p:nvPr/>
          </p:nvSpPr>
          <p:spPr>
            <a:xfrm>
              <a:off x="876300" y="4151947"/>
              <a:ext cx="95250" cy="95250"/>
            </a:xfrm>
            <a:prstGeom prst="ellipse">
              <a:avLst/>
            </a:prstGeom>
            <a:solidFill>
              <a:srgbClr val="FF0033"/>
            </a:solidFill>
            <a:ln w="9525" cap="flat">
              <a:noFill/>
              <a:prstDash val="solid"/>
              <a:miter/>
            </a:ln>
          </p:spPr>
          <p:txBody>
            <a:bodyPr/>
            <a:lstStyle/>
            <a:p>
              <a:endParaRPr lang="en-US"/>
            </a:p>
          </p:txBody>
        </p:sp>
        <p:sp>
          <p:nvSpPr>
            <p:cNvPr id="14" name="Oval 13">
              <a:extLst>
                <a:ext uri="{FF2B5EF4-FFF2-40B4-BE49-F238E27FC236}">
                  <a16:creationId xmlns:a16="http://schemas.microsoft.com/office/drawing/2014/main" id="{447F9F46-37B4-BC3E-BA02-141899B0A4A2}"/>
                </a:ext>
              </a:extLst>
            </p:cNvPr>
            <p:cNvSpPr/>
            <p:nvPr/>
          </p:nvSpPr>
          <p:spPr>
            <a:xfrm>
              <a:off x="876300" y="4151947"/>
              <a:ext cx="95250" cy="95250"/>
            </a:xfrm>
            <a:prstGeom prst="ellipse">
              <a:avLst/>
            </a:prstGeom>
            <a:noFill/>
            <a:ln w="9525" cap="sq">
              <a:solidFill>
                <a:srgbClr val="FF0033"/>
              </a:solidFill>
              <a:prstDash val="solid"/>
              <a:miter/>
            </a:ln>
          </p:spPr>
          <p:txBody>
            <a:bodyPr/>
            <a:lstStyle/>
            <a:p>
              <a:endParaRPr lang="en-US"/>
            </a:p>
          </p:txBody>
        </p:sp>
        <p:sp>
          <p:nvSpPr>
            <p:cNvPr id="15" name="Rectangle 14">
              <a:extLst>
                <a:ext uri="{FF2B5EF4-FFF2-40B4-BE49-F238E27FC236}">
                  <a16:creationId xmlns:a16="http://schemas.microsoft.com/office/drawing/2014/main" id="{6B21BC5F-7533-E578-E70B-837E7455502A}"/>
                </a:ext>
              </a:extLst>
            </p:cNvPr>
            <p:cNvSpPr/>
            <p:nvPr/>
          </p:nvSpPr>
          <p:spPr>
            <a:xfrm>
              <a:off x="838200" y="3942397"/>
              <a:ext cx="781050" cy="171450"/>
            </a:xfrm>
            <a:prstGeom prst="rect">
              <a:avLst/>
            </a:prstGeom>
            <a:solidFill>
              <a:srgbClr val="FFFFFF"/>
            </a:solidFill>
            <a:ln w="9525" cap="flat">
              <a:noFill/>
              <a:prstDash val="solid"/>
              <a:miter/>
            </a:ln>
          </p:spPr>
          <p:txBody>
            <a:bodyPr/>
            <a:lstStyle/>
            <a:p>
              <a:endParaRPr lang="en-US"/>
            </a:p>
          </p:txBody>
        </p:sp>
        <p:sp>
          <p:nvSpPr>
            <p:cNvPr id="16" name="TextBox 15">
              <a:extLst>
                <a:ext uri="{FF2B5EF4-FFF2-40B4-BE49-F238E27FC236}">
                  <a16:creationId xmlns:a16="http://schemas.microsoft.com/office/drawing/2014/main" id="{6CF53506-4B11-3F75-E67F-E9D8EEA51E78}"/>
                </a:ext>
              </a:extLst>
            </p:cNvPr>
            <p:cNvSpPr txBox="1"/>
            <p:nvPr/>
          </p:nvSpPr>
          <p:spPr>
            <a:xfrm>
              <a:off x="918210" y="3925205"/>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Diopside</a:t>
              </a:r>
            </a:p>
          </p:txBody>
        </p:sp>
        <p:sp>
          <p:nvSpPr>
            <p:cNvPr id="17" name="Rectangle 16">
              <a:extLst>
                <a:ext uri="{FF2B5EF4-FFF2-40B4-BE49-F238E27FC236}">
                  <a16:creationId xmlns:a16="http://schemas.microsoft.com/office/drawing/2014/main" id="{8CD64D8C-ADCC-2B45-45C2-415ADA44CDF1}"/>
                </a:ext>
              </a:extLst>
            </p:cNvPr>
            <p:cNvSpPr/>
            <p:nvPr/>
          </p:nvSpPr>
          <p:spPr>
            <a:xfrm>
              <a:off x="838200" y="3942397"/>
              <a:ext cx="171450" cy="171450"/>
            </a:xfrm>
            <a:prstGeom prst="rect">
              <a:avLst/>
            </a:prstGeom>
            <a:solidFill>
              <a:srgbClr val="FFFFFF"/>
            </a:solidFill>
            <a:ln w="9525" cap="flat">
              <a:noFill/>
              <a:prstDash val="solid"/>
              <a:miter/>
            </a:ln>
          </p:spPr>
          <p:txBody>
            <a:bodyPr/>
            <a:lstStyle/>
            <a:p>
              <a:endParaRPr lang="en-US"/>
            </a:p>
          </p:txBody>
        </p:sp>
        <p:sp>
          <p:nvSpPr>
            <p:cNvPr id="18" name="Oval 17">
              <a:extLst>
                <a:ext uri="{FF2B5EF4-FFF2-40B4-BE49-F238E27FC236}">
                  <a16:creationId xmlns:a16="http://schemas.microsoft.com/office/drawing/2014/main" id="{C1C2FFB4-0E7F-EE07-2E7B-93580E99CE12}"/>
                </a:ext>
              </a:extLst>
            </p:cNvPr>
            <p:cNvSpPr/>
            <p:nvPr/>
          </p:nvSpPr>
          <p:spPr>
            <a:xfrm>
              <a:off x="876300" y="3980497"/>
              <a:ext cx="95250" cy="95250"/>
            </a:xfrm>
            <a:prstGeom prst="ellipse">
              <a:avLst/>
            </a:prstGeom>
            <a:solidFill>
              <a:srgbClr val="A17FFF"/>
            </a:solidFill>
            <a:ln w="9525" cap="flat">
              <a:noFill/>
              <a:prstDash val="solid"/>
              <a:miter/>
            </a:ln>
          </p:spPr>
          <p:txBody>
            <a:bodyPr/>
            <a:lstStyle/>
            <a:p>
              <a:endParaRPr lang="en-US"/>
            </a:p>
          </p:txBody>
        </p:sp>
        <p:sp>
          <p:nvSpPr>
            <p:cNvPr id="19" name="Oval 18">
              <a:extLst>
                <a:ext uri="{FF2B5EF4-FFF2-40B4-BE49-F238E27FC236}">
                  <a16:creationId xmlns:a16="http://schemas.microsoft.com/office/drawing/2014/main" id="{E8F26F52-E1A7-E2DD-AEF7-0E2F48F061D4}"/>
                </a:ext>
              </a:extLst>
            </p:cNvPr>
            <p:cNvSpPr/>
            <p:nvPr/>
          </p:nvSpPr>
          <p:spPr>
            <a:xfrm>
              <a:off x="876300" y="3980497"/>
              <a:ext cx="95250" cy="95250"/>
            </a:xfrm>
            <a:prstGeom prst="ellipse">
              <a:avLst/>
            </a:prstGeom>
            <a:noFill/>
            <a:ln w="9525" cap="sq">
              <a:solidFill>
                <a:srgbClr val="A17FFF"/>
              </a:solidFill>
              <a:prstDash val="solid"/>
              <a:miter/>
            </a:ln>
          </p:spPr>
          <p:txBody>
            <a:bodyPr/>
            <a:lstStyle/>
            <a:p>
              <a:endParaRPr lang="en-US"/>
            </a:p>
          </p:txBody>
        </p:sp>
        <p:sp>
          <p:nvSpPr>
            <p:cNvPr id="20" name="Rectangle 19">
              <a:extLst>
                <a:ext uri="{FF2B5EF4-FFF2-40B4-BE49-F238E27FC236}">
                  <a16:creationId xmlns:a16="http://schemas.microsoft.com/office/drawing/2014/main" id="{FF6F50CA-31E2-E08C-E48D-0B6C8AE89FA1}"/>
                </a:ext>
              </a:extLst>
            </p:cNvPr>
            <p:cNvSpPr/>
            <p:nvPr/>
          </p:nvSpPr>
          <p:spPr>
            <a:xfrm>
              <a:off x="838200" y="3770947"/>
              <a:ext cx="781050" cy="171450"/>
            </a:xfrm>
            <a:prstGeom prst="rect">
              <a:avLst/>
            </a:prstGeom>
            <a:solidFill>
              <a:srgbClr val="FFFFFF"/>
            </a:solidFill>
            <a:ln w="9525" cap="flat">
              <a:noFill/>
              <a:prstDash val="solid"/>
              <a:miter/>
            </a:ln>
          </p:spPr>
          <p:txBody>
            <a:bodyPr/>
            <a:lstStyle/>
            <a:p>
              <a:endParaRPr lang="en-US"/>
            </a:p>
          </p:txBody>
        </p:sp>
        <p:sp>
          <p:nvSpPr>
            <p:cNvPr id="21" name="TextBox 20">
              <a:extLst>
                <a:ext uri="{FF2B5EF4-FFF2-40B4-BE49-F238E27FC236}">
                  <a16:creationId xmlns:a16="http://schemas.microsoft.com/office/drawing/2014/main" id="{F1719314-6715-58AF-626E-5883A01B73E0}"/>
                </a:ext>
              </a:extLst>
            </p:cNvPr>
            <p:cNvSpPr txBox="1"/>
            <p:nvPr/>
          </p:nvSpPr>
          <p:spPr>
            <a:xfrm>
              <a:off x="918210" y="3753755"/>
              <a:ext cx="38985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22" name="Rectangle 21">
              <a:extLst>
                <a:ext uri="{FF2B5EF4-FFF2-40B4-BE49-F238E27FC236}">
                  <a16:creationId xmlns:a16="http://schemas.microsoft.com/office/drawing/2014/main" id="{B8854CB1-F336-E8BB-42B8-FC717C77C539}"/>
                </a:ext>
              </a:extLst>
            </p:cNvPr>
            <p:cNvSpPr/>
            <p:nvPr/>
          </p:nvSpPr>
          <p:spPr>
            <a:xfrm>
              <a:off x="838200" y="3770947"/>
              <a:ext cx="171450" cy="171450"/>
            </a:xfrm>
            <a:prstGeom prst="rect">
              <a:avLst/>
            </a:prstGeom>
            <a:solidFill>
              <a:srgbClr val="FFFFFF"/>
            </a:solidFill>
            <a:ln w="9525" cap="flat">
              <a:noFill/>
              <a:prstDash val="solid"/>
              <a:miter/>
            </a:ln>
          </p:spPr>
          <p:txBody>
            <a:bodyPr/>
            <a:lstStyle/>
            <a:p>
              <a:endParaRPr lang="en-US"/>
            </a:p>
          </p:txBody>
        </p:sp>
        <p:sp>
          <p:nvSpPr>
            <p:cNvPr id="23" name="Oval 22">
              <a:extLst>
                <a:ext uri="{FF2B5EF4-FFF2-40B4-BE49-F238E27FC236}">
                  <a16:creationId xmlns:a16="http://schemas.microsoft.com/office/drawing/2014/main" id="{F44F2621-A714-117F-4C89-47605308706F}"/>
                </a:ext>
              </a:extLst>
            </p:cNvPr>
            <p:cNvSpPr/>
            <p:nvPr/>
          </p:nvSpPr>
          <p:spPr>
            <a:xfrm>
              <a:off x="876300" y="3809047"/>
              <a:ext cx="95250" cy="95250"/>
            </a:xfrm>
            <a:prstGeom prst="ellipse">
              <a:avLst/>
            </a:prstGeom>
            <a:solidFill>
              <a:srgbClr val="999999"/>
            </a:solidFill>
            <a:ln w="9525" cap="flat">
              <a:noFill/>
              <a:prstDash val="solid"/>
              <a:miter/>
            </a:ln>
          </p:spPr>
          <p:txBody>
            <a:bodyPr/>
            <a:lstStyle/>
            <a:p>
              <a:endParaRPr lang="en-US"/>
            </a:p>
          </p:txBody>
        </p:sp>
        <p:sp>
          <p:nvSpPr>
            <p:cNvPr id="24" name="Oval 23">
              <a:extLst>
                <a:ext uri="{FF2B5EF4-FFF2-40B4-BE49-F238E27FC236}">
                  <a16:creationId xmlns:a16="http://schemas.microsoft.com/office/drawing/2014/main" id="{687560E8-6BD8-5679-6804-8DC640E810C9}"/>
                </a:ext>
              </a:extLst>
            </p:cNvPr>
            <p:cNvSpPr/>
            <p:nvPr/>
          </p:nvSpPr>
          <p:spPr>
            <a:xfrm>
              <a:off x="876300" y="3809047"/>
              <a:ext cx="95250" cy="95250"/>
            </a:xfrm>
            <a:prstGeom prst="ellipse">
              <a:avLst/>
            </a:prstGeom>
            <a:noFill/>
            <a:ln w="9525" cap="sq">
              <a:solidFill>
                <a:srgbClr val="999999"/>
              </a:solidFill>
              <a:prstDash val="solid"/>
              <a:miter/>
            </a:ln>
          </p:spPr>
          <p:txBody>
            <a:bodyPr/>
            <a:lstStyle/>
            <a:p>
              <a:endParaRPr lang="en-US"/>
            </a:p>
          </p:txBody>
        </p:sp>
        <p:sp>
          <p:nvSpPr>
            <p:cNvPr id="25" name="Rectangle 24">
              <a:extLst>
                <a:ext uri="{FF2B5EF4-FFF2-40B4-BE49-F238E27FC236}">
                  <a16:creationId xmlns:a16="http://schemas.microsoft.com/office/drawing/2014/main" id="{BA79F928-2828-81B0-5076-70A1070246D9}"/>
                </a:ext>
              </a:extLst>
            </p:cNvPr>
            <p:cNvSpPr/>
            <p:nvPr/>
          </p:nvSpPr>
          <p:spPr>
            <a:xfrm>
              <a:off x="838200" y="3599497"/>
              <a:ext cx="781050" cy="171450"/>
            </a:xfrm>
            <a:prstGeom prst="rect">
              <a:avLst/>
            </a:prstGeom>
            <a:solidFill>
              <a:srgbClr val="FFFFFF"/>
            </a:solidFill>
            <a:ln w="9525" cap="flat">
              <a:noFill/>
              <a:prstDash val="solid"/>
              <a:miter/>
            </a:ln>
          </p:spPr>
          <p:txBody>
            <a:bodyPr/>
            <a:lstStyle/>
            <a:p>
              <a:endParaRPr lang="en-US"/>
            </a:p>
          </p:txBody>
        </p:sp>
        <p:sp>
          <p:nvSpPr>
            <p:cNvPr id="26" name="TextBox 25">
              <a:extLst>
                <a:ext uri="{FF2B5EF4-FFF2-40B4-BE49-F238E27FC236}">
                  <a16:creationId xmlns:a16="http://schemas.microsoft.com/office/drawing/2014/main" id="{D207DF2C-40BE-07BE-C962-A78BEE559EF9}"/>
                </a:ext>
              </a:extLst>
            </p:cNvPr>
            <p:cNvSpPr txBox="1"/>
            <p:nvPr/>
          </p:nvSpPr>
          <p:spPr>
            <a:xfrm>
              <a:off x="918210" y="3582305"/>
              <a:ext cx="61908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Carbonate</a:t>
              </a:r>
            </a:p>
          </p:txBody>
        </p:sp>
        <p:sp>
          <p:nvSpPr>
            <p:cNvPr id="27" name="Rectangle 26">
              <a:extLst>
                <a:ext uri="{FF2B5EF4-FFF2-40B4-BE49-F238E27FC236}">
                  <a16:creationId xmlns:a16="http://schemas.microsoft.com/office/drawing/2014/main" id="{0E663392-B655-20CB-8F70-BAED76EA418C}"/>
                </a:ext>
              </a:extLst>
            </p:cNvPr>
            <p:cNvSpPr/>
            <p:nvPr/>
          </p:nvSpPr>
          <p:spPr>
            <a:xfrm>
              <a:off x="838200" y="3599497"/>
              <a:ext cx="171450" cy="171450"/>
            </a:xfrm>
            <a:prstGeom prst="rect">
              <a:avLst/>
            </a:prstGeom>
            <a:solidFill>
              <a:srgbClr val="FFFFFF"/>
            </a:solidFill>
            <a:ln w="9525" cap="flat">
              <a:noFill/>
              <a:prstDash val="solid"/>
              <a:miter/>
            </a:ln>
          </p:spPr>
          <p:txBody>
            <a:bodyPr/>
            <a:lstStyle/>
            <a:p>
              <a:endParaRPr lang="en-US"/>
            </a:p>
          </p:txBody>
        </p:sp>
        <p:sp>
          <p:nvSpPr>
            <p:cNvPr id="28" name="Oval 27">
              <a:extLst>
                <a:ext uri="{FF2B5EF4-FFF2-40B4-BE49-F238E27FC236}">
                  <a16:creationId xmlns:a16="http://schemas.microsoft.com/office/drawing/2014/main" id="{10C83D9E-DC17-7F9E-DAA6-93104DCCC691}"/>
                </a:ext>
              </a:extLst>
            </p:cNvPr>
            <p:cNvSpPr/>
            <p:nvPr/>
          </p:nvSpPr>
          <p:spPr>
            <a:xfrm>
              <a:off x="876300" y="3637597"/>
              <a:ext cx="95250" cy="95250"/>
            </a:xfrm>
            <a:prstGeom prst="ellipse">
              <a:avLst/>
            </a:prstGeom>
            <a:solidFill>
              <a:srgbClr val="0000FF"/>
            </a:solidFill>
            <a:ln w="9525" cap="flat">
              <a:noFill/>
              <a:prstDash val="solid"/>
              <a:miter/>
            </a:ln>
          </p:spPr>
          <p:txBody>
            <a:bodyPr/>
            <a:lstStyle/>
            <a:p>
              <a:endParaRPr lang="en-US"/>
            </a:p>
          </p:txBody>
        </p:sp>
        <p:sp>
          <p:nvSpPr>
            <p:cNvPr id="29" name="Oval 28">
              <a:extLst>
                <a:ext uri="{FF2B5EF4-FFF2-40B4-BE49-F238E27FC236}">
                  <a16:creationId xmlns:a16="http://schemas.microsoft.com/office/drawing/2014/main" id="{C0DA22D9-EB07-CB07-F8F2-FAF4829863E9}"/>
                </a:ext>
              </a:extLst>
            </p:cNvPr>
            <p:cNvSpPr/>
            <p:nvPr/>
          </p:nvSpPr>
          <p:spPr>
            <a:xfrm>
              <a:off x="876300" y="3637597"/>
              <a:ext cx="95250" cy="95250"/>
            </a:xfrm>
            <a:prstGeom prst="ellipse">
              <a:avLst/>
            </a:prstGeom>
            <a:noFill/>
            <a:ln w="9525" cap="sq">
              <a:solidFill>
                <a:srgbClr val="0000FF"/>
              </a:solidFill>
              <a:prstDash val="solid"/>
              <a:miter/>
            </a:ln>
          </p:spPr>
          <p:txBody>
            <a:bodyPr/>
            <a:lstStyle/>
            <a:p>
              <a:endParaRPr lang="en-US"/>
            </a:p>
          </p:txBody>
        </p:sp>
        <p:sp>
          <p:nvSpPr>
            <p:cNvPr id="30" name="Rectangle 29">
              <a:extLst>
                <a:ext uri="{FF2B5EF4-FFF2-40B4-BE49-F238E27FC236}">
                  <a16:creationId xmlns:a16="http://schemas.microsoft.com/office/drawing/2014/main" id="{FC927E0D-0CEC-5285-3AB4-8A5C2C68B773}"/>
                </a:ext>
              </a:extLst>
            </p:cNvPr>
            <p:cNvSpPr/>
            <p:nvPr/>
          </p:nvSpPr>
          <p:spPr>
            <a:xfrm>
              <a:off x="838200" y="3428047"/>
              <a:ext cx="781050" cy="171450"/>
            </a:xfrm>
            <a:prstGeom prst="rect">
              <a:avLst/>
            </a:prstGeom>
            <a:solidFill>
              <a:srgbClr val="FFFFFF"/>
            </a:solidFill>
            <a:ln w="9525" cap="flat">
              <a:noFill/>
              <a:prstDash val="solid"/>
              <a:miter/>
            </a:ln>
          </p:spPr>
          <p:txBody>
            <a:bodyPr/>
            <a:lstStyle/>
            <a:p>
              <a:endParaRPr lang="en-US"/>
            </a:p>
          </p:txBody>
        </p:sp>
        <p:sp>
          <p:nvSpPr>
            <p:cNvPr id="31" name="TextBox 30">
              <a:extLst>
                <a:ext uri="{FF2B5EF4-FFF2-40B4-BE49-F238E27FC236}">
                  <a16:creationId xmlns:a16="http://schemas.microsoft.com/office/drawing/2014/main" id="{7C5DAFC9-5E9D-6DEE-0CE8-DA542CCCCA4B}"/>
                </a:ext>
              </a:extLst>
            </p:cNvPr>
            <p:cNvSpPr txBox="1"/>
            <p:nvPr/>
          </p:nvSpPr>
          <p:spPr>
            <a:xfrm>
              <a:off x="918210" y="3410855"/>
              <a:ext cx="56938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Hematite</a:t>
              </a:r>
            </a:p>
          </p:txBody>
        </p:sp>
        <p:sp>
          <p:nvSpPr>
            <p:cNvPr id="32" name="Rectangle 31">
              <a:extLst>
                <a:ext uri="{FF2B5EF4-FFF2-40B4-BE49-F238E27FC236}">
                  <a16:creationId xmlns:a16="http://schemas.microsoft.com/office/drawing/2014/main" id="{B9A1FF60-2E11-1DBB-358E-017CE7246763}"/>
                </a:ext>
              </a:extLst>
            </p:cNvPr>
            <p:cNvSpPr/>
            <p:nvPr/>
          </p:nvSpPr>
          <p:spPr>
            <a:xfrm>
              <a:off x="838200" y="3428047"/>
              <a:ext cx="171450" cy="171450"/>
            </a:xfrm>
            <a:prstGeom prst="rect">
              <a:avLst/>
            </a:prstGeom>
            <a:solidFill>
              <a:srgbClr val="FFFFFF"/>
            </a:solidFill>
            <a:ln w="9525" cap="flat">
              <a:noFill/>
              <a:prstDash val="solid"/>
              <a:miter/>
            </a:ln>
          </p:spPr>
          <p:txBody>
            <a:bodyPr/>
            <a:lstStyle/>
            <a:p>
              <a:endParaRPr lang="en-US"/>
            </a:p>
          </p:txBody>
        </p:sp>
        <p:sp>
          <p:nvSpPr>
            <p:cNvPr id="33" name="Oval 32">
              <a:extLst>
                <a:ext uri="{FF2B5EF4-FFF2-40B4-BE49-F238E27FC236}">
                  <a16:creationId xmlns:a16="http://schemas.microsoft.com/office/drawing/2014/main" id="{8B1B876B-6303-47C2-79E9-984194E97561}"/>
                </a:ext>
              </a:extLst>
            </p:cNvPr>
            <p:cNvSpPr/>
            <p:nvPr/>
          </p:nvSpPr>
          <p:spPr>
            <a:xfrm>
              <a:off x="876300" y="3466147"/>
              <a:ext cx="95250" cy="95250"/>
            </a:xfrm>
            <a:prstGeom prst="ellipse">
              <a:avLst/>
            </a:prstGeom>
            <a:solidFill>
              <a:srgbClr val="FF9900"/>
            </a:solidFill>
            <a:ln w="9525" cap="flat">
              <a:noFill/>
              <a:prstDash val="solid"/>
              <a:miter/>
            </a:ln>
          </p:spPr>
          <p:txBody>
            <a:bodyPr/>
            <a:lstStyle/>
            <a:p>
              <a:endParaRPr lang="en-US"/>
            </a:p>
          </p:txBody>
        </p:sp>
        <p:sp>
          <p:nvSpPr>
            <p:cNvPr id="34" name="Oval 33">
              <a:extLst>
                <a:ext uri="{FF2B5EF4-FFF2-40B4-BE49-F238E27FC236}">
                  <a16:creationId xmlns:a16="http://schemas.microsoft.com/office/drawing/2014/main" id="{64179BF7-D0F9-0DFC-01DD-572F32B2A513}"/>
                </a:ext>
              </a:extLst>
            </p:cNvPr>
            <p:cNvSpPr/>
            <p:nvPr/>
          </p:nvSpPr>
          <p:spPr>
            <a:xfrm>
              <a:off x="876300" y="3466147"/>
              <a:ext cx="95250" cy="95250"/>
            </a:xfrm>
            <a:prstGeom prst="ellipse">
              <a:avLst/>
            </a:prstGeom>
            <a:noFill/>
            <a:ln w="9525" cap="sq">
              <a:solidFill>
                <a:srgbClr val="FF9900"/>
              </a:solidFill>
              <a:prstDash val="solid"/>
              <a:miter/>
            </a:ln>
          </p:spPr>
          <p:txBody>
            <a:bodyPr/>
            <a:lstStyle/>
            <a:p>
              <a:endParaRPr lang="en-US"/>
            </a:p>
          </p:txBody>
        </p:sp>
        <p:sp>
          <p:nvSpPr>
            <p:cNvPr id="35" name="Rectangle 34">
              <a:extLst>
                <a:ext uri="{FF2B5EF4-FFF2-40B4-BE49-F238E27FC236}">
                  <a16:creationId xmlns:a16="http://schemas.microsoft.com/office/drawing/2014/main" id="{570D3C01-6BB3-7D11-C5AB-E80DF4EA6993}"/>
                </a:ext>
              </a:extLst>
            </p:cNvPr>
            <p:cNvSpPr/>
            <p:nvPr/>
          </p:nvSpPr>
          <p:spPr>
            <a:xfrm>
              <a:off x="838200" y="3256597"/>
              <a:ext cx="781050" cy="171450"/>
            </a:xfrm>
            <a:prstGeom prst="rect">
              <a:avLst/>
            </a:prstGeom>
            <a:solidFill>
              <a:srgbClr val="FFFFFF"/>
            </a:solidFill>
            <a:ln w="9525" cap="flat">
              <a:noFill/>
              <a:prstDash val="solid"/>
              <a:miter/>
            </a:ln>
          </p:spPr>
          <p:txBody>
            <a:bodyPr/>
            <a:lstStyle/>
            <a:p>
              <a:endParaRPr lang="en-US"/>
            </a:p>
          </p:txBody>
        </p:sp>
        <p:sp>
          <p:nvSpPr>
            <p:cNvPr id="36" name="TextBox 35">
              <a:extLst>
                <a:ext uri="{FF2B5EF4-FFF2-40B4-BE49-F238E27FC236}">
                  <a16:creationId xmlns:a16="http://schemas.microsoft.com/office/drawing/2014/main" id="{7D58421B-DA3A-8C10-94B7-F0A86B91FE88}"/>
                </a:ext>
              </a:extLst>
            </p:cNvPr>
            <p:cNvSpPr txBox="1"/>
            <p:nvPr/>
          </p:nvSpPr>
          <p:spPr>
            <a:xfrm>
              <a:off x="918210" y="3239405"/>
              <a:ext cx="785793"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Clinopyroxene</a:t>
              </a:r>
            </a:p>
          </p:txBody>
        </p:sp>
        <p:sp>
          <p:nvSpPr>
            <p:cNvPr id="37" name="Rectangle 36">
              <a:extLst>
                <a:ext uri="{FF2B5EF4-FFF2-40B4-BE49-F238E27FC236}">
                  <a16:creationId xmlns:a16="http://schemas.microsoft.com/office/drawing/2014/main" id="{684173DA-16C0-58F2-754D-D460C3DE12AF}"/>
                </a:ext>
              </a:extLst>
            </p:cNvPr>
            <p:cNvSpPr/>
            <p:nvPr/>
          </p:nvSpPr>
          <p:spPr>
            <a:xfrm>
              <a:off x="838200" y="3256597"/>
              <a:ext cx="171450" cy="171450"/>
            </a:xfrm>
            <a:prstGeom prst="rect">
              <a:avLst/>
            </a:prstGeom>
            <a:solidFill>
              <a:srgbClr val="FFFFFF"/>
            </a:solidFill>
            <a:ln w="9525" cap="flat">
              <a:noFill/>
              <a:prstDash val="solid"/>
              <a:miter/>
            </a:ln>
          </p:spPr>
          <p:txBody>
            <a:bodyPr/>
            <a:lstStyle/>
            <a:p>
              <a:endParaRPr lang="en-US"/>
            </a:p>
          </p:txBody>
        </p:sp>
        <p:sp>
          <p:nvSpPr>
            <p:cNvPr id="38" name="Oval 37">
              <a:extLst>
                <a:ext uri="{FF2B5EF4-FFF2-40B4-BE49-F238E27FC236}">
                  <a16:creationId xmlns:a16="http://schemas.microsoft.com/office/drawing/2014/main" id="{AE246BDB-BB73-553C-2054-35667E22C383}"/>
                </a:ext>
              </a:extLst>
            </p:cNvPr>
            <p:cNvSpPr/>
            <p:nvPr/>
          </p:nvSpPr>
          <p:spPr>
            <a:xfrm>
              <a:off x="876300" y="3294697"/>
              <a:ext cx="95250" cy="95250"/>
            </a:xfrm>
            <a:prstGeom prst="ellipse">
              <a:avLst/>
            </a:prstGeom>
            <a:solidFill>
              <a:srgbClr val="009966"/>
            </a:solidFill>
            <a:ln w="9525" cap="flat">
              <a:noFill/>
              <a:prstDash val="solid"/>
              <a:miter/>
            </a:ln>
          </p:spPr>
          <p:txBody>
            <a:bodyPr/>
            <a:lstStyle/>
            <a:p>
              <a:endParaRPr lang="en-US"/>
            </a:p>
          </p:txBody>
        </p:sp>
        <p:sp>
          <p:nvSpPr>
            <p:cNvPr id="39" name="Oval 38">
              <a:extLst>
                <a:ext uri="{FF2B5EF4-FFF2-40B4-BE49-F238E27FC236}">
                  <a16:creationId xmlns:a16="http://schemas.microsoft.com/office/drawing/2014/main" id="{1D0F54ED-E6F1-AB39-4BEE-5C24CFF4F98F}"/>
                </a:ext>
              </a:extLst>
            </p:cNvPr>
            <p:cNvSpPr/>
            <p:nvPr/>
          </p:nvSpPr>
          <p:spPr>
            <a:xfrm>
              <a:off x="876300" y="3294697"/>
              <a:ext cx="95250" cy="95250"/>
            </a:xfrm>
            <a:prstGeom prst="ellipse">
              <a:avLst/>
            </a:prstGeom>
            <a:noFill/>
            <a:ln w="9525" cap="sq">
              <a:solidFill>
                <a:srgbClr val="009966"/>
              </a:solidFill>
              <a:prstDash val="solid"/>
              <a:miter/>
            </a:ln>
          </p:spPr>
          <p:txBody>
            <a:bodyPr/>
            <a:lstStyle/>
            <a:p>
              <a:endParaRPr lang="en-US"/>
            </a:p>
          </p:txBody>
        </p:sp>
        <p:sp>
          <p:nvSpPr>
            <p:cNvPr id="40" name="Rectangle 39">
              <a:extLst>
                <a:ext uri="{FF2B5EF4-FFF2-40B4-BE49-F238E27FC236}">
                  <a16:creationId xmlns:a16="http://schemas.microsoft.com/office/drawing/2014/main" id="{8E1D07F2-B536-F0D1-A94C-E24853E3C76F}"/>
                </a:ext>
              </a:extLst>
            </p:cNvPr>
            <p:cNvSpPr/>
            <p:nvPr/>
          </p:nvSpPr>
          <p:spPr>
            <a:xfrm>
              <a:off x="838200" y="3085147"/>
              <a:ext cx="781050" cy="171450"/>
            </a:xfrm>
            <a:prstGeom prst="rect">
              <a:avLst/>
            </a:prstGeom>
            <a:solidFill>
              <a:srgbClr val="FFFFFF"/>
            </a:solidFill>
            <a:ln w="9525" cap="flat">
              <a:noFill/>
              <a:prstDash val="solid"/>
              <a:miter/>
            </a:ln>
          </p:spPr>
          <p:txBody>
            <a:bodyPr/>
            <a:lstStyle/>
            <a:p>
              <a:endParaRPr lang="en-US"/>
            </a:p>
          </p:txBody>
        </p:sp>
        <p:sp>
          <p:nvSpPr>
            <p:cNvPr id="41" name="TextBox 40">
              <a:extLst>
                <a:ext uri="{FF2B5EF4-FFF2-40B4-BE49-F238E27FC236}">
                  <a16:creationId xmlns:a16="http://schemas.microsoft.com/office/drawing/2014/main" id="{B46DD605-FB37-9F52-BAF6-2789EE2EFB89}"/>
                </a:ext>
              </a:extLst>
            </p:cNvPr>
            <p:cNvSpPr txBox="1"/>
            <p:nvPr/>
          </p:nvSpPr>
          <p:spPr>
            <a:xfrm>
              <a:off x="918210" y="3067955"/>
              <a:ext cx="45397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Biotite</a:t>
              </a:r>
            </a:p>
          </p:txBody>
        </p:sp>
        <p:sp>
          <p:nvSpPr>
            <p:cNvPr id="42" name="Rectangle 41">
              <a:extLst>
                <a:ext uri="{FF2B5EF4-FFF2-40B4-BE49-F238E27FC236}">
                  <a16:creationId xmlns:a16="http://schemas.microsoft.com/office/drawing/2014/main" id="{02984E2F-4774-C467-3806-BA2B777F0CC8}"/>
                </a:ext>
              </a:extLst>
            </p:cNvPr>
            <p:cNvSpPr/>
            <p:nvPr/>
          </p:nvSpPr>
          <p:spPr>
            <a:xfrm>
              <a:off x="838200" y="3085147"/>
              <a:ext cx="171450" cy="171450"/>
            </a:xfrm>
            <a:prstGeom prst="rect">
              <a:avLst/>
            </a:prstGeom>
            <a:solidFill>
              <a:srgbClr val="FFFFFF"/>
            </a:solidFill>
            <a:ln w="9525" cap="flat">
              <a:noFill/>
              <a:prstDash val="solid"/>
              <a:miter/>
            </a:ln>
          </p:spPr>
          <p:txBody>
            <a:bodyPr/>
            <a:lstStyle/>
            <a:p>
              <a:endParaRPr lang="en-US"/>
            </a:p>
          </p:txBody>
        </p:sp>
        <p:sp>
          <p:nvSpPr>
            <p:cNvPr id="43" name="Oval 42">
              <a:extLst>
                <a:ext uri="{FF2B5EF4-FFF2-40B4-BE49-F238E27FC236}">
                  <a16:creationId xmlns:a16="http://schemas.microsoft.com/office/drawing/2014/main" id="{BD8028C6-17F2-EA81-7CB6-A2BF07089564}"/>
                </a:ext>
              </a:extLst>
            </p:cNvPr>
            <p:cNvSpPr/>
            <p:nvPr/>
          </p:nvSpPr>
          <p:spPr>
            <a:xfrm>
              <a:off x="876300" y="3123247"/>
              <a:ext cx="95250" cy="95250"/>
            </a:xfrm>
            <a:prstGeom prst="ellipse">
              <a:avLst/>
            </a:prstGeom>
            <a:solidFill>
              <a:srgbClr val="993300"/>
            </a:solidFill>
            <a:ln w="9525" cap="flat">
              <a:noFill/>
              <a:prstDash val="solid"/>
              <a:miter/>
            </a:ln>
          </p:spPr>
          <p:txBody>
            <a:bodyPr/>
            <a:lstStyle/>
            <a:p>
              <a:endParaRPr lang="en-US"/>
            </a:p>
          </p:txBody>
        </p:sp>
        <p:sp>
          <p:nvSpPr>
            <p:cNvPr id="44" name="Oval 43">
              <a:extLst>
                <a:ext uri="{FF2B5EF4-FFF2-40B4-BE49-F238E27FC236}">
                  <a16:creationId xmlns:a16="http://schemas.microsoft.com/office/drawing/2014/main" id="{C4760563-5EC7-AA96-02CE-6CA9C1AE0DDB}"/>
                </a:ext>
              </a:extLst>
            </p:cNvPr>
            <p:cNvSpPr/>
            <p:nvPr/>
          </p:nvSpPr>
          <p:spPr>
            <a:xfrm>
              <a:off x="876300" y="3123247"/>
              <a:ext cx="95250" cy="95250"/>
            </a:xfrm>
            <a:prstGeom prst="ellipse">
              <a:avLst/>
            </a:prstGeom>
            <a:noFill/>
            <a:ln w="9525" cap="sq">
              <a:solidFill>
                <a:srgbClr val="993300"/>
              </a:solidFill>
              <a:prstDash val="solid"/>
              <a:miter/>
            </a:ln>
          </p:spPr>
          <p:txBody>
            <a:bodyPr/>
            <a:lstStyle/>
            <a:p>
              <a:endParaRPr lang="en-US"/>
            </a:p>
          </p:txBody>
        </p:sp>
        <p:sp>
          <p:nvSpPr>
            <p:cNvPr id="45" name="Rectangle 44">
              <a:extLst>
                <a:ext uri="{FF2B5EF4-FFF2-40B4-BE49-F238E27FC236}">
                  <a16:creationId xmlns:a16="http://schemas.microsoft.com/office/drawing/2014/main" id="{F5F6EA49-418B-BDAA-7087-5ED0DCB24952}"/>
                </a:ext>
              </a:extLst>
            </p:cNvPr>
            <p:cNvSpPr/>
            <p:nvPr/>
          </p:nvSpPr>
          <p:spPr>
            <a:xfrm>
              <a:off x="838200" y="2913697"/>
              <a:ext cx="781050" cy="171450"/>
            </a:xfrm>
            <a:prstGeom prst="rect">
              <a:avLst/>
            </a:prstGeom>
            <a:solidFill>
              <a:srgbClr val="FFFFFF"/>
            </a:solidFill>
            <a:ln w="9525" cap="flat">
              <a:noFill/>
              <a:prstDash val="solid"/>
              <a:miter/>
            </a:ln>
          </p:spPr>
          <p:txBody>
            <a:bodyPr/>
            <a:lstStyle/>
            <a:p>
              <a:endParaRPr lang="en-US"/>
            </a:p>
          </p:txBody>
        </p:sp>
        <p:sp>
          <p:nvSpPr>
            <p:cNvPr id="46" name="TextBox 45">
              <a:extLst>
                <a:ext uri="{FF2B5EF4-FFF2-40B4-BE49-F238E27FC236}">
                  <a16:creationId xmlns:a16="http://schemas.microsoft.com/office/drawing/2014/main" id="{FE527F12-6A02-9EFB-CE88-E3C3623E574D}"/>
                </a:ext>
              </a:extLst>
            </p:cNvPr>
            <p:cNvSpPr txBox="1"/>
            <p:nvPr/>
          </p:nvSpPr>
          <p:spPr>
            <a:xfrm>
              <a:off x="918210" y="2896505"/>
              <a:ext cx="511679"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Chlorite</a:t>
              </a:r>
            </a:p>
          </p:txBody>
        </p:sp>
        <p:sp>
          <p:nvSpPr>
            <p:cNvPr id="47" name="Rectangle 46">
              <a:extLst>
                <a:ext uri="{FF2B5EF4-FFF2-40B4-BE49-F238E27FC236}">
                  <a16:creationId xmlns:a16="http://schemas.microsoft.com/office/drawing/2014/main" id="{F3F29720-E836-A1B3-CA86-1D1EE6B9AEB5}"/>
                </a:ext>
              </a:extLst>
            </p:cNvPr>
            <p:cNvSpPr/>
            <p:nvPr/>
          </p:nvSpPr>
          <p:spPr>
            <a:xfrm>
              <a:off x="838200" y="2913697"/>
              <a:ext cx="171450" cy="171450"/>
            </a:xfrm>
            <a:prstGeom prst="rect">
              <a:avLst/>
            </a:prstGeom>
            <a:solidFill>
              <a:srgbClr val="FFFFFF"/>
            </a:solidFill>
            <a:ln w="9525" cap="flat">
              <a:noFill/>
              <a:prstDash val="solid"/>
              <a:miter/>
            </a:ln>
          </p:spPr>
          <p:txBody>
            <a:bodyPr/>
            <a:lstStyle/>
            <a:p>
              <a:endParaRPr lang="en-US"/>
            </a:p>
          </p:txBody>
        </p:sp>
        <p:sp>
          <p:nvSpPr>
            <p:cNvPr id="48" name="Oval 47">
              <a:extLst>
                <a:ext uri="{FF2B5EF4-FFF2-40B4-BE49-F238E27FC236}">
                  <a16:creationId xmlns:a16="http://schemas.microsoft.com/office/drawing/2014/main" id="{4206F74E-3612-1597-D4A9-59E5060BFF18}"/>
                </a:ext>
              </a:extLst>
            </p:cNvPr>
            <p:cNvSpPr/>
            <p:nvPr/>
          </p:nvSpPr>
          <p:spPr>
            <a:xfrm>
              <a:off x="876300" y="2951797"/>
              <a:ext cx="95250" cy="95250"/>
            </a:xfrm>
            <a:prstGeom prst="ellipse">
              <a:avLst/>
            </a:prstGeom>
            <a:solidFill>
              <a:srgbClr val="00FF00"/>
            </a:solidFill>
            <a:ln w="9525" cap="flat">
              <a:noFill/>
              <a:prstDash val="solid"/>
              <a:miter/>
            </a:ln>
          </p:spPr>
          <p:txBody>
            <a:bodyPr/>
            <a:lstStyle/>
            <a:p>
              <a:endParaRPr lang="en-US"/>
            </a:p>
          </p:txBody>
        </p:sp>
        <p:sp>
          <p:nvSpPr>
            <p:cNvPr id="49" name="Oval 48">
              <a:extLst>
                <a:ext uri="{FF2B5EF4-FFF2-40B4-BE49-F238E27FC236}">
                  <a16:creationId xmlns:a16="http://schemas.microsoft.com/office/drawing/2014/main" id="{CBC40B33-DF41-7C8E-6267-2BF6B518737F}"/>
                </a:ext>
              </a:extLst>
            </p:cNvPr>
            <p:cNvSpPr/>
            <p:nvPr/>
          </p:nvSpPr>
          <p:spPr>
            <a:xfrm>
              <a:off x="876300" y="2951797"/>
              <a:ext cx="95250" cy="95250"/>
            </a:xfrm>
            <a:prstGeom prst="ellipse">
              <a:avLst/>
            </a:prstGeom>
            <a:noFill/>
            <a:ln w="9525" cap="sq">
              <a:solidFill>
                <a:srgbClr val="00FF00"/>
              </a:solidFill>
              <a:prstDash val="solid"/>
              <a:miter/>
            </a:ln>
          </p:spPr>
          <p:txBody>
            <a:bodyPr/>
            <a:lstStyle/>
            <a:p>
              <a:endParaRPr lang="en-US"/>
            </a:p>
          </p:txBody>
        </p:sp>
        <p:sp>
          <p:nvSpPr>
            <p:cNvPr id="50" name="Rectangle 49">
              <a:extLst>
                <a:ext uri="{FF2B5EF4-FFF2-40B4-BE49-F238E27FC236}">
                  <a16:creationId xmlns:a16="http://schemas.microsoft.com/office/drawing/2014/main" id="{345A7EB2-317B-E4AD-16EB-2C0583C8C891}"/>
                </a:ext>
              </a:extLst>
            </p:cNvPr>
            <p:cNvSpPr/>
            <p:nvPr/>
          </p:nvSpPr>
          <p:spPr>
            <a:xfrm>
              <a:off x="838200" y="2742247"/>
              <a:ext cx="781050" cy="171450"/>
            </a:xfrm>
            <a:prstGeom prst="rect">
              <a:avLst/>
            </a:prstGeom>
            <a:solidFill>
              <a:srgbClr val="FFFFFF"/>
            </a:solidFill>
            <a:ln w="9525" cap="flat">
              <a:noFill/>
              <a:prstDash val="solid"/>
              <a:miter/>
            </a:ln>
          </p:spPr>
          <p:txBody>
            <a:bodyPr/>
            <a:lstStyle/>
            <a:p>
              <a:endParaRPr lang="en-US"/>
            </a:p>
          </p:txBody>
        </p:sp>
        <p:sp>
          <p:nvSpPr>
            <p:cNvPr id="51" name="TextBox 50">
              <a:extLst>
                <a:ext uri="{FF2B5EF4-FFF2-40B4-BE49-F238E27FC236}">
                  <a16:creationId xmlns:a16="http://schemas.microsoft.com/office/drawing/2014/main" id="{9D7A1263-5A3B-A83A-067E-CFE83D312A01}"/>
                </a:ext>
              </a:extLst>
            </p:cNvPr>
            <p:cNvSpPr txBox="1"/>
            <p:nvPr/>
          </p:nvSpPr>
          <p:spPr>
            <a:xfrm>
              <a:off x="918210" y="2725055"/>
              <a:ext cx="423514"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Albite</a:t>
              </a:r>
            </a:p>
          </p:txBody>
        </p:sp>
        <p:sp>
          <p:nvSpPr>
            <p:cNvPr id="52" name="Rectangle 51">
              <a:extLst>
                <a:ext uri="{FF2B5EF4-FFF2-40B4-BE49-F238E27FC236}">
                  <a16:creationId xmlns:a16="http://schemas.microsoft.com/office/drawing/2014/main" id="{9BA9F482-69D5-92E9-4C9C-FFFA30788D9C}"/>
                </a:ext>
              </a:extLst>
            </p:cNvPr>
            <p:cNvSpPr/>
            <p:nvPr/>
          </p:nvSpPr>
          <p:spPr>
            <a:xfrm>
              <a:off x="838200" y="2742247"/>
              <a:ext cx="171450" cy="171450"/>
            </a:xfrm>
            <a:prstGeom prst="rect">
              <a:avLst/>
            </a:prstGeom>
            <a:solidFill>
              <a:srgbClr val="FFFFFF"/>
            </a:solidFill>
            <a:ln w="9525" cap="flat">
              <a:noFill/>
              <a:prstDash val="solid"/>
              <a:miter/>
            </a:ln>
          </p:spPr>
          <p:txBody>
            <a:bodyPr/>
            <a:lstStyle/>
            <a:p>
              <a:endParaRPr lang="en-US"/>
            </a:p>
          </p:txBody>
        </p:sp>
        <p:sp>
          <p:nvSpPr>
            <p:cNvPr id="53" name="Oval 52">
              <a:extLst>
                <a:ext uri="{FF2B5EF4-FFF2-40B4-BE49-F238E27FC236}">
                  <a16:creationId xmlns:a16="http://schemas.microsoft.com/office/drawing/2014/main" id="{70A6CAE9-5EBB-A865-49AB-5EE958B48784}"/>
                </a:ext>
              </a:extLst>
            </p:cNvPr>
            <p:cNvSpPr/>
            <p:nvPr/>
          </p:nvSpPr>
          <p:spPr>
            <a:xfrm>
              <a:off x="876300" y="2780347"/>
              <a:ext cx="95250" cy="95250"/>
            </a:xfrm>
            <a:prstGeom prst="ellipse">
              <a:avLst/>
            </a:prstGeom>
            <a:solidFill>
              <a:srgbClr val="FF99FF"/>
            </a:solidFill>
            <a:ln w="9525" cap="flat">
              <a:noFill/>
              <a:prstDash val="solid"/>
              <a:miter/>
            </a:ln>
          </p:spPr>
          <p:txBody>
            <a:bodyPr/>
            <a:lstStyle/>
            <a:p>
              <a:endParaRPr lang="en-US"/>
            </a:p>
          </p:txBody>
        </p:sp>
        <p:sp>
          <p:nvSpPr>
            <p:cNvPr id="54" name="Oval 53">
              <a:extLst>
                <a:ext uri="{FF2B5EF4-FFF2-40B4-BE49-F238E27FC236}">
                  <a16:creationId xmlns:a16="http://schemas.microsoft.com/office/drawing/2014/main" id="{6A3E5195-8DCD-6B1B-0B18-3D1B1B242B34}"/>
                </a:ext>
              </a:extLst>
            </p:cNvPr>
            <p:cNvSpPr/>
            <p:nvPr/>
          </p:nvSpPr>
          <p:spPr>
            <a:xfrm>
              <a:off x="876300" y="2780347"/>
              <a:ext cx="95250" cy="95250"/>
            </a:xfrm>
            <a:prstGeom prst="ellipse">
              <a:avLst/>
            </a:prstGeom>
            <a:noFill/>
            <a:ln w="9525" cap="sq">
              <a:solidFill>
                <a:srgbClr val="FF99FF"/>
              </a:solidFill>
              <a:prstDash val="solid"/>
              <a:miter/>
            </a:ln>
          </p:spPr>
          <p:txBody>
            <a:bodyPr/>
            <a:lstStyle/>
            <a:p>
              <a:endParaRPr lang="en-US"/>
            </a:p>
          </p:txBody>
        </p:sp>
        <p:sp>
          <p:nvSpPr>
            <p:cNvPr id="55" name="Rectangle 54">
              <a:extLst>
                <a:ext uri="{FF2B5EF4-FFF2-40B4-BE49-F238E27FC236}">
                  <a16:creationId xmlns:a16="http://schemas.microsoft.com/office/drawing/2014/main" id="{4CE64768-2FB6-19C3-ABA9-F1A444CBB713}"/>
                </a:ext>
              </a:extLst>
            </p:cNvPr>
            <p:cNvSpPr/>
            <p:nvPr/>
          </p:nvSpPr>
          <p:spPr>
            <a:xfrm>
              <a:off x="838200" y="2570797"/>
              <a:ext cx="781050" cy="171450"/>
            </a:xfrm>
            <a:prstGeom prst="rect">
              <a:avLst/>
            </a:prstGeom>
            <a:solidFill>
              <a:srgbClr val="FFFFFF"/>
            </a:solidFill>
            <a:ln w="9525" cap="flat">
              <a:noFill/>
              <a:prstDash val="solid"/>
              <a:miter/>
            </a:ln>
          </p:spPr>
          <p:txBody>
            <a:bodyPr/>
            <a:lstStyle/>
            <a:p>
              <a:endParaRPr lang="en-US"/>
            </a:p>
          </p:txBody>
        </p:sp>
        <p:sp>
          <p:nvSpPr>
            <p:cNvPr id="56" name="TextBox 55">
              <a:extLst>
                <a:ext uri="{FF2B5EF4-FFF2-40B4-BE49-F238E27FC236}">
                  <a16:creationId xmlns:a16="http://schemas.microsoft.com/office/drawing/2014/main" id="{40853572-4808-BF3F-66DD-D29D0F56440F}"/>
                </a:ext>
              </a:extLst>
            </p:cNvPr>
            <p:cNvSpPr txBox="1"/>
            <p:nvPr/>
          </p:nvSpPr>
          <p:spPr>
            <a:xfrm>
              <a:off x="918210" y="2553605"/>
              <a:ext cx="39946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57" name="Rectangle 56">
              <a:extLst>
                <a:ext uri="{FF2B5EF4-FFF2-40B4-BE49-F238E27FC236}">
                  <a16:creationId xmlns:a16="http://schemas.microsoft.com/office/drawing/2014/main" id="{0D2B920E-AFF4-64E1-069B-CE834FC5FD12}"/>
                </a:ext>
              </a:extLst>
            </p:cNvPr>
            <p:cNvSpPr/>
            <p:nvPr/>
          </p:nvSpPr>
          <p:spPr>
            <a:xfrm>
              <a:off x="838200" y="2570797"/>
              <a:ext cx="171450" cy="171450"/>
            </a:xfrm>
            <a:prstGeom prst="rect">
              <a:avLst/>
            </a:prstGeom>
            <a:solidFill>
              <a:srgbClr val="FFFFFF"/>
            </a:solidFill>
            <a:ln w="9525" cap="flat">
              <a:noFill/>
              <a:prstDash val="solid"/>
              <a:miter/>
            </a:ln>
          </p:spPr>
          <p:txBody>
            <a:bodyPr/>
            <a:lstStyle/>
            <a:p>
              <a:endParaRPr lang="en-US"/>
            </a:p>
          </p:txBody>
        </p:sp>
        <p:sp>
          <p:nvSpPr>
            <p:cNvPr id="58" name="Oval 57">
              <a:extLst>
                <a:ext uri="{FF2B5EF4-FFF2-40B4-BE49-F238E27FC236}">
                  <a16:creationId xmlns:a16="http://schemas.microsoft.com/office/drawing/2014/main" id="{406765EA-7219-1869-FAA5-29B7B27266AF}"/>
                </a:ext>
              </a:extLst>
            </p:cNvPr>
            <p:cNvSpPr/>
            <p:nvPr/>
          </p:nvSpPr>
          <p:spPr>
            <a:xfrm>
              <a:off x="876300" y="2608897"/>
              <a:ext cx="95250" cy="95250"/>
            </a:xfrm>
            <a:prstGeom prst="ellipse">
              <a:avLst/>
            </a:prstGeom>
            <a:solidFill>
              <a:srgbClr val="FFFF00"/>
            </a:solidFill>
            <a:ln w="9525" cap="flat">
              <a:noFill/>
              <a:prstDash val="solid"/>
              <a:miter/>
            </a:ln>
          </p:spPr>
          <p:txBody>
            <a:bodyPr/>
            <a:lstStyle/>
            <a:p>
              <a:endParaRPr lang="en-US"/>
            </a:p>
          </p:txBody>
        </p:sp>
        <p:sp>
          <p:nvSpPr>
            <p:cNvPr id="59" name="Oval 58">
              <a:extLst>
                <a:ext uri="{FF2B5EF4-FFF2-40B4-BE49-F238E27FC236}">
                  <a16:creationId xmlns:a16="http://schemas.microsoft.com/office/drawing/2014/main" id="{9652244A-69D4-D13C-85C7-8E840ED0DBAF}"/>
                </a:ext>
              </a:extLst>
            </p:cNvPr>
            <p:cNvSpPr/>
            <p:nvPr/>
          </p:nvSpPr>
          <p:spPr>
            <a:xfrm>
              <a:off x="876300" y="2608897"/>
              <a:ext cx="95250" cy="95250"/>
            </a:xfrm>
            <a:prstGeom prst="ellipse">
              <a:avLst/>
            </a:prstGeom>
            <a:noFill/>
            <a:ln w="9525" cap="sq">
              <a:solidFill>
                <a:srgbClr val="FFFF00"/>
              </a:solidFill>
              <a:prstDash val="solid"/>
              <a:miter/>
            </a:ln>
          </p:spPr>
          <p:txBody>
            <a:bodyPr/>
            <a:lstStyle/>
            <a:p>
              <a:endParaRPr lang="en-US"/>
            </a:p>
          </p:txBody>
        </p:sp>
        <p:sp>
          <p:nvSpPr>
            <p:cNvPr id="60" name="TextBox 59">
              <a:extLst>
                <a:ext uri="{FF2B5EF4-FFF2-40B4-BE49-F238E27FC236}">
                  <a16:creationId xmlns:a16="http://schemas.microsoft.com/office/drawing/2014/main" id="{7311A674-8FBE-306D-10F7-36C388E4BEA3}"/>
                </a:ext>
              </a:extLst>
            </p:cNvPr>
            <p:cNvSpPr txBox="1"/>
            <p:nvPr/>
          </p:nvSpPr>
          <p:spPr>
            <a:xfrm>
              <a:off x="793335" y="2372966"/>
              <a:ext cx="1217000"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Logged Alteration</a:t>
              </a:r>
            </a:p>
          </p:txBody>
        </p:sp>
      </p:grpSp>
      <p:pic>
        <p:nvPicPr>
          <p:cNvPr id="62" name="Picture 61">
            <a:extLst>
              <a:ext uri="{FF2B5EF4-FFF2-40B4-BE49-F238E27FC236}">
                <a16:creationId xmlns:a16="http://schemas.microsoft.com/office/drawing/2014/main" id="{6376C68A-8AD7-53D1-336F-51F41C132070}"/>
              </a:ext>
            </a:extLst>
          </p:cNvPr>
          <p:cNvPicPr>
            <a:picLocks noChangeAspect="1"/>
          </p:cNvPicPr>
          <p:nvPr/>
        </p:nvPicPr>
        <p:blipFill>
          <a:blip r:embed="rId3"/>
          <a:stretch>
            <a:fillRect/>
          </a:stretch>
        </p:blipFill>
        <p:spPr>
          <a:xfrm>
            <a:off x="6625590" y="1771650"/>
            <a:ext cx="4876800" cy="4800600"/>
          </a:xfrm>
          <a:prstGeom prst="rect">
            <a:avLst/>
          </a:prstGeom>
        </p:spPr>
      </p:pic>
      <p:grpSp>
        <p:nvGrpSpPr>
          <p:cNvPr id="64" name="Group 63">
            <a:extLst>
              <a:ext uri="{FF2B5EF4-FFF2-40B4-BE49-F238E27FC236}">
                <a16:creationId xmlns:a16="http://schemas.microsoft.com/office/drawing/2014/main" id="{BFD3BC16-DAE7-28D1-8F22-AA132F4F0328}"/>
              </a:ext>
            </a:extLst>
          </p:cNvPr>
          <p:cNvGrpSpPr/>
          <p:nvPr/>
        </p:nvGrpSpPr>
        <p:grpSpPr>
          <a:xfrm>
            <a:off x="6850340" y="2160960"/>
            <a:ext cx="738647" cy="1947434"/>
            <a:chOff x="5295860" y="1934060"/>
            <a:chExt cx="738647" cy="1947434"/>
          </a:xfrm>
        </p:grpSpPr>
        <p:sp>
          <p:nvSpPr>
            <p:cNvPr id="65" name="TextBox 64">
              <a:extLst>
                <a:ext uri="{FF2B5EF4-FFF2-40B4-BE49-F238E27FC236}">
                  <a16:creationId xmlns:a16="http://schemas.microsoft.com/office/drawing/2014/main" id="{ACBECB99-0DE3-F382-F306-88035DE037FB}"/>
                </a:ext>
              </a:extLst>
            </p:cNvPr>
            <p:cNvSpPr txBox="1"/>
            <p:nvPr/>
          </p:nvSpPr>
          <p:spPr>
            <a:xfrm>
              <a:off x="5433060" y="36737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80.73</a:t>
              </a:r>
            </a:p>
          </p:txBody>
        </p:sp>
        <p:sp>
          <p:nvSpPr>
            <p:cNvPr id="66" name="Rectangle 65">
              <a:extLst>
                <a:ext uri="{FF2B5EF4-FFF2-40B4-BE49-F238E27FC236}">
                  <a16:creationId xmlns:a16="http://schemas.microsoft.com/office/drawing/2014/main" id="{4E979999-8C8C-0D4B-CA7F-C64AF9170763}"/>
                </a:ext>
              </a:extLst>
            </p:cNvPr>
            <p:cNvSpPr/>
            <p:nvPr/>
          </p:nvSpPr>
          <p:spPr>
            <a:xfrm>
              <a:off x="5353050" y="3690937"/>
              <a:ext cx="171450" cy="171450"/>
            </a:xfrm>
            <a:prstGeom prst="rect">
              <a:avLst/>
            </a:prstGeom>
            <a:solidFill>
              <a:srgbClr val="FFFFFF"/>
            </a:solidFill>
            <a:ln w="9525" cap="flat">
              <a:noFill/>
              <a:prstDash val="solid"/>
              <a:miter/>
            </a:ln>
          </p:spPr>
          <p:txBody>
            <a:bodyPr/>
            <a:lstStyle/>
            <a:p>
              <a:endParaRPr lang="en-US"/>
            </a:p>
          </p:txBody>
        </p:sp>
        <p:sp>
          <p:nvSpPr>
            <p:cNvPr id="67" name="Oval 66">
              <a:extLst>
                <a:ext uri="{FF2B5EF4-FFF2-40B4-BE49-F238E27FC236}">
                  <a16:creationId xmlns:a16="http://schemas.microsoft.com/office/drawing/2014/main" id="{F314F3C4-29F4-3C7B-B143-9F291D88A941}"/>
                </a:ext>
              </a:extLst>
            </p:cNvPr>
            <p:cNvSpPr/>
            <p:nvPr/>
          </p:nvSpPr>
          <p:spPr>
            <a:xfrm>
              <a:off x="5391150" y="3729037"/>
              <a:ext cx="95250" cy="95250"/>
            </a:xfrm>
            <a:prstGeom prst="ellipse">
              <a:avLst/>
            </a:prstGeom>
            <a:solidFill>
              <a:srgbClr val="FF0000"/>
            </a:solidFill>
            <a:ln w="9525" cap="flat">
              <a:noFill/>
              <a:prstDash val="solid"/>
              <a:miter/>
            </a:ln>
          </p:spPr>
          <p:txBody>
            <a:bodyPr/>
            <a:lstStyle/>
            <a:p>
              <a:endParaRPr lang="en-US"/>
            </a:p>
          </p:txBody>
        </p:sp>
        <p:sp>
          <p:nvSpPr>
            <p:cNvPr id="68" name="Oval 67">
              <a:extLst>
                <a:ext uri="{FF2B5EF4-FFF2-40B4-BE49-F238E27FC236}">
                  <a16:creationId xmlns:a16="http://schemas.microsoft.com/office/drawing/2014/main" id="{03722D81-D2BF-BF8C-57E4-A95A779FA00E}"/>
                </a:ext>
              </a:extLst>
            </p:cNvPr>
            <p:cNvSpPr/>
            <p:nvPr/>
          </p:nvSpPr>
          <p:spPr>
            <a:xfrm>
              <a:off x="5391150" y="3729037"/>
              <a:ext cx="95250" cy="95250"/>
            </a:xfrm>
            <a:prstGeom prst="ellipse">
              <a:avLst/>
            </a:prstGeom>
            <a:noFill/>
            <a:ln w="9525" cap="sq">
              <a:solidFill>
                <a:srgbClr val="FF0000"/>
              </a:solidFill>
              <a:prstDash val="solid"/>
              <a:miter/>
            </a:ln>
          </p:spPr>
          <p:txBody>
            <a:bodyPr/>
            <a:lstStyle/>
            <a:p>
              <a:endParaRPr lang="en-US"/>
            </a:p>
          </p:txBody>
        </p:sp>
        <p:sp>
          <p:nvSpPr>
            <p:cNvPr id="69" name="TextBox 68">
              <a:extLst>
                <a:ext uri="{FF2B5EF4-FFF2-40B4-BE49-F238E27FC236}">
                  <a16:creationId xmlns:a16="http://schemas.microsoft.com/office/drawing/2014/main" id="{494FFD8F-37CD-6791-4F2F-8BBC09D57092}"/>
                </a:ext>
              </a:extLst>
            </p:cNvPr>
            <p:cNvSpPr txBox="1"/>
            <p:nvPr/>
          </p:nvSpPr>
          <p:spPr>
            <a:xfrm>
              <a:off x="5433060" y="35022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48.33</a:t>
              </a:r>
            </a:p>
          </p:txBody>
        </p:sp>
        <p:sp>
          <p:nvSpPr>
            <p:cNvPr id="70" name="Rectangle 69">
              <a:extLst>
                <a:ext uri="{FF2B5EF4-FFF2-40B4-BE49-F238E27FC236}">
                  <a16:creationId xmlns:a16="http://schemas.microsoft.com/office/drawing/2014/main" id="{2E22403F-4C1E-FD13-D6E2-9E1EA4FBAE8C}"/>
                </a:ext>
              </a:extLst>
            </p:cNvPr>
            <p:cNvSpPr/>
            <p:nvPr/>
          </p:nvSpPr>
          <p:spPr>
            <a:xfrm>
              <a:off x="5353050" y="3519487"/>
              <a:ext cx="171450" cy="171450"/>
            </a:xfrm>
            <a:prstGeom prst="rect">
              <a:avLst/>
            </a:prstGeom>
            <a:solidFill>
              <a:srgbClr val="FFFFFF"/>
            </a:solidFill>
            <a:ln w="9525" cap="flat">
              <a:noFill/>
              <a:prstDash val="solid"/>
              <a:miter/>
            </a:ln>
          </p:spPr>
          <p:txBody>
            <a:bodyPr/>
            <a:lstStyle/>
            <a:p>
              <a:endParaRPr lang="en-US"/>
            </a:p>
          </p:txBody>
        </p:sp>
        <p:sp>
          <p:nvSpPr>
            <p:cNvPr id="71" name="Oval 70">
              <a:extLst>
                <a:ext uri="{FF2B5EF4-FFF2-40B4-BE49-F238E27FC236}">
                  <a16:creationId xmlns:a16="http://schemas.microsoft.com/office/drawing/2014/main" id="{381402B7-875C-51EE-A009-C7E655024888}"/>
                </a:ext>
              </a:extLst>
            </p:cNvPr>
            <p:cNvSpPr/>
            <p:nvPr/>
          </p:nvSpPr>
          <p:spPr>
            <a:xfrm>
              <a:off x="5391150" y="3557587"/>
              <a:ext cx="95250" cy="95250"/>
            </a:xfrm>
            <a:prstGeom prst="ellipse">
              <a:avLst/>
            </a:prstGeom>
            <a:solidFill>
              <a:srgbClr val="FF5400"/>
            </a:solidFill>
            <a:ln w="9525" cap="flat">
              <a:noFill/>
              <a:prstDash val="solid"/>
              <a:miter/>
            </a:ln>
          </p:spPr>
          <p:txBody>
            <a:bodyPr/>
            <a:lstStyle/>
            <a:p>
              <a:endParaRPr lang="en-US"/>
            </a:p>
          </p:txBody>
        </p:sp>
        <p:sp>
          <p:nvSpPr>
            <p:cNvPr id="72" name="Oval 71">
              <a:extLst>
                <a:ext uri="{FF2B5EF4-FFF2-40B4-BE49-F238E27FC236}">
                  <a16:creationId xmlns:a16="http://schemas.microsoft.com/office/drawing/2014/main" id="{D707B053-54F6-C511-2FA1-AFFE5019249B}"/>
                </a:ext>
              </a:extLst>
            </p:cNvPr>
            <p:cNvSpPr/>
            <p:nvPr/>
          </p:nvSpPr>
          <p:spPr>
            <a:xfrm>
              <a:off x="5391150" y="3557587"/>
              <a:ext cx="95250" cy="95250"/>
            </a:xfrm>
            <a:prstGeom prst="ellipse">
              <a:avLst/>
            </a:prstGeom>
            <a:noFill/>
            <a:ln w="9525" cap="sq">
              <a:solidFill>
                <a:srgbClr val="FF5400"/>
              </a:solidFill>
              <a:prstDash val="solid"/>
              <a:miter/>
            </a:ln>
          </p:spPr>
          <p:txBody>
            <a:bodyPr/>
            <a:lstStyle/>
            <a:p>
              <a:endParaRPr lang="en-US"/>
            </a:p>
          </p:txBody>
        </p:sp>
        <p:sp>
          <p:nvSpPr>
            <p:cNvPr id="73" name="TextBox 72">
              <a:extLst>
                <a:ext uri="{FF2B5EF4-FFF2-40B4-BE49-F238E27FC236}">
                  <a16:creationId xmlns:a16="http://schemas.microsoft.com/office/drawing/2014/main" id="{9672DF38-E298-33B8-0356-D83B4250F74D}"/>
                </a:ext>
              </a:extLst>
            </p:cNvPr>
            <p:cNvSpPr txBox="1"/>
            <p:nvPr/>
          </p:nvSpPr>
          <p:spPr>
            <a:xfrm>
              <a:off x="5433060" y="33308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41.95</a:t>
              </a:r>
            </a:p>
          </p:txBody>
        </p:sp>
        <p:sp>
          <p:nvSpPr>
            <p:cNvPr id="74" name="Rectangle 73">
              <a:extLst>
                <a:ext uri="{FF2B5EF4-FFF2-40B4-BE49-F238E27FC236}">
                  <a16:creationId xmlns:a16="http://schemas.microsoft.com/office/drawing/2014/main" id="{D53AAF07-9B63-EABB-60F8-5034CD0117EC}"/>
                </a:ext>
              </a:extLst>
            </p:cNvPr>
            <p:cNvSpPr/>
            <p:nvPr/>
          </p:nvSpPr>
          <p:spPr>
            <a:xfrm>
              <a:off x="5353050" y="3348037"/>
              <a:ext cx="171450" cy="171450"/>
            </a:xfrm>
            <a:prstGeom prst="rect">
              <a:avLst/>
            </a:prstGeom>
            <a:solidFill>
              <a:srgbClr val="FFFFFF"/>
            </a:solidFill>
            <a:ln w="9525" cap="flat">
              <a:noFill/>
              <a:prstDash val="solid"/>
              <a:miter/>
            </a:ln>
          </p:spPr>
          <p:txBody>
            <a:bodyPr/>
            <a:lstStyle/>
            <a:p>
              <a:endParaRPr lang="en-US"/>
            </a:p>
          </p:txBody>
        </p:sp>
        <p:sp>
          <p:nvSpPr>
            <p:cNvPr id="75" name="Oval 74">
              <a:extLst>
                <a:ext uri="{FF2B5EF4-FFF2-40B4-BE49-F238E27FC236}">
                  <a16:creationId xmlns:a16="http://schemas.microsoft.com/office/drawing/2014/main" id="{7574C9F5-12A4-B88F-6960-156600EA25B0}"/>
                </a:ext>
              </a:extLst>
            </p:cNvPr>
            <p:cNvSpPr/>
            <p:nvPr/>
          </p:nvSpPr>
          <p:spPr>
            <a:xfrm>
              <a:off x="5391150" y="3386137"/>
              <a:ext cx="95250" cy="95250"/>
            </a:xfrm>
            <a:prstGeom prst="ellipse">
              <a:avLst/>
            </a:prstGeom>
            <a:solidFill>
              <a:srgbClr val="FFAA00"/>
            </a:solidFill>
            <a:ln w="9525" cap="flat">
              <a:noFill/>
              <a:prstDash val="solid"/>
              <a:miter/>
            </a:ln>
          </p:spPr>
          <p:txBody>
            <a:bodyPr/>
            <a:lstStyle/>
            <a:p>
              <a:endParaRPr lang="en-US"/>
            </a:p>
          </p:txBody>
        </p:sp>
        <p:sp>
          <p:nvSpPr>
            <p:cNvPr id="76" name="Oval 75">
              <a:extLst>
                <a:ext uri="{FF2B5EF4-FFF2-40B4-BE49-F238E27FC236}">
                  <a16:creationId xmlns:a16="http://schemas.microsoft.com/office/drawing/2014/main" id="{6088E03D-1B69-EFE1-0E22-437E9567B340}"/>
                </a:ext>
              </a:extLst>
            </p:cNvPr>
            <p:cNvSpPr/>
            <p:nvPr/>
          </p:nvSpPr>
          <p:spPr>
            <a:xfrm>
              <a:off x="5391150" y="3386137"/>
              <a:ext cx="95250" cy="95250"/>
            </a:xfrm>
            <a:prstGeom prst="ellipse">
              <a:avLst/>
            </a:prstGeom>
            <a:noFill/>
            <a:ln w="9525" cap="sq">
              <a:solidFill>
                <a:srgbClr val="FFAA00"/>
              </a:solidFill>
              <a:prstDash val="solid"/>
              <a:miter/>
            </a:ln>
          </p:spPr>
          <p:txBody>
            <a:bodyPr/>
            <a:lstStyle/>
            <a:p>
              <a:endParaRPr lang="en-US"/>
            </a:p>
          </p:txBody>
        </p:sp>
        <p:sp>
          <p:nvSpPr>
            <p:cNvPr id="77" name="TextBox 76">
              <a:extLst>
                <a:ext uri="{FF2B5EF4-FFF2-40B4-BE49-F238E27FC236}">
                  <a16:creationId xmlns:a16="http://schemas.microsoft.com/office/drawing/2014/main" id="{D66CE02E-3FF7-58F5-7C16-C37AC399C65C}"/>
                </a:ext>
              </a:extLst>
            </p:cNvPr>
            <p:cNvSpPr txBox="1"/>
            <p:nvPr/>
          </p:nvSpPr>
          <p:spPr>
            <a:xfrm>
              <a:off x="5433060" y="31593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37.22</a:t>
              </a:r>
            </a:p>
          </p:txBody>
        </p:sp>
        <p:sp>
          <p:nvSpPr>
            <p:cNvPr id="78" name="Rectangle 77">
              <a:extLst>
                <a:ext uri="{FF2B5EF4-FFF2-40B4-BE49-F238E27FC236}">
                  <a16:creationId xmlns:a16="http://schemas.microsoft.com/office/drawing/2014/main" id="{02EC63DC-19E3-FF2A-BFF3-59D423F8AA2B}"/>
                </a:ext>
              </a:extLst>
            </p:cNvPr>
            <p:cNvSpPr/>
            <p:nvPr/>
          </p:nvSpPr>
          <p:spPr>
            <a:xfrm>
              <a:off x="5353050" y="3176587"/>
              <a:ext cx="171450" cy="171450"/>
            </a:xfrm>
            <a:prstGeom prst="rect">
              <a:avLst/>
            </a:prstGeom>
            <a:solidFill>
              <a:srgbClr val="FFFFFF"/>
            </a:solidFill>
            <a:ln w="9525" cap="flat">
              <a:noFill/>
              <a:prstDash val="solid"/>
              <a:miter/>
            </a:ln>
          </p:spPr>
          <p:txBody>
            <a:bodyPr/>
            <a:lstStyle/>
            <a:p>
              <a:endParaRPr lang="en-US"/>
            </a:p>
          </p:txBody>
        </p:sp>
        <p:sp>
          <p:nvSpPr>
            <p:cNvPr id="79" name="Oval 78">
              <a:extLst>
                <a:ext uri="{FF2B5EF4-FFF2-40B4-BE49-F238E27FC236}">
                  <a16:creationId xmlns:a16="http://schemas.microsoft.com/office/drawing/2014/main" id="{5779EF46-0A66-1F56-3915-873AE4F96A14}"/>
                </a:ext>
              </a:extLst>
            </p:cNvPr>
            <p:cNvSpPr/>
            <p:nvPr/>
          </p:nvSpPr>
          <p:spPr>
            <a:xfrm>
              <a:off x="5391150" y="3214687"/>
              <a:ext cx="95250" cy="95250"/>
            </a:xfrm>
            <a:prstGeom prst="ellipse">
              <a:avLst/>
            </a:prstGeom>
            <a:solidFill>
              <a:srgbClr val="FFFF00"/>
            </a:solidFill>
            <a:ln w="9525" cap="flat">
              <a:noFill/>
              <a:prstDash val="solid"/>
              <a:miter/>
            </a:ln>
          </p:spPr>
          <p:txBody>
            <a:bodyPr/>
            <a:lstStyle/>
            <a:p>
              <a:endParaRPr lang="en-US"/>
            </a:p>
          </p:txBody>
        </p:sp>
        <p:sp>
          <p:nvSpPr>
            <p:cNvPr id="80" name="Oval 79">
              <a:extLst>
                <a:ext uri="{FF2B5EF4-FFF2-40B4-BE49-F238E27FC236}">
                  <a16:creationId xmlns:a16="http://schemas.microsoft.com/office/drawing/2014/main" id="{D3F9AD35-775E-4B4F-39E9-D49726925EFA}"/>
                </a:ext>
              </a:extLst>
            </p:cNvPr>
            <p:cNvSpPr/>
            <p:nvPr/>
          </p:nvSpPr>
          <p:spPr>
            <a:xfrm>
              <a:off x="5391150" y="3214687"/>
              <a:ext cx="95250" cy="95250"/>
            </a:xfrm>
            <a:prstGeom prst="ellipse">
              <a:avLst/>
            </a:prstGeom>
            <a:noFill/>
            <a:ln w="9525" cap="sq">
              <a:solidFill>
                <a:srgbClr val="FFFF00"/>
              </a:solidFill>
              <a:prstDash val="solid"/>
              <a:miter/>
            </a:ln>
          </p:spPr>
          <p:txBody>
            <a:bodyPr/>
            <a:lstStyle/>
            <a:p>
              <a:endParaRPr lang="en-US"/>
            </a:p>
          </p:txBody>
        </p:sp>
        <p:sp>
          <p:nvSpPr>
            <p:cNvPr id="81" name="TextBox 80">
              <a:extLst>
                <a:ext uri="{FF2B5EF4-FFF2-40B4-BE49-F238E27FC236}">
                  <a16:creationId xmlns:a16="http://schemas.microsoft.com/office/drawing/2014/main" id="{C6B84CF0-3F97-DCE5-4842-FABA05D2E35D}"/>
                </a:ext>
              </a:extLst>
            </p:cNvPr>
            <p:cNvSpPr txBox="1"/>
            <p:nvPr/>
          </p:nvSpPr>
          <p:spPr>
            <a:xfrm>
              <a:off x="5433060" y="29879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33.23</a:t>
              </a:r>
            </a:p>
          </p:txBody>
        </p:sp>
        <p:sp>
          <p:nvSpPr>
            <p:cNvPr id="82" name="Rectangle 81">
              <a:extLst>
                <a:ext uri="{FF2B5EF4-FFF2-40B4-BE49-F238E27FC236}">
                  <a16:creationId xmlns:a16="http://schemas.microsoft.com/office/drawing/2014/main" id="{B589EF45-7444-03F0-AF44-7FA4E77B90C3}"/>
                </a:ext>
              </a:extLst>
            </p:cNvPr>
            <p:cNvSpPr/>
            <p:nvPr/>
          </p:nvSpPr>
          <p:spPr>
            <a:xfrm>
              <a:off x="5353050" y="3005137"/>
              <a:ext cx="171450" cy="171450"/>
            </a:xfrm>
            <a:prstGeom prst="rect">
              <a:avLst/>
            </a:prstGeom>
            <a:solidFill>
              <a:srgbClr val="FFFFFF"/>
            </a:solidFill>
            <a:ln w="9525" cap="flat">
              <a:noFill/>
              <a:prstDash val="solid"/>
              <a:miter/>
            </a:ln>
          </p:spPr>
          <p:txBody>
            <a:bodyPr/>
            <a:lstStyle/>
            <a:p>
              <a:endParaRPr lang="en-US"/>
            </a:p>
          </p:txBody>
        </p:sp>
        <p:sp>
          <p:nvSpPr>
            <p:cNvPr id="83" name="Oval 82">
              <a:extLst>
                <a:ext uri="{FF2B5EF4-FFF2-40B4-BE49-F238E27FC236}">
                  <a16:creationId xmlns:a16="http://schemas.microsoft.com/office/drawing/2014/main" id="{D20B4F19-8A38-0A3D-BD11-51A4F2B70C02}"/>
                </a:ext>
              </a:extLst>
            </p:cNvPr>
            <p:cNvSpPr/>
            <p:nvPr/>
          </p:nvSpPr>
          <p:spPr>
            <a:xfrm>
              <a:off x="5391150" y="3043237"/>
              <a:ext cx="95250" cy="95250"/>
            </a:xfrm>
            <a:prstGeom prst="ellipse">
              <a:avLst/>
            </a:prstGeom>
            <a:solidFill>
              <a:srgbClr val="AAFF54"/>
            </a:solidFill>
            <a:ln w="9525" cap="flat">
              <a:noFill/>
              <a:prstDash val="solid"/>
              <a:miter/>
            </a:ln>
          </p:spPr>
          <p:txBody>
            <a:bodyPr/>
            <a:lstStyle/>
            <a:p>
              <a:endParaRPr lang="en-US"/>
            </a:p>
          </p:txBody>
        </p:sp>
        <p:sp>
          <p:nvSpPr>
            <p:cNvPr id="84" name="Oval 83">
              <a:extLst>
                <a:ext uri="{FF2B5EF4-FFF2-40B4-BE49-F238E27FC236}">
                  <a16:creationId xmlns:a16="http://schemas.microsoft.com/office/drawing/2014/main" id="{28679BCE-48C3-F7F2-ACB8-7139196C387E}"/>
                </a:ext>
              </a:extLst>
            </p:cNvPr>
            <p:cNvSpPr/>
            <p:nvPr/>
          </p:nvSpPr>
          <p:spPr>
            <a:xfrm>
              <a:off x="5391150" y="3043237"/>
              <a:ext cx="95250" cy="95250"/>
            </a:xfrm>
            <a:prstGeom prst="ellipse">
              <a:avLst/>
            </a:prstGeom>
            <a:noFill/>
            <a:ln w="9525" cap="sq">
              <a:solidFill>
                <a:srgbClr val="AAFF54"/>
              </a:solidFill>
              <a:prstDash val="solid"/>
              <a:miter/>
            </a:ln>
          </p:spPr>
          <p:txBody>
            <a:bodyPr/>
            <a:lstStyle/>
            <a:p>
              <a:endParaRPr lang="en-US"/>
            </a:p>
          </p:txBody>
        </p:sp>
        <p:sp>
          <p:nvSpPr>
            <p:cNvPr id="85" name="TextBox 84">
              <a:extLst>
                <a:ext uri="{FF2B5EF4-FFF2-40B4-BE49-F238E27FC236}">
                  <a16:creationId xmlns:a16="http://schemas.microsoft.com/office/drawing/2014/main" id="{4FECBC51-2F7B-C913-9F0A-4954FE332957}"/>
                </a:ext>
              </a:extLst>
            </p:cNvPr>
            <p:cNvSpPr txBox="1"/>
            <p:nvPr/>
          </p:nvSpPr>
          <p:spPr>
            <a:xfrm>
              <a:off x="5433060" y="28164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29.52</a:t>
              </a:r>
            </a:p>
          </p:txBody>
        </p:sp>
        <p:sp>
          <p:nvSpPr>
            <p:cNvPr id="86" name="Rectangle 85">
              <a:extLst>
                <a:ext uri="{FF2B5EF4-FFF2-40B4-BE49-F238E27FC236}">
                  <a16:creationId xmlns:a16="http://schemas.microsoft.com/office/drawing/2014/main" id="{7C76B12B-4254-A14E-D941-31830BAD5252}"/>
                </a:ext>
              </a:extLst>
            </p:cNvPr>
            <p:cNvSpPr/>
            <p:nvPr/>
          </p:nvSpPr>
          <p:spPr>
            <a:xfrm>
              <a:off x="5353050" y="2833687"/>
              <a:ext cx="171450" cy="171450"/>
            </a:xfrm>
            <a:prstGeom prst="rect">
              <a:avLst/>
            </a:prstGeom>
            <a:solidFill>
              <a:srgbClr val="FFFFFF"/>
            </a:solidFill>
            <a:ln w="9525" cap="flat">
              <a:noFill/>
              <a:prstDash val="solid"/>
              <a:miter/>
            </a:ln>
          </p:spPr>
          <p:txBody>
            <a:bodyPr/>
            <a:lstStyle/>
            <a:p>
              <a:endParaRPr lang="en-US"/>
            </a:p>
          </p:txBody>
        </p:sp>
        <p:sp>
          <p:nvSpPr>
            <p:cNvPr id="87" name="Oval 86">
              <a:extLst>
                <a:ext uri="{FF2B5EF4-FFF2-40B4-BE49-F238E27FC236}">
                  <a16:creationId xmlns:a16="http://schemas.microsoft.com/office/drawing/2014/main" id="{1F2D8B2B-EC02-00AD-9F0F-3C6C5D87B448}"/>
                </a:ext>
              </a:extLst>
            </p:cNvPr>
            <p:cNvSpPr/>
            <p:nvPr/>
          </p:nvSpPr>
          <p:spPr>
            <a:xfrm>
              <a:off x="5391150" y="2871787"/>
              <a:ext cx="95250" cy="95250"/>
            </a:xfrm>
            <a:prstGeom prst="ellipse">
              <a:avLst/>
            </a:prstGeom>
            <a:solidFill>
              <a:srgbClr val="55FFA9"/>
            </a:solidFill>
            <a:ln w="9525" cap="flat">
              <a:noFill/>
              <a:prstDash val="solid"/>
              <a:miter/>
            </a:ln>
          </p:spPr>
          <p:txBody>
            <a:bodyPr/>
            <a:lstStyle/>
            <a:p>
              <a:endParaRPr lang="en-US"/>
            </a:p>
          </p:txBody>
        </p:sp>
        <p:sp>
          <p:nvSpPr>
            <p:cNvPr id="88" name="Oval 87">
              <a:extLst>
                <a:ext uri="{FF2B5EF4-FFF2-40B4-BE49-F238E27FC236}">
                  <a16:creationId xmlns:a16="http://schemas.microsoft.com/office/drawing/2014/main" id="{A9AF65AD-D821-3687-5446-DC9BABC307A7}"/>
                </a:ext>
              </a:extLst>
            </p:cNvPr>
            <p:cNvSpPr/>
            <p:nvPr/>
          </p:nvSpPr>
          <p:spPr>
            <a:xfrm>
              <a:off x="5391150" y="2871787"/>
              <a:ext cx="95250" cy="95250"/>
            </a:xfrm>
            <a:prstGeom prst="ellipse">
              <a:avLst/>
            </a:prstGeom>
            <a:noFill/>
            <a:ln w="9525" cap="sq">
              <a:solidFill>
                <a:srgbClr val="55FFA9"/>
              </a:solidFill>
              <a:prstDash val="solid"/>
              <a:miter/>
            </a:ln>
          </p:spPr>
          <p:txBody>
            <a:bodyPr/>
            <a:lstStyle/>
            <a:p>
              <a:endParaRPr lang="en-US"/>
            </a:p>
          </p:txBody>
        </p:sp>
        <p:sp>
          <p:nvSpPr>
            <p:cNvPr id="89" name="TextBox 88">
              <a:extLst>
                <a:ext uri="{FF2B5EF4-FFF2-40B4-BE49-F238E27FC236}">
                  <a16:creationId xmlns:a16="http://schemas.microsoft.com/office/drawing/2014/main" id="{CB96BB60-C387-0553-CD05-75820696D469}"/>
                </a:ext>
              </a:extLst>
            </p:cNvPr>
            <p:cNvSpPr txBox="1"/>
            <p:nvPr/>
          </p:nvSpPr>
          <p:spPr>
            <a:xfrm>
              <a:off x="5433060" y="26450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25.78</a:t>
              </a:r>
            </a:p>
          </p:txBody>
        </p:sp>
        <p:sp>
          <p:nvSpPr>
            <p:cNvPr id="90" name="Rectangle 89">
              <a:extLst>
                <a:ext uri="{FF2B5EF4-FFF2-40B4-BE49-F238E27FC236}">
                  <a16:creationId xmlns:a16="http://schemas.microsoft.com/office/drawing/2014/main" id="{07F3601D-5C94-D6B1-46CF-CABA78B52E9E}"/>
                </a:ext>
              </a:extLst>
            </p:cNvPr>
            <p:cNvSpPr/>
            <p:nvPr/>
          </p:nvSpPr>
          <p:spPr>
            <a:xfrm>
              <a:off x="5353050" y="2662237"/>
              <a:ext cx="171450" cy="171450"/>
            </a:xfrm>
            <a:prstGeom prst="rect">
              <a:avLst/>
            </a:prstGeom>
            <a:solidFill>
              <a:srgbClr val="FFFFFF"/>
            </a:solidFill>
            <a:ln w="9525" cap="flat">
              <a:noFill/>
              <a:prstDash val="solid"/>
              <a:miter/>
            </a:ln>
          </p:spPr>
          <p:txBody>
            <a:bodyPr/>
            <a:lstStyle/>
            <a:p>
              <a:endParaRPr lang="en-US"/>
            </a:p>
          </p:txBody>
        </p:sp>
        <p:sp>
          <p:nvSpPr>
            <p:cNvPr id="91" name="Oval 90">
              <a:extLst>
                <a:ext uri="{FF2B5EF4-FFF2-40B4-BE49-F238E27FC236}">
                  <a16:creationId xmlns:a16="http://schemas.microsoft.com/office/drawing/2014/main" id="{59198B42-4DC6-A4DF-9E34-68909678741E}"/>
                </a:ext>
              </a:extLst>
            </p:cNvPr>
            <p:cNvSpPr/>
            <p:nvPr/>
          </p:nvSpPr>
          <p:spPr>
            <a:xfrm>
              <a:off x="5391150" y="2700337"/>
              <a:ext cx="95250" cy="95250"/>
            </a:xfrm>
            <a:prstGeom prst="ellipse">
              <a:avLst/>
            </a:prstGeom>
            <a:solidFill>
              <a:srgbClr val="00FFFF"/>
            </a:solidFill>
            <a:ln w="9525" cap="flat">
              <a:noFill/>
              <a:prstDash val="solid"/>
              <a:miter/>
            </a:ln>
          </p:spPr>
          <p:txBody>
            <a:bodyPr/>
            <a:lstStyle/>
            <a:p>
              <a:endParaRPr lang="en-US"/>
            </a:p>
          </p:txBody>
        </p:sp>
        <p:sp>
          <p:nvSpPr>
            <p:cNvPr id="92" name="Oval 91">
              <a:extLst>
                <a:ext uri="{FF2B5EF4-FFF2-40B4-BE49-F238E27FC236}">
                  <a16:creationId xmlns:a16="http://schemas.microsoft.com/office/drawing/2014/main" id="{9D45AB26-F25D-0B2F-9E08-47608B87D9AC}"/>
                </a:ext>
              </a:extLst>
            </p:cNvPr>
            <p:cNvSpPr/>
            <p:nvPr/>
          </p:nvSpPr>
          <p:spPr>
            <a:xfrm>
              <a:off x="5391150" y="2700337"/>
              <a:ext cx="95250" cy="95250"/>
            </a:xfrm>
            <a:prstGeom prst="ellipse">
              <a:avLst/>
            </a:prstGeom>
            <a:noFill/>
            <a:ln w="9525" cap="sq">
              <a:solidFill>
                <a:srgbClr val="00FFFF"/>
              </a:solidFill>
              <a:prstDash val="solid"/>
              <a:miter/>
            </a:ln>
          </p:spPr>
          <p:txBody>
            <a:bodyPr/>
            <a:lstStyle/>
            <a:p>
              <a:endParaRPr lang="en-US"/>
            </a:p>
          </p:txBody>
        </p:sp>
        <p:sp>
          <p:nvSpPr>
            <p:cNvPr id="93" name="TextBox 92">
              <a:extLst>
                <a:ext uri="{FF2B5EF4-FFF2-40B4-BE49-F238E27FC236}">
                  <a16:creationId xmlns:a16="http://schemas.microsoft.com/office/drawing/2014/main" id="{A5DE8352-AC6B-C4B1-D78E-D99C8EA8D581}"/>
                </a:ext>
              </a:extLst>
            </p:cNvPr>
            <p:cNvSpPr txBox="1"/>
            <p:nvPr/>
          </p:nvSpPr>
          <p:spPr>
            <a:xfrm>
              <a:off x="5433060" y="2473595"/>
              <a:ext cx="60144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21.91 </a:t>
              </a:r>
            </a:p>
          </p:txBody>
        </p:sp>
        <p:sp>
          <p:nvSpPr>
            <p:cNvPr id="94" name="Rectangle 93">
              <a:extLst>
                <a:ext uri="{FF2B5EF4-FFF2-40B4-BE49-F238E27FC236}">
                  <a16:creationId xmlns:a16="http://schemas.microsoft.com/office/drawing/2014/main" id="{B6974DEF-B1BC-67C9-ED3A-0D46AFB9A1C2}"/>
                </a:ext>
              </a:extLst>
            </p:cNvPr>
            <p:cNvSpPr/>
            <p:nvPr/>
          </p:nvSpPr>
          <p:spPr>
            <a:xfrm>
              <a:off x="5353050" y="2490787"/>
              <a:ext cx="171450" cy="171450"/>
            </a:xfrm>
            <a:prstGeom prst="rect">
              <a:avLst/>
            </a:prstGeom>
            <a:solidFill>
              <a:srgbClr val="FFFFFF"/>
            </a:solidFill>
            <a:ln w="9525" cap="flat">
              <a:noFill/>
              <a:prstDash val="solid"/>
              <a:miter/>
            </a:ln>
          </p:spPr>
          <p:txBody>
            <a:bodyPr/>
            <a:lstStyle/>
            <a:p>
              <a:endParaRPr lang="en-US"/>
            </a:p>
          </p:txBody>
        </p:sp>
        <p:sp>
          <p:nvSpPr>
            <p:cNvPr id="95" name="Oval 94">
              <a:extLst>
                <a:ext uri="{FF2B5EF4-FFF2-40B4-BE49-F238E27FC236}">
                  <a16:creationId xmlns:a16="http://schemas.microsoft.com/office/drawing/2014/main" id="{8033FF9F-9BAB-6481-93B8-CF0974393030}"/>
                </a:ext>
              </a:extLst>
            </p:cNvPr>
            <p:cNvSpPr/>
            <p:nvPr/>
          </p:nvSpPr>
          <p:spPr>
            <a:xfrm>
              <a:off x="5391150" y="2528887"/>
              <a:ext cx="95250" cy="95250"/>
            </a:xfrm>
            <a:prstGeom prst="ellipse">
              <a:avLst/>
            </a:prstGeom>
            <a:solidFill>
              <a:srgbClr val="00AAFF"/>
            </a:solidFill>
            <a:ln w="9525" cap="flat">
              <a:noFill/>
              <a:prstDash val="solid"/>
              <a:miter/>
            </a:ln>
          </p:spPr>
          <p:txBody>
            <a:bodyPr/>
            <a:lstStyle/>
            <a:p>
              <a:endParaRPr lang="en-US"/>
            </a:p>
          </p:txBody>
        </p:sp>
        <p:sp>
          <p:nvSpPr>
            <p:cNvPr id="96" name="Oval 95">
              <a:extLst>
                <a:ext uri="{FF2B5EF4-FFF2-40B4-BE49-F238E27FC236}">
                  <a16:creationId xmlns:a16="http://schemas.microsoft.com/office/drawing/2014/main" id="{71BEF4FD-C4F6-88B7-5176-4AD036A243CB}"/>
                </a:ext>
              </a:extLst>
            </p:cNvPr>
            <p:cNvSpPr/>
            <p:nvPr/>
          </p:nvSpPr>
          <p:spPr>
            <a:xfrm>
              <a:off x="5391150" y="2528887"/>
              <a:ext cx="95250" cy="95250"/>
            </a:xfrm>
            <a:prstGeom prst="ellipse">
              <a:avLst/>
            </a:prstGeom>
            <a:noFill/>
            <a:ln w="9525" cap="sq">
              <a:solidFill>
                <a:srgbClr val="00AAFF"/>
              </a:solidFill>
              <a:prstDash val="solid"/>
              <a:miter/>
            </a:ln>
          </p:spPr>
          <p:txBody>
            <a:bodyPr/>
            <a:lstStyle/>
            <a:p>
              <a:endParaRPr lang="en-US"/>
            </a:p>
          </p:txBody>
        </p:sp>
        <p:sp>
          <p:nvSpPr>
            <p:cNvPr id="97" name="TextBox 96">
              <a:extLst>
                <a:ext uri="{FF2B5EF4-FFF2-40B4-BE49-F238E27FC236}">
                  <a16:creationId xmlns:a16="http://schemas.microsoft.com/office/drawing/2014/main" id="{5AA51F75-7BEC-2B50-6C55-2CF944554CFA}"/>
                </a:ext>
              </a:extLst>
            </p:cNvPr>
            <p:cNvSpPr txBox="1"/>
            <p:nvPr/>
          </p:nvSpPr>
          <p:spPr>
            <a:xfrm>
              <a:off x="5433060" y="2302145"/>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16.9</a:t>
              </a:r>
            </a:p>
          </p:txBody>
        </p:sp>
        <p:sp>
          <p:nvSpPr>
            <p:cNvPr id="98" name="Rectangle 97">
              <a:extLst>
                <a:ext uri="{FF2B5EF4-FFF2-40B4-BE49-F238E27FC236}">
                  <a16:creationId xmlns:a16="http://schemas.microsoft.com/office/drawing/2014/main" id="{E8122E2A-88A0-8C5F-88F0-AD5D34D3C9A9}"/>
                </a:ext>
              </a:extLst>
            </p:cNvPr>
            <p:cNvSpPr/>
            <p:nvPr/>
          </p:nvSpPr>
          <p:spPr>
            <a:xfrm>
              <a:off x="5353050" y="2319337"/>
              <a:ext cx="171450" cy="171450"/>
            </a:xfrm>
            <a:prstGeom prst="rect">
              <a:avLst/>
            </a:prstGeom>
            <a:solidFill>
              <a:srgbClr val="FFFFFF"/>
            </a:solidFill>
            <a:ln w="9525" cap="flat">
              <a:noFill/>
              <a:prstDash val="solid"/>
              <a:miter/>
            </a:ln>
          </p:spPr>
          <p:txBody>
            <a:bodyPr/>
            <a:lstStyle/>
            <a:p>
              <a:endParaRPr lang="en-US"/>
            </a:p>
          </p:txBody>
        </p:sp>
        <p:sp>
          <p:nvSpPr>
            <p:cNvPr id="99" name="Oval 98">
              <a:extLst>
                <a:ext uri="{FF2B5EF4-FFF2-40B4-BE49-F238E27FC236}">
                  <a16:creationId xmlns:a16="http://schemas.microsoft.com/office/drawing/2014/main" id="{F54B5DBF-ECC9-339D-E99F-251467C442CB}"/>
                </a:ext>
              </a:extLst>
            </p:cNvPr>
            <p:cNvSpPr/>
            <p:nvPr/>
          </p:nvSpPr>
          <p:spPr>
            <a:xfrm>
              <a:off x="5391150" y="2357437"/>
              <a:ext cx="95250" cy="95250"/>
            </a:xfrm>
            <a:prstGeom prst="ellipse">
              <a:avLst/>
            </a:prstGeom>
            <a:solidFill>
              <a:srgbClr val="0055FF"/>
            </a:solidFill>
            <a:ln w="9525" cap="flat">
              <a:noFill/>
              <a:prstDash val="solid"/>
              <a:miter/>
            </a:ln>
          </p:spPr>
          <p:txBody>
            <a:bodyPr/>
            <a:lstStyle/>
            <a:p>
              <a:endParaRPr lang="en-US"/>
            </a:p>
          </p:txBody>
        </p:sp>
        <p:sp>
          <p:nvSpPr>
            <p:cNvPr id="100" name="Oval 99">
              <a:extLst>
                <a:ext uri="{FF2B5EF4-FFF2-40B4-BE49-F238E27FC236}">
                  <a16:creationId xmlns:a16="http://schemas.microsoft.com/office/drawing/2014/main" id="{79D7E1D4-950E-3539-6C7B-2190117B49B1}"/>
                </a:ext>
              </a:extLst>
            </p:cNvPr>
            <p:cNvSpPr/>
            <p:nvPr/>
          </p:nvSpPr>
          <p:spPr>
            <a:xfrm>
              <a:off x="5391150" y="2357437"/>
              <a:ext cx="95250" cy="95250"/>
            </a:xfrm>
            <a:prstGeom prst="ellipse">
              <a:avLst/>
            </a:prstGeom>
            <a:noFill/>
            <a:ln w="9525" cap="sq">
              <a:solidFill>
                <a:srgbClr val="0055FF"/>
              </a:solidFill>
              <a:prstDash val="solid"/>
              <a:miter/>
            </a:ln>
          </p:spPr>
          <p:txBody>
            <a:bodyPr/>
            <a:lstStyle/>
            <a:p>
              <a:endParaRPr lang="en-US"/>
            </a:p>
          </p:txBody>
        </p:sp>
        <p:sp>
          <p:nvSpPr>
            <p:cNvPr id="101" name="TextBox 100">
              <a:extLst>
                <a:ext uri="{FF2B5EF4-FFF2-40B4-BE49-F238E27FC236}">
                  <a16:creationId xmlns:a16="http://schemas.microsoft.com/office/drawing/2014/main" id="{A2202E88-9B11-AF40-2426-9011F5B1FD25}"/>
                </a:ext>
              </a:extLst>
            </p:cNvPr>
            <p:cNvSpPr txBox="1"/>
            <p:nvPr/>
          </p:nvSpPr>
          <p:spPr>
            <a:xfrm>
              <a:off x="5433060" y="21306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10.37</a:t>
              </a:r>
            </a:p>
          </p:txBody>
        </p:sp>
        <p:sp>
          <p:nvSpPr>
            <p:cNvPr id="102" name="Rectangle 101">
              <a:extLst>
                <a:ext uri="{FF2B5EF4-FFF2-40B4-BE49-F238E27FC236}">
                  <a16:creationId xmlns:a16="http://schemas.microsoft.com/office/drawing/2014/main" id="{4965CCA8-CCA1-363A-F6BD-4B50B6861E22}"/>
                </a:ext>
              </a:extLst>
            </p:cNvPr>
            <p:cNvSpPr/>
            <p:nvPr/>
          </p:nvSpPr>
          <p:spPr>
            <a:xfrm>
              <a:off x="5353050" y="2147887"/>
              <a:ext cx="171450" cy="171450"/>
            </a:xfrm>
            <a:prstGeom prst="rect">
              <a:avLst/>
            </a:prstGeom>
            <a:solidFill>
              <a:srgbClr val="FFFFFF"/>
            </a:solidFill>
            <a:ln w="9525" cap="flat">
              <a:noFill/>
              <a:prstDash val="solid"/>
              <a:miter/>
            </a:ln>
          </p:spPr>
          <p:txBody>
            <a:bodyPr/>
            <a:lstStyle/>
            <a:p>
              <a:endParaRPr lang="en-US"/>
            </a:p>
          </p:txBody>
        </p:sp>
        <p:sp>
          <p:nvSpPr>
            <p:cNvPr id="103" name="Oval 102">
              <a:extLst>
                <a:ext uri="{FF2B5EF4-FFF2-40B4-BE49-F238E27FC236}">
                  <a16:creationId xmlns:a16="http://schemas.microsoft.com/office/drawing/2014/main" id="{3E91AB55-B480-76B0-EE4D-03B60DD8C26B}"/>
                </a:ext>
              </a:extLst>
            </p:cNvPr>
            <p:cNvSpPr/>
            <p:nvPr/>
          </p:nvSpPr>
          <p:spPr>
            <a:xfrm>
              <a:off x="5391150" y="2185987"/>
              <a:ext cx="95250" cy="95250"/>
            </a:xfrm>
            <a:prstGeom prst="ellipse">
              <a:avLst/>
            </a:prstGeom>
            <a:solidFill>
              <a:srgbClr val="0000FF"/>
            </a:solidFill>
            <a:ln w="9525" cap="flat">
              <a:noFill/>
              <a:prstDash val="solid"/>
              <a:miter/>
            </a:ln>
          </p:spPr>
          <p:txBody>
            <a:bodyPr/>
            <a:lstStyle/>
            <a:p>
              <a:endParaRPr lang="en-US" sz="900"/>
            </a:p>
          </p:txBody>
        </p:sp>
        <p:sp>
          <p:nvSpPr>
            <p:cNvPr id="104" name="Oval 103">
              <a:extLst>
                <a:ext uri="{FF2B5EF4-FFF2-40B4-BE49-F238E27FC236}">
                  <a16:creationId xmlns:a16="http://schemas.microsoft.com/office/drawing/2014/main" id="{ABCE47E3-B180-11FA-B61E-760AF26B7ED9}"/>
                </a:ext>
              </a:extLst>
            </p:cNvPr>
            <p:cNvSpPr/>
            <p:nvPr/>
          </p:nvSpPr>
          <p:spPr>
            <a:xfrm>
              <a:off x="5391150" y="2185987"/>
              <a:ext cx="95250" cy="95250"/>
            </a:xfrm>
            <a:prstGeom prst="ellipse">
              <a:avLst/>
            </a:prstGeom>
            <a:noFill/>
            <a:ln w="9525" cap="sq">
              <a:solidFill>
                <a:srgbClr val="0000FF"/>
              </a:solidFill>
              <a:prstDash val="solid"/>
              <a:miter/>
            </a:ln>
          </p:spPr>
          <p:txBody>
            <a:bodyPr/>
            <a:lstStyle/>
            <a:p>
              <a:endParaRPr lang="en-US" sz="900"/>
            </a:p>
          </p:txBody>
        </p:sp>
        <p:sp>
          <p:nvSpPr>
            <p:cNvPr id="105" name="TextBox 104">
              <a:extLst>
                <a:ext uri="{FF2B5EF4-FFF2-40B4-BE49-F238E27FC236}">
                  <a16:creationId xmlns:a16="http://schemas.microsoft.com/office/drawing/2014/main" id="{EEBDF337-E77E-D2E6-A71B-EE3CE849D0CF}"/>
                </a:ext>
              </a:extLst>
            </p:cNvPr>
            <p:cNvSpPr txBox="1"/>
            <p:nvPr/>
          </p:nvSpPr>
          <p:spPr>
            <a:xfrm>
              <a:off x="5295860" y="1934060"/>
              <a:ext cx="734496"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Albite_%</a:t>
              </a:r>
            </a:p>
          </p:txBody>
        </p:sp>
      </p:grpSp>
    </p:spTree>
    <p:extLst>
      <p:ext uri="{BB962C8B-B14F-4D97-AF65-F5344CB8AC3E}">
        <p14:creationId xmlns:p14="http://schemas.microsoft.com/office/powerpoint/2010/main" val="249098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A528D-5C97-EFDB-9F4F-8B10FEEDD0C7}"/>
            </a:ext>
          </a:extLst>
        </p:cNvPr>
        <p:cNvGrpSpPr/>
        <p:nvPr/>
      </p:nvGrpSpPr>
      <p:grpSpPr>
        <a:xfrm>
          <a:off x="0" y="0"/>
          <a:ext cx="0" cy="0"/>
          <a:chOff x="0" y="0"/>
          <a:chExt cx="0" cy="0"/>
        </a:xfrm>
      </p:grpSpPr>
      <p:pic>
        <p:nvPicPr>
          <p:cNvPr id="64" name="Picture 63">
            <a:extLst>
              <a:ext uri="{FF2B5EF4-FFF2-40B4-BE49-F238E27FC236}">
                <a16:creationId xmlns:a16="http://schemas.microsoft.com/office/drawing/2014/main" id="{299C9386-B351-B7AA-DAF3-22AD5036D9F5}"/>
              </a:ext>
            </a:extLst>
          </p:cNvPr>
          <p:cNvPicPr>
            <a:picLocks noChangeAspect="1"/>
          </p:cNvPicPr>
          <p:nvPr/>
        </p:nvPicPr>
        <p:blipFill>
          <a:blip r:embed="rId2"/>
          <a:stretch>
            <a:fillRect/>
          </a:stretch>
        </p:blipFill>
        <p:spPr>
          <a:xfrm>
            <a:off x="6611489" y="1771650"/>
            <a:ext cx="4876800" cy="4800600"/>
          </a:xfrm>
          <a:prstGeom prst="rect">
            <a:avLst/>
          </a:prstGeom>
        </p:spPr>
      </p:pic>
      <p:pic>
        <p:nvPicPr>
          <p:cNvPr id="4" name="Picture 3">
            <a:extLst>
              <a:ext uri="{FF2B5EF4-FFF2-40B4-BE49-F238E27FC236}">
                <a16:creationId xmlns:a16="http://schemas.microsoft.com/office/drawing/2014/main" id="{A647C47B-691B-ECED-D278-86D75E5AAA5C}"/>
              </a:ext>
            </a:extLst>
          </p:cNvPr>
          <p:cNvPicPr>
            <a:picLocks noChangeAspect="1"/>
          </p:cNvPicPr>
          <p:nvPr/>
        </p:nvPicPr>
        <p:blipFill>
          <a:blip r:embed="rId3"/>
          <a:stretch>
            <a:fillRect/>
          </a:stretch>
        </p:blipFill>
        <p:spPr>
          <a:xfrm>
            <a:off x="1485900" y="1771650"/>
            <a:ext cx="4876800" cy="4800600"/>
          </a:xfrm>
          <a:prstGeom prst="rect">
            <a:avLst/>
          </a:prstGeom>
        </p:spPr>
      </p:pic>
      <p:sp>
        <p:nvSpPr>
          <p:cNvPr id="6" name="TextBox 5">
            <a:extLst>
              <a:ext uri="{FF2B5EF4-FFF2-40B4-BE49-F238E27FC236}">
                <a16:creationId xmlns:a16="http://schemas.microsoft.com/office/drawing/2014/main" id="{20646B7F-AFD1-84D1-F2F8-DA7B762DE9AB}"/>
              </a:ext>
            </a:extLst>
          </p:cNvPr>
          <p:cNvSpPr txBox="1"/>
          <p:nvPr/>
        </p:nvSpPr>
        <p:spPr>
          <a:xfrm>
            <a:off x="742950" y="491490"/>
            <a:ext cx="10698480" cy="584775"/>
          </a:xfrm>
          <a:prstGeom prst="rect">
            <a:avLst/>
          </a:prstGeom>
          <a:noFill/>
        </p:spPr>
        <p:txBody>
          <a:bodyPr wrap="square" rtlCol="0">
            <a:spAutoFit/>
          </a:bodyPr>
          <a:lstStyle/>
          <a:p>
            <a:r>
              <a:rPr lang="en-US" b="1" dirty="0"/>
              <a:t>Al-Ca-Na ternary</a:t>
            </a:r>
          </a:p>
          <a:p>
            <a:r>
              <a:rPr lang="en-US" sz="1400" dirty="0"/>
              <a:t>This plot shows a very sharp boundary to the data cloud between the albite node and the Ca apex. This is a feldspar-calcite control.</a:t>
            </a:r>
          </a:p>
        </p:txBody>
      </p:sp>
      <p:grpSp>
        <p:nvGrpSpPr>
          <p:cNvPr id="8" name="Group 7">
            <a:extLst>
              <a:ext uri="{FF2B5EF4-FFF2-40B4-BE49-F238E27FC236}">
                <a16:creationId xmlns:a16="http://schemas.microsoft.com/office/drawing/2014/main" id="{9B863678-B468-6C87-6FD6-83D396DF3794}"/>
              </a:ext>
            </a:extLst>
          </p:cNvPr>
          <p:cNvGrpSpPr/>
          <p:nvPr/>
        </p:nvGrpSpPr>
        <p:grpSpPr>
          <a:xfrm>
            <a:off x="1085850" y="1972627"/>
            <a:ext cx="1229285" cy="2047875"/>
            <a:chOff x="781050" y="2304097"/>
            <a:chExt cx="1229285" cy="2047875"/>
          </a:xfrm>
        </p:grpSpPr>
        <p:sp>
          <p:nvSpPr>
            <p:cNvPr id="9" name="Rectangle 8">
              <a:extLst>
                <a:ext uri="{FF2B5EF4-FFF2-40B4-BE49-F238E27FC236}">
                  <a16:creationId xmlns:a16="http://schemas.microsoft.com/office/drawing/2014/main" id="{28FA0B65-DC1B-1211-1CB2-5E541E612561}"/>
                </a:ext>
              </a:extLst>
            </p:cNvPr>
            <p:cNvSpPr/>
            <p:nvPr/>
          </p:nvSpPr>
          <p:spPr>
            <a:xfrm>
              <a:off x="781050" y="2304097"/>
              <a:ext cx="895350" cy="2047875"/>
            </a:xfrm>
            <a:prstGeom prst="rect">
              <a:avLst/>
            </a:prstGeom>
            <a:solidFill>
              <a:srgbClr val="FFFFFF"/>
            </a:solidFill>
            <a:ln w="9525" cap="flat">
              <a:noFill/>
              <a:prstDash val="solid"/>
              <a:miter/>
            </a:ln>
          </p:spPr>
          <p:txBody>
            <a:bodyPr/>
            <a:lstStyle/>
            <a:p>
              <a:endParaRPr lang="en-US"/>
            </a:p>
          </p:txBody>
        </p:sp>
        <p:sp>
          <p:nvSpPr>
            <p:cNvPr id="10" name="Rectangle 9">
              <a:extLst>
                <a:ext uri="{FF2B5EF4-FFF2-40B4-BE49-F238E27FC236}">
                  <a16:creationId xmlns:a16="http://schemas.microsoft.com/office/drawing/2014/main" id="{3FE07EFA-63C3-D133-73C7-AC6365AD1606}"/>
                </a:ext>
              </a:extLst>
            </p:cNvPr>
            <p:cNvSpPr/>
            <p:nvPr/>
          </p:nvSpPr>
          <p:spPr>
            <a:xfrm>
              <a:off x="838200" y="4113847"/>
              <a:ext cx="781050" cy="171450"/>
            </a:xfrm>
            <a:prstGeom prst="rect">
              <a:avLst/>
            </a:prstGeom>
            <a:solidFill>
              <a:srgbClr val="FFFFFF"/>
            </a:solidFill>
            <a:ln w="9525" cap="flat">
              <a:noFill/>
              <a:prstDash val="solid"/>
              <a:miter/>
            </a:ln>
          </p:spPr>
          <p:txBody>
            <a:bodyPr/>
            <a:lstStyle/>
            <a:p>
              <a:endParaRPr lang="en-US"/>
            </a:p>
          </p:txBody>
        </p:sp>
        <p:sp>
          <p:nvSpPr>
            <p:cNvPr id="11" name="TextBox 10">
              <a:extLst>
                <a:ext uri="{FF2B5EF4-FFF2-40B4-BE49-F238E27FC236}">
                  <a16:creationId xmlns:a16="http://schemas.microsoft.com/office/drawing/2014/main" id="{79964D81-9198-9C2F-05C6-09CDFA941D64}"/>
                </a:ext>
              </a:extLst>
            </p:cNvPr>
            <p:cNvSpPr txBox="1"/>
            <p:nvPr/>
          </p:nvSpPr>
          <p:spPr>
            <a:xfrm>
              <a:off x="918210" y="4096655"/>
              <a:ext cx="497252"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Sericite</a:t>
              </a:r>
            </a:p>
          </p:txBody>
        </p:sp>
        <p:sp>
          <p:nvSpPr>
            <p:cNvPr id="12" name="Rectangle 11">
              <a:extLst>
                <a:ext uri="{FF2B5EF4-FFF2-40B4-BE49-F238E27FC236}">
                  <a16:creationId xmlns:a16="http://schemas.microsoft.com/office/drawing/2014/main" id="{1D4BE03D-DC77-E461-8250-1B8AFE6FF405}"/>
                </a:ext>
              </a:extLst>
            </p:cNvPr>
            <p:cNvSpPr/>
            <p:nvPr/>
          </p:nvSpPr>
          <p:spPr>
            <a:xfrm>
              <a:off x="838200" y="4113847"/>
              <a:ext cx="171450" cy="171450"/>
            </a:xfrm>
            <a:prstGeom prst="rect">
              <a:avLst/>
            </a:prstGeom>
            <a:solidFill>
              <a:srgbClr val="FFFFFF"/>
            </a:solidFill>
            <a:ln w="9525" cap="flat">
              <a:noFill/>
              <a:prstDash val="solid"/>
              <a:miter/>
            </a:ln>
          </p:spPr>
          <p:txBody>
            <a:bodyPr/>
            <a:lstStyle/>
            <a:p>
              <a:endParaRPr lang="en-US"/>
            </a:p>
          </p:txBody>
        </p:sp>
        <p:sp>
          <p:nvSpPr>
            <p:cNvPr id="13" name="Oval 12">
              <a:extLst>
                <a:ext uri="{FF2B5EF4-FFF2-40B4-BE49-F238E27FC236}">
                  <a16:creationId xmlns:a16="http://schemas.microsoft.com/office/drawing/2014/main" id="{5414A3A1-A97F-D6C6-1035-707EDF5DD1AC}"/>
                </a:ext>
              </a:extLst>
            </p:cNvPr>
            <p:cNvSpPr/>
            <p:nvPr/>
          </p:nvSpPr>
          <p:spPr>
            <a:xfrm>
              <a:off x="876300" y="4151947"/>
              <a:ext cx="95250" cy="95250"/>
            </a:xfrm>
            <a:prstGeom prst="ellipse">
              <a:avLst/>
            </a:prstGeom>
            <a:solidFill>
              <a:srgbClr val="FF0033"/>
            </a:solidFill>
            <a:ln w="9525" cap="flat">
              <a:noFill/>
              <a:prstDash val="solid"/>
              <a:miter/>
            </a:ln>
          </p:spPr>
          <p:txBody>
            <a:bodyPr/>
            <a:lstStyle/>
            <a:p>
              <a:endParaRPr lang="en-US"/>
            </a:p>
          </p:txBody>
        </p:sp>
        <p:sp>
          <p:nvSpPr>
            <p:cNvPr id="14" name="Oval 13">
              <a:extLst>
                <a:ext uri="{FF2B5EF4-FFF2-40B4-BE49-F238E27FC236}">
                  <a16:creationId xmlns:a16="http://schemas.microsoft.com/office/drawing/2014/main" id="{3FC3A798-7878-C231-F3B6-3AED0218487B}"/>
                </a:ext>
              </a:extLst>
            </p:cNvPr>
            <p:cNvSpPr/>
            <p:nvPr/>
          </p:nvSpPr>
          <p:spPr>
            <a:xfrm>
              <a:off x="876300" y="4151947"/>
              <a:ext cx="95250" cy="95250"/>
            </a:xfrm>
            <a:prstGeom prst="ellipse">
              <a:avLst/>
            </a:prstGeom>
            <a:noFill/>
            <a:ln w="9525" cap="sq">
              <a:solidFill>
                <a:srgbClr val="FF0033"/>
              </a:solidFill>
              <a:prstDash val="solid"/>
              <a:miter/>
            </a:ln>
          </p:spPr>
          <p:txBody>
            <a:bodyPr/>
            <a:lstStyle/>
            <a:p>
              <a:endParaRPr lang="en-US"/>
            </a:p>
          </p:txBody>
        </p:sp>
        <p:sp>
          <p:nvSpPr>
            <p:cNvPr id="15" name="Rectangle 14">
              <a:extLst>
                <a:ext uri="{FF2B5EF4-FFF2-40B4-BE49-F238E27FC236}">
                  <a16:creationId xmlns:a16="http://schemas.microsoft.com/office/drawing/2014/main" id="{C01E265B-2ED3-E4CA-D0F8-4A6EE01221B3}"/>
                </a:ext>
              </a:extLst>
            </p:cNvPr>
            <p:cNvSpPr/>
            <p:nvPr/>
          </p:nvSpPr>
          <p:spPr>
            <a:xfrm>
              <a:off x="838200" y="3942397"/>
              <a:ext cx="781050" cy="171450"/>
            </a:xfrm>
            <a:prstGeom prst="rect">
              <a:avLst/>
            </a:prstGeom>
            <a:solidFill>
              <a:srgbClr val="FFFFFF"/>
            </a:solidFill>
            <a:ln w="9525" cap="flat">
              <a:noFill/>
              <a:prstDash val="solid"/>
              <a:miter/>
            </a:ln>
          </p:spPr>
          <p:txBody>
            <a:bodyPr/>
            <a:lstStyle/>
            <a:p>
              <a:endParaRPr lang="en-US"/>
            </a:p>
          </p:txBody>
        </p:sp>
        <p:sp>
          <p:nvSpPr>
            <p:cNvPr id="16" name="TextBox 15">
              <a:extLst>
                <a:ext uri="{FF2B5EF4-FFF2-40B4-BE49-F238E27FC236}">
                  <a16:creationId xmlns:a16="http://schemas.microsoft.com/office/drawing/2014/main" id="{F46AC480-692F-F3FF-B7F2-F2E5309E6667}"/>
                </a:ext>
              </a:extLst>
            </p:cNvPr>
            <p:cNvSpPr txBox="1"/>
            <p:nvPr/>
          </p:nvSpPr>
          <p:spPr>
            <a:xfrm>
              <a:off x="918210" y="3925205"/>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Diopside</a:t>
              </a:r>
            </a:p>
          </p:txBody>
        </p:sp>
        <p:sp>
          <p:nvSpPr>
            <p:cNvPr id="17" name="Rectangle 16">
              <a:extLst>
                <a:ext uri="{FF2B5EF4-FFF2-40B4-BE49-F238E27FC236}">
                  <a16:creationId xmlns:a16="http://schemas.microsoft.com/office/drawing/2014/main" id="{97CC98F8-A49D-92EB-F058-A7D6A285AFB9}"/>
                </a:ext>
              </a:extLst>
            </p:cNvPr>
            <p:cNvSpPr/>
            <p:nvPr/>
          </p:nvSpPr>
          <p:spPr>
            <a:xfrm>
              <a:off x="838200" y="3942397"/>
              <a:ext cx="171450" cy="171450"/>
            </a:xfrm>
            <a:prstGeom prst="rect">
              <a:avLst/>
            </a:prstGeom>
            <a:solidFill>
              <a:srgbClr val="FFFFFF"/>
            </a:solidFill>
            <a:ln w="9525" cap="flat">
              <a:noFill/>
              <a:prstDash val="solid"/>
              <a:miter/>
            </a:ln>
          </p:spPr>
          <p:txBody>
            <a:bodyPr/>
            <a:lstStyle/>
            <a:p>
              <a:endParaRPr lang="en-US"/>
            </a:p>
          </p:txBody>
        </p:sp>
        <p:sp>
          <p:nvSpPr>
            <p:cNvPr id="18" name="Oval 17">
              <a:extLst>
                <a:ext uri="{FF2B5EF4-FFF2-40B4-BE49-F238E27FC236}">
                  <a16:creationId xmlns:a16="http://schemas.microsoft.com/office/drawing/2014/main" id="{458E74B1-5229-C8F9-A731-DABE1F31BF9E}"/>
                </a:ext>
              </a:extLst>
            </p:cNvPr>
            <p:cNvSpPr/>
            <p:nvPr/>
          </p:nvSpPr>
          <p:spPr>
            <a:xfrm>
              <a:off x="876300" y="3980497"/>
              <a:ext cx="95250" cy="95250"/>
            </a:xfrm>
            <a:prstGeom prst="ellipse">
              <a:avLst/>
            </a:prstGeom>
            <a:solidFill>
              <a:srgbClr val="A17FFF"/>
            </a:solidFill>
            <a:ln w="9525" cap="flat">
              <a:noFill/>
              <a:prstDash val="solid"/>
              <a:miter/>
            </a:ln>
          </p:spPr>
          <p:txBody>
            <a:bodyPr/>
            <a:lstStyle/>
            <a:p>
              <a:endParaRPr lang="en-US"/>
            </a:p>
          </p:txBody>
        </p:sp>
        <p:sp>
          <p:nvSpPr>
            <p:cNvPr id="19" name="Oval 18">
              <a:extLst>
                <a:ext uri="{FF2B5EF4-FFF2-40B4-BE49-F238E27FC236}">
                  <a16:creationId xmlns:a16="http://schemas.microsoft.com/office/drawing/2014/main" id="{C6ACA144-5A88-7667-873C-2EADE14D4CC0}"/>
                </a:ext>
              </a:extLst>
            </p:cNvPr>
            <p:cNvSpPr/>
            <p:nvPr/>
          </p:nvSpPr>
          <p:spPr>
            <a:xfrm>
              <a:off x="876300" y="3980497"/>
              <a:ext cx="95250" cy="95250"/>
            </a:xfrm>
            <a:prstGeom prst="ellipse">
              <a:avLst/>
            </a:prstGeom>
            <a:noFill/>
            <a:ln w="9525" cap="sq">
              <a:solidFill>
                <a:srgbClr val="A17FFF"/>
              </a:solidFill>
              <a:prstDash val="solid"/>
              <a:miter/>
            </a:ln>
          </p:spPr>
          <p:txBody>
            <a:bodyPr/>
            <a:lstStyle/>
            <a:p>
              <a:endParaRPr lang="en-US"/>
            </a:p>
          </p:txBody>
        </p:sp>
        <p:sp>
          <p:nvSpPr>
            <p:cNvPr id="20" name="Rectangle 19">
              <a:extLst>
                <a:ext uri="{FF2B5EF4-FFF2-40B4-BE49-F238E27FC236}">
                  <a16:creationId xmlns:a16="http://schemas.microsoft.com/office/drawing/2014/main" id="{F0DCA53B-10C1-FCB9-386B-2F7334DD5148}"/>
                </a:ext>
              </a:extLst>
            </p:cNvPr>
            <p:cNvSpPr/>
            <p:nvPr/>
          </p:nvSpPr>
          <p:spPr>
            <a:xfrm>
              <a:off x="838200" y="3770947"/>
              <a:ext cx="781050" cy="171450"/>
            </a:xfrm>
            <a:prstGeom prst="rect">
              <a:avLst/>
            </a:prstGeom>
            <a:solidFill>
              <a:srgbClr val="FFFFFF"/>
            </a:solidFill>
            <a:ln w="9525" cap="flat">
              <a:noFill/>
              <a:prstDash val="solid"/>
              <a:miter/>
            </a:ln>
          </p:spPr>
          <p:txBody>
            <a:bodyPr/>
            <a:lstStyle/>
            <a:p>
              <a:endParaRPr lang="en-US"/>
            </a:p>
          </p:txBody>
        </p:sp>
        <p:sp>
          <p:nvSpPr>
            <p:cNvPr id="21" name="TextBox 20">
              <a:extLst>
                <a:ext uri="{FF2B5EF4-FFF2-40B4-BE49-F238E27FC236}">
                  <a16:creationId xmlns:a16="http://schemas.microsoft.com/office/drawing/2014/main" id="{7C3B8F95-B2FC-AD2C-B554-E2D95F63DC4D}"/>
                </a:ext>
              </a:extLst>
            </p:cNvPr>
            <p:cNvSpPr txBox="1"/>
            <p:nvPr/>
          </p:nvSpPr>
          <p:spPr>
            <a:xfrm>
              <a:off x="918210" y="3753755"/>
              <a:ext cx="38985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22" name="Rectangle 21">
              <a:extLst>
                <a:ext uri="{FF2B5EF4-FFF2-40B4-BE49-F238E27FC236}">
                  <a16:creationId xmlns:a16="http://schemas.microsoft.com/office/drawing/2014/main" id="{AB2482DB-17B0-F303-091C-0AF7B7C6CDE4}"/>
                </a:ext>
              </a:extLst>
            </p:cNvPr>
            <p:cNvSpPr/>
            <p:nvPr/>
          </p:nvSpPr>
          <p:spPr>
            <a:xfrm>
              <a:off x="838200" y="3770947"/>
              <a:ext cx="171450" cy="171450"/>
            </a:xfrm>
            <a:prstGeom prst="rect">
              <a:avLst/>
            </a:prstGeom>
            <a:solidFill>
              <a:srgbClr val="FFFFFF"/>
            </a:solidFill>
            <a:ln w="9525" cap="flat">
              <a:noFill/>
              <a:prstDash val="solid"/>
              <a:miter/>
            </a:ln>
          </p:spPr>
          <p:txBody>
            <a:bodyPr/>
            <a:lstStyle/>
            <a:p>
              <a:endParaRPr lang="en-US"/>
            </a:p>
          </p:txBody>
        </p:sp>
        <p:sp>
          <p:nvSpPr>
            <p:cNvPr id="23" name="Oval 22">
              <a:extLst>
                <a:ext uri="{FF2B5EF4-FFF2-40B4-BE49-F238E27FC236}">
                  <a16:creationId xmlns:a16="http://schemas.microsoft.com/office/drawing/2014/main" id="{2D3FA606-1F2A-4268-908D-4CC6159230CE}"/>
                </a:ext>
              </a:extLst>
            </p:cNvPr>
            <p:cNvSpPr/>
            <p:nvPr/>
          </p:nvSpPr>
          <p:spPr>
            <a:xfrm>
              <a:off x="876300" y="3809047"/>
              <a:ext cx="95250" cy="95250"/>
            </a:xfrm>
            <a:prstGeom prst="ellipse">
              <a:avLst/>
            </a:prstGeom>
            <a:solidFill>
              <a:srgbClr val="999999"/>
            </a:solidFill>
            <a:ln w="9525" cap="flat">
              <a:noFill/>
              <a:prstDash val="solid"/>
              <a:miter/>
            </a:ln>
          </p:spPr>
          <p:txBody>
            <a:bodyPr/>
            <a:lstStyle/>
            <a:p>
              <a:endParaRPr lang="en-US"/>
            </a:p>
          </p:txBody>
        </p:sp>
        <p:sp>
          <p:nvSpPr>
            <p:cNvPr id="24" name="Oval 23">
              <a:extLst>
                <a:ext uri="{FF2B5EF4-FFF2-40B4-BE49-F238E27FC236}">
                  <a16:creationId xmlns:a16="http://schemas.microsoft.com/office/drawing/2014/main" id="{EBFB45FC-27CF-9B7D-457F-317E98B554FE}"/>
                </a:ext>
              </a:extLst>
            </p:cNvPr>
            <p:cNvSpPr/>
            <p:nvPr/>
          </p:nvSpPr>
          <p:spPr>
            <a:xfrm>
              <a:off x="876300" y="3809047"/>
              <a:ext cx="95250" cy="95250"/>
            </a:xfrm>
            <a:prstGeom prst="ellipse">
              <a:avLst/>
            </a:prstGeom>
            <a:noFill/>
            <a:ln w="9525" cap="sq">
              <a:solidFill>
                <a:srgbClr val="999999"/>
              </a:solidFill>
              <a:prstDash val="solid"/>
              <a:miter/>
            </a:ln>
          </p:spPr>
          <p:txBody>
            <a:bodyPr/>
            <a:lstStyle/>
            <a:p>
              <a:endParaRPr lang="en-US"/>
            </a:p>
          </p:txBody>
        </p:sp>
        <p:sp>
          <p:nvSpPr>
            <p:cNvPr id="25" name="Rectangle 24">
              <a:extLst>
                <a:ext uri="{FF2B5EF4-FFF2-40B4-BE49-F238E27FC236}">
                  <a16:creationId xmlns:a16="http://schemas.microsoft.com/office/drawing/2014/main" id="{6BDC0D32-9F84-2BF1-4B28-60831522461F}"/>
                </a:ext>
              </a:extLst>
            </p:cNvPr>
            <p:cNvSpPr/>
            <p:nvPr/>
          </p:nvSpPr>
          <p:spPr>
            <a:xfrm>
              <a:off x="838200" y="3599497"/>
              <a:ext cx="781050" cy="171450"/>
            </a:xfrm>
            <a:prstGeom prst="rect">
              <a:avLst/>
            </a:prstGeom>
            <a:solidFill>
              <a:srgbClr val="FFFFFF"/>
            </a:solidFill>
            <a:ln w="9525" cap="flat">
              <a:noFill/>
              <a:prstDash val="solid"/>
              <a:miter/>
            </a:ln>
          </p:spPr>
          <p:txBody>
            <a:bodyPr/>
            <a:lstStyle/>
            <a:p>
              <a:endParaRPr lang="en-US"/>
            </a:p>
          </p:txBody>
        </p:sp>
        <p:sp>
          <p:nvSpPr>
            <p:cNvPr id="26" name="TextBox 25">
              <a:extLst>
                <a:ext uri="{FF2B5EF4-FFF2-40B4-BE49-F238E27FC236}">
                  <a16:creationId xmlns:a16="http://schemas.microsoft.com/office/drawing/2014/main" id="{AC4FE814-4D45-213B-107E-08F11AB40C41}"/>
                </a:ext>
              </a:extLst>
            </p:cNvPr>
            <p:cNvSpPr txBox="1"/>
            <p:nvPr/>
          </p:nvSpPr>
          <p:spPr>
            <a:xfrm>
              <a:off x="918210" y="3582305"/>
              <a:ext cx="61908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Carbonate</a:t>
              </a:r>
            </a:p>
          </p:txBody>
        </p:sp>
        <p:sp>
          <p:nvSpPr>
            <p:cNvPr id="27" name="Rectangle 26">
              <a:extLst>
                <a:ext uri="{FF2B5EF4-FFF2-40B4-BE49-F238E27FC236}">
                  <a16:creationId xmlns:a16="http://schemas.microsoft.com/office/drawing/2014/main" id="{DED0F632-7766-061A-606F-394BD7EAE030}"/>
                </a:ext>
              </a:extLst>
            </p:cNvPr>
            <p:cNvSpPr/>
            <p:nvPr/>
          </p:nvSpPr>
          <p:spPr>
            <a:xfrm>
              <a:off x="838200" y="3599497"/>
              <a:ext cx="171450" cy="171450"/>
            </a:xfrm>
            <a:prstGeom prst="rect">
              <a:avLst/>
            </a:prstGeom>
            <a:solidFill>
              <a:srgbClr val="FFFFFF"/>
            </a:solidFill>
            <a:ln w="9525" cap="flat">
              <a:noFill/>
              <a:prstDash val="solid"/>
              <a:miter/>
            </a:ln>
          </p:spPr>
          <p:txBody>
            <a:bodyPr/>
            <a:lstStyle/>
            <a:p>
              <a:endParaRPr lang="en-US"/>
            </a:p>
          </p:txBody>
        </p:sp>
        <p:sp>
          <p:nvSpPr>
            <p:cNvPr id="28" name="Oval 27">
              <a:extLst>
                <a:ext uri="{FF2B5EF4-FFF2-40B4-BE49-F238E27FC236}">
                  <a16:creationId xmlns:a16="http://schemas.microsoft.com/office/drawing/2014/main" id="{8A533951-64D1-2A7D-168A-4B50D2C0F9F8}"/>
                </a:ext>
              </a:extLst>
            </p:cNvPr>
            <p:cNvSpPr/>
            <p:nvPr/>
          </p:nvSpPr>
          <p:spPr>
            <a:xfrm>
              <a:off x="876300" y="3637597"/>
              <a:ext cx="95250" cy="95250"/>
            </a:xfrm>
            <a:prstGeom prst="ellipse">
              <a:avLst/>
            </a:prstGeom>
            <a:solidFill>
              <a:srgbClr val="0000FF"/>
            </a:solidFill>
            <a:ln w="9525" cap="flat">
              <a:noFill/>
              <a:prstDash val="solid"/>
              <a:miter/>
            </a:ln>
          </p:spPr>
          <p:txBody>
            <a:bodyPr/>
            <a:lstStyle/>
            <a:p>
              <a:endParaRPr lang="en-US"/>
            </a:p>
          </p:txBody>
        </p:sp>
        <p:sp>
          <p:nvSpPr>
            <p:cNvPr id="29" name="Oval 28">
              <a:extLst>
                <a:ext uri="{FF2B5EF4-FFF2-40B4-BE49-F238E27FC236}">
                  <a16:creationId xmlns:a16="http://schemas.microsoft.com/office/drawing/2014/main" id="{6868BD39-386A-AA5C-78DF-C09E84FE37A5}"/>
                </a:ext>
              </a:extLst>
            </p:cNvPr>
            <p:cNvSpPr/>
            <p:nvPr/>
          </p:nvSpPr>
          <p:spPr>
            <a:xfrm>
              <a:off x="876300" y="3637597"/>
              <a:ext cx="95250" cy="95250"/>
            </a:xfrm>
            <a:prstGeom prst="ellipse">
              <a:avLst/>
            </a:prstGeom>
            <a:noFill/>
            <a:ln w="9525" cap="sq">
              <a:solidFill>
                <a:srgbClr val="0000FF"/>
              </a:solidFill>
              <a:prstDash val="solid"/>
              <a:miter/>
            </a:ln>
          </p:spPr>
          <p:txBody>
            <a:bodyPr/>
            <a:lstStyle/>
            <a:p>
              <a:endParaRPr lang="en-US"/>
            </a:p>
          </p:txBody>
        </p:sp>
        <p:sp>
          <p:nvSpPr>
            <p:cNvPr id="30" name="Rectangle 29">
              <a:extLst>
                <a:ext uri="{FF2B5EF4-FFF2-40B4-BE49-F238E27FC236}">
                  <a16:creationId xmlns:a16="http://schemas.microsoft.com/office/drawing/2014/main" id="{73AE5FAA-E7A3-2648-02A3-027E5F7D1ED4}"/>
                </a:ext>
              </a:extLst>
            </p:cNvPr>
            <p:cNvSpPr/>
            <p:nvPr/>
          </p:nvSpPr>
          <p:spPr>
            <a:xfrm>
              <a:off x="838200" y="3428047"/>
              <a:ext cx="781050" cy="171450"/>
            </a:xfrm>
            <a:prstGeom prst="rect">
              <a:avLst/>
            </a:prstGeom>
            <a:solidFill>
              <a:srgbClr val="FFFFFF"/>
            </a:solidFill>
            <a:ln w="9525" cap="flat">
              <a:noFill/>
              <a:prstDash val="solid"/>
              <a:miter/>
            </a:ln>
          </p:spPr>
          <p:txBody>
            <a:bodyPr/>
            <a:lstStyle/>
            <a:p>
              <a:endParaRPr lang="en-US"/>
            </a:p>
          </p:txBody>
        </p:sp>
        <p:sp>
          <p:nvSpPr>
            <p:cNvPr id="31" name="TextBox 30">
              <a:extLst>
                <a:ext uri="{FF2B5EF4-FFF2-40B4-BE49-F238E27FC236}">
                  <a16:creationId xmlns:a16="http://schemas.microsoft.com/office/drawing/2014/main" id="{C9029627-9310-A077-C848-AB3E8D47071D}"/>
                </a:ext>
              </a:extLst>
            </p:cNvPr>
            <p:cNvSpPr txBox="1"/>
            <p:nvPr/>
          </p:nvSpPr>
          <p:spPr>
            <a:xfrm>
              <a:off x="918210" y="3410855"/>
              <a:ext cx="56938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Hematite</a:t>
              </a:r>
            </a:p>
          </p:txBody>
        </p:sp>
        <p:sp>
          <p:nvSpPr>
            <p:cNvPr id="32" name="Rectangle 31">
              <a:extLst>
                <a:ext uri="{FF2B5EF4-FFF2-40B4-BE49-F238E27FC236}">
                  <a16:creationId xmlns:a16="http://schemas.microsoft.com/office/drawing/2014/main" id="{8BEFBA2B-4827-DCBF-4C4B-E6D4C86A41AD}"/>
                </a:ext>
              </a:extLst>
            </p:cNvPr>
            <p:cNvSpPr/>
            <p:nvPr/>
          </p:nvSpPr>
          <p:spPr>
            <a:xfrm>
              <a:off x="838200" y="3428047"/>
              <a:ext cx="171450" cy="171450"/>
            </a:xfrm>
            <a:prstGeom prst="rect">
              <a:avLst/>
            </a:prstGeom>
            <a:solidFill>
              <a:srgbClr val="FFFFFF"/>
            </a:solidFill>
            <a:ln w="9525" cap="flat">
              <a:noFill/>
              <a:prstDash val="solid"/>
              <a:miter/>
            </a:ln>
          </p:spPr>
          <p:txBody>
            <a:bodyPr/>
            <a:lstStyle/>
            <a:p>
              <a:endParaRPr lang="en-US"/>
            </a:p>
          </p:txBody>
        </p:sp>
        <p:sp>
          <p:nvSpPr>
            <p:cNvPr id="33" name="Oval 32">
              <a:extLst>
                <a:ext uri="{FF2B5EF4-FFF2-40B4-BE49-F238E27FC236}">
                  <a16:creationId xmlns:a16="http://schemas.microsoft.com/office/drawing/2014/main" id="{B8180DC9-E461-0C23-6C6F-4EBD90E49F84}"/>
                </a:ext>
              </a:extLst>
            </p:cNvPr>
            <p:cNvSpPr/>
            <p:nvPr/>
          </p:nvSpPr>
          <p:spPr>
            <a:xfrm>
              <a:off x="876300" y="3466147"/>
              <a:ext cx="95250" cy="95250"/>
            </a:xfrm>
            <a:prstGeom prst="ellipse">
              <a:avLst/>
            </a:prstGeom>
            <a:solidFill>
              <a:srgbClr val="FF9900"/>
            </a:solidFill>
            <a:ln w="9525" cap="flat">
              <a:noFill/>
              <a:prstDash val="solid"/>
              <a:miter/>
            </a:ln>
          </p:spPr>
          <p:txBody>
            <a:bodyPr/>
            <a:lstStyle/>
            <a:p>
              <a:endParaRPr lang="en-US"/>
            </a:p>
          </p:txBody>
        </p:sp>
        <p:sp>
          <p:nvSpPr>
            <p:cNvPr id="34" name="Oval 33">
              <a:extLst>
                <a:ext uri="{FF2B5EF4-FFF2-40B4-BE49-F238E27FC236}">
                  <a16:creationId xmlns:a16="http://schemas.microsoft.com/office/drawing/2014/main" id="{0EEE1916-CE27-C89B-E64D-0E7CB6770F62}"/>
                </a:ext>
              </a:extLst>
            </p:cNvPr>
            <p:cNvSpPr/>
            <p:nvPr/>
          </p:nvSpPr>
          <p:spPr>
            <a:xfrm>
              <a:off x="876300" y="3466147"/>
              <a:ext cx="95250" cy="95250"/>
            </a:xfrm>
            <a:prstGeom prst="ellipse">
              <a:avLst/>
            </a:prstGeom>
            <a:noFill/>
            <a:ln w="9525" cap="sq">
              <a:solidFill>
                <a:srgbClr val="FF9900"/>
              </a:solidFill>
              <a:prstDash val="solid"/>
              <a:miter/>
            </a:ln>
          </p:spPr>
          <p:txBody>
            <a:bodyPr/>
            <a:lstStyle/>
            <a:p>
              <a:endParaRPr lang="en-US"/>
            </a:p>
          </p:txBody>
        </p:sp>
        <p:sp>
          <p:nvSpPr>
            <p:cNvPr id="35" name="Rectangle 34">
              <a:extLst>
                <a:ext uri="{FF2B5EF4-FFF2-40B4-BE49-F238E27FC236}">
                  <a16:creationId xmlns:a16="http://schemas.microsoft.com/office/drawing/2014/main" id="{C5CEC15F-A5E2-0424-D8B1-A81F8F2C9693}"/>
                </a:ext>
              </a:extLst>
            </p:cNvPr>
            <p:cNvSpPr/>
            <p:nvPr/>
          </p:nvSpPr>
          <p:spPr>
            <a:xfrm>
              <a:off x="838200" y="3256597"/>
              <a:ext cx="781050" cy="171450"/>
            </a:xfrm>
            <a:prstGeom prst="rect">
              <a:avLst/>
            </a:prstGeom>
            <a:solidFill>
              <a:srgbClr val="FFFFFF"/>
            </a:solidFill>
            <a:ln w="9525" cap="flat">
              <a:noFill/>
              <a:prstDash val="solid"/>
              <a:miter/>
            </a:ln>
          </p:spPr>
          <p:txBody>
            <a:bodyPr/>
            <a:lstStyle/>
            <a:p>
              <a:endParaRPr lang="en-US"/>
            </a:p>
          </p:txBody>
        </p:sp>
        <p:sp>
          <p:nvSpPr>
            <p:cNvPr id="36" name="TextBox 35">
              <a:extLst>
                <a:ext uri="{FF2B5EF4-FFF2-40B4-BE49-F238E27FC236}">
                  <a16:creationId xmlns:a16="http://schemas.microsoft.com/office/drawing/2014/main" id="{ABF79E06-3F3C-243F-A739-C099FBFC4E5C}"/>
                </a:ext>
              </a:extLst>
            </p:cNvPr>
            <p:cNvSpPr txBox="1"/>
            <p:nvPr/>
          </p:nvSpPr>
          <p:spPr>
            <a:xfrm>
              <a:off x="918210" y="3239405"/>
              <a:ext cx="785793"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Clinopyroxene</a:t>
              </a:r>
            </a:p>
          </p:txBody>
        </p:sp>
        <p:sp>
          <p:nvSpPr>
            <p:cNvPr id="37" name="Rectangle 36">
              <a:extLst>
                <a:ext uri="{FF2B5EF4-FFF2-40B4-BE49-F238E27FC236}">
                  <a16:creationId xmlns:a16="http://schemas.microsoft.com/office/drawing/2014/main" id="{C72A2807-DC9A-B62B-E87E-9E5B8A07DE38}"/>
                </a:ext>
              </a:extLst>
            </p:cNvPr>
            <p:cNvSpPr/>
            <p:nvPr/>
          </p:nvSpPr>
          <p:spPr>
            <a:xfrm>
              <a:off x="838200" y="3256597"/>
              <a:ext cx="171450" cy="171450"/>
            </a:xfrm>
            <a:prstGeom prst="rect">
              <a:avLst/>
            </a:prstGeom>
            <a:solidFill>
              <a:srgbClr val="FFFFFF"/>
            </a:solidFill>
            <a:ln w="9525" cap="flat">
              <a:noFill/>
              <a:prstDash val="solid"/>
              <a:miter/>
            </a:ln>
          </p:spPr>
          <p:txBody>
            <a:bodyPr/>
            <a:lstStyle/>
            <a:p>
              <a:endParaRPr lang="en-US"/>
            </a:p>
          </p:txBody>
        </p:sp>
        <p:sp>
          <p:nvSpPr>
            <p:cNvPr id="38" name="Oval 37">
              <a:extLst>
                <a:ext uri="{FF2B5EF4-FFF2-40B4-BE49-F238E27FC236}">
                  <a16:creationId xmlns:a16="http://schemas.microsoft.com/office/drawing/2014/main" id="{F3D90564-744D-9994-01E4-D6D7B828954A}"/>
                </a:ext>
              </a:extLst>
            </p:cNvPr>
            <p:cNvSpPr/>
            <p:nvPr/>
          </p:nvSpPr>
          <p:spPr>
            <a:xfrm>
              <a:off x="876300" y="3294697"/>
              <a:ext cx="95250" cy="95250"/>
            </a:xfrm>
            <a:prstGeom prst="ellipse">
              <a:avLst/>
            </a:prstGeom>
            <a:solidFill>
              <a:srgbClr val="009966"/>
            </a:solidFill>
            <a:ln w="9525" cap="flat">
              <a:noFill/>
              <a:prstDash val="solid"/>
              <a:miter/>
            </a:ln>
          </p:spPr>
          <p:txBody>
            <a:bodyPr/>
            <a:lstStyle/>
            <a:p>
              <a:endParaRPr lang="en-US"/>
            </a:p>
          </p:txBody>
        </p:sp>
        <p:sp>
          <p:nvSpPr>
            <p:cNvPr id="39" name="Oval 38">
              <a:extLst>
                <a:ext uri="{FF2B5EF4-FFF2-40B4-BE49-F238E27FC236}">
                  <a16:creationId xmlns:a16="http://schemas.microsoft.com/office/drawing/2014/main" id="{1543E611-C54F-2D84-84F6-A930BB49B522}"/>
                </a:ext>
              </a:extLst>
            </p:cNvPr>
            <p:cNvSpPr/>
            <p:nvPr/>
          </p:nvSpPr>
          <p:spPr>
            <a:xfrm>
              <a:off x="876300" y="3294697"/>
              <a:ext cx="95250" cy="95250"/>
            </a:xfrm>
            <a:prstGeom prst="ellipse">
              <a:avLst/>
            </a:prstGeom>
            <a:noFill/>
            <a:ln w="9525" cap="sq">
              <a:solidFill>
                <a:srgbClr val="009966"/>
              </a:solidFill>
              <a:prstDash val="solid"/>
              <a:miter/>
            </a:ln>
          </p:spPr>
          <p:txBody>
            <a:bodyPr/>
            <a:lstStyle/>
            <a:p>
              <a:endParaRPr lang="en-US"/>
            </a:p>
          </p:txBody>
        </p:sp>
        <p:sp>
          <p:nvSpPr>
            <p:cNvPr id="40" name="Rectangle 39">
              <a:extLst>
                <a:ext uri="{FF2B5EF4-FFF2-40B4-BE49-F238E27FC236}">
                  <a16:creationId xmlns:a16="http://schemas.microsoft.com/office/drawing/2014/main" id="{B2E46548-B534-AC7B-3A06-6BAAA2BE0A4E}"/>
                </a:ext>
              </a:extLst>
            </p:cNvPr>
            <p:cNvSpPr/>
            <p:nvPr/>
          </p:nvSpPr>
          <p:spPr>
            <a:xfrm>
              <a:off x="838200" y="3085147"/>
              <a:ext cx="781050" cy="171450"/>
            </a:xfrm>
            <a:prstGeom prst="rect">
              <a:avLst/>
            </a:prstGeom>
            <a:solidFill>
              <a:srgbClr val="FFFFFF"/>
            </a:solidFill>
            <a:ln w="9525" cap="flat">
              <a:noFill/>
              <a:prstDash val="solid"/>
              <a:miter/>
            </a:ln>
          </p:spPr>
          <p:txBody>
            <a:bodyPr/>
            <a:lstStyle/>
            <a:p>
              <a:endParaRPr lang="en-US"/>
            </a:p>
          </p:txBody>
        </p:sp>
        <p:sp>
          <p:nvSpPr>
            <p:cNvPr id="41" name="TextBox 40">
              <a:extLst>
                <a:ext uri="{FF2B5EF4-FFF2-40B4-BE49-F238E27FC236}">
                  <a16:creationId xmlns:a16="http://schemas.microsoft.com/office/drawing/2014/main" id="{170F94C0-DDF6-C100-3A59-3D4C02B1AD57}"/>
                </a:ext>
              </a:extLst>
            </p:cNvPr>
            <p:cNvSpPr txBox="1"/>
            <p:nvPr/>
          </p:nvSpPr>
          <p:spPr>
            <a:xfrm>
              <a:off x="918210" y="3067955"/>
              <a:ext cx="45397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Biotite</a:t>
              </a:r>
            </a:p>
          </p:txBody>
        </p:sp>
        <p:sp>
          <p:nvSpPr>
            <p:cNvPr id="42" name="Rectangle 41">
              <a:extLst>
                <a:ext uri="{FF2B5EF4-FFF2-40B4-BE49-F238E27FC236}">
                  <a16:creationId xmlns:a16="http://schemas.microsoft.com/office/drawing/2014/main" id="{76CC50F9-4A9E-2183-BF15-878564DBC062}"/>
                </a:ext>
              </a:extLst>
            </p:cNvPr>
            <p:cNvSpPr/>
            <p:nvPr/>
          </p:nvSpPr>
          <p:spPr>
            <a:xfrm>
              <a:off x="838200" y="3085147"/>
              <a:ext cx="171450" cy="171450"/>
            </a:xfrm>
            <a:prstGeom prst="rect">
              <a:avLst/>
            </a:prstGeom>
            <a:solidFill>
              <a:srgbClr val="FFFFFF"/>
            </a:solidFill>
            <a:ln w="9525" cap="flat">
              <a:noFill/>
              <a:prstDash val="solid"/>
              <a:miter/>
            </a:ln>
          </p:spPr>
          <p:txBody>
            <a:bodyPr/>
            <a:lstStyle/>
            <a:p>
              <a:endParaRPr lang="en-US"/>
            </a:p>
          </p:txBody>
        </p:sp>
        <p:sp>
          <p:nvSpPr>
            <p:cNvPr id="43" name="Oval 42">
              <a:extLst>
                <a:ext uri="{FF2B5EF4-FFF2-40B4-BE49-F238E27FC236}">
                  <a16:creationId xmlns:a16="http://schemas.microsoft.com/office/drawing/2014/main" id="{B4C51ACB-BBE0-9027-D483-CA5F5A9D07E7}"/>
                </a:ext>
              </a:extLst>
            </p:cNvPr>
            <p:cNvSpPr/>
            <p:nvPr/>
          </p:nvSpPr>
          <p:spPr>
            <a:xfrm>
              <a:off x="876300" y="3123247"/>
              <a:ext cx="95250" cy="95250"/>
            </a:xfrm>
            <a:prstGeom prst="ellipse">
              <a:avLst/>
            </a:prstGeom>
            <a:solidFill>
              <a:srgbClr val="993300"/>
            </a:solidFill>
            <a:ln w="9525" cap="flat">
              <a:noFill/>
              <a:prstDash val="solid"/>
              <a:miter/>
            </a:ln>
          </p:spPr>
          <p:txBody>
            <a:bodyPr/>
            <a:lstStyle/>
            <a:p>
              <a:endParaRPr lang="en-US"/>
            </a:p>
          </p:txBody>
        </p:sp>
        <p:sp>
          <p:nvSpPr>
            <p:cNvPr id="44" name="Oval 43">
              <a:extLst>
                <a:ext uri="{FF2B5EF4-FFF2-40B4-BE49-F238E27FC236}">
                  <a16:creationId xmlns:a16="http://schemas.microsoft.com/office/drawing/2014/main" id="{288BD387-A9EE-AF48-F933-A3A491334592}"/>
                </a:ext>
              </a:extLst>
            </p:cNvPr>
            <p:cNvSpPr/>
            <p:nvPr/>
          </p:nvSpPr>
          <p:spPr>
            <a:xfrm>
              <a:off x="876300" y="3123247"/>
              <a:ext cx="95250" cy="95250"/>
            </a:xfrm>
            <a:prstGeom prst="ellipse">
              <a:avLst/>
            </a:prstGeom>
            <a:noFill/>
            <a:ln w="9525" cap="sq">
              <a:solidFill>
                <a:srgbClr val="993300"/>
              </a:solidFill>
              <a:prstDash val="solid"/>
              <a:miter/>
            </a:ln>
          </p:spPr>
          <p:txBody>
            <a:bodyPr/>
            <a:lstStyle/>
            <a:p>
              <a:endParaRPr lang="en-US"/>
            </a:p>
          </p:txBody>
        </p:sp>
        <p:sp>
          <p:nvSpPr>
            <p:cNvPr id="45" name="Rectangle 44">
              <a:extLst>
                <a:ext uri="{FF2B5EF4-FFF2-40B4-BE49-F238E27FC236}">
                  <a16:creationId xmlns:a16="http://schemas.microsoft.com/office/drawing/2014/main" id="{750F6544-418A-54D4-7113-359CF2E1BF1D}"/>
                </a:ext>
              </a:extLst>
            </p:cNvPr>
            <p:cNvSpPr/>
            <p:nvPr/>
          </p:nvSpPr>
          <p:spPr>
            <a:xfrm>
              <a:off x="838200" y="2913697"/>
              <a:ext cx="781050" cy="171450"/>
            </a:xfrm>
            <a:prstGeom prst="rect">
              <a:avLst/>
            </a:prstGeom>
            <a:solidFill>
              <a:srgbClr val="FFFFFF"/>
            </a:solidFill>
            <a:ln w="9525" cap="flat">
              <a:noFill/>
              <a:prstDash val="solid"/>
              <a:miter/>
            </a:ln>
          </p:spPr>
          <p:txBody>
            <a:bodyPr/>
            <a:lstStyle/>
            <a:p>
              <a:endParaRPr lang="en-US"/>
            </a:p>
          </p:txBody>
        </p:sp>
        <p:sp>
          <p:nvSpPr>
            <p:cNvPr id="46" name="TextBox 45">
              <a:extLst>
                <a:ext uri="{FF2B5EF4-FFF2-40B4-BE49-F238E27FC236}">
                  <a16:creationId xmlns:a16="http://schemas.microsoft.com/office/drawing/2014/main" id="{7E1D86E9-9CDC-6FC1-F069-6D96059DD2AE}"/>
                </a:ext>
              </a:extLst>
            </p:cNvPr>
            <p:cNvSpPr txBox="1"/>
            <p:nvPr/>
          </p:nvSpPr>
          <p:spPr>
            <a:xfrm>
              <a:off x="918210" y="2896505"/>
              <a:ext cx="511679"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Chlorite</a:t>
              </a:r>
            </a:p>
          </p:txBody>
        </p:sp>
        <p:sp>
          <p:nvSpPr>
            <p:cNvPr id="47" name="Rectangle 46">
              <a:extLst>
                <a:ext uri="{FF2B5EF4-FFF2-40B4-BE49-F238E27FC236}">
                  <a16:creationId xmlns:a16="http://schemas.microsoft.com/office/drawing/2014/main" id="{3357CDA6-8114-B40A-F717-E6BA7510CAA7}"/>
                </a:ext>
              </a:extLst>
            </p:cNvPr>
            <p:cNvSpPr/>
            <p:nvPr/>
          </p:nvSpPr>
          <p:spPr>
            <a:xfrm>
              <a:off x="838200" y="2913697"/>
              <a:ext cx="171450" cy="171450"/>
            </a:xfrm>
            <a:prstGeom prst="rect">
              <a:avLst/>
            </a:prstGeom>
            <a:solidFill>
              <a:srgbClr val="FFFFFF"/>
            </a:solidFill>
            <a:ln w="9525" cap="flat">
              <a:noFill/>
              <a:prstDash val="solid"/>
              <a:miter/>
            </a:ln>
          </p:spPr>
          <p:txBody>
            <a:bodyPr/>
            <a:lstStyle/>
            <a:p>
              <a:endParaRPr lang="en-US"/>
            </a:p>
          </p:txBody>
        </p:sp>
        <p:sp>
          <p:nvSpPr>
            <p:cNvPr id="48" name="Oval 47">
              <a:extLst>
                <a:ext uri="{FF2B5EF4-FFF2-40B4-BE49-F238E27FC236}">
                  <a16:creationId xmlns:a16="http://schemas.microsoft.com/office/drawing/2014/main" id="{1E1560D9-B8CD-CD6A-D114-F620152C3CB8}"/>
                </a:ext>
              </a:extLst>
            </p:cNvPr>
            <p:cNvSpPr/>
            <p:nvPr/>
          </p:nvSpPr>
          <p:spPr>
            <a:xfrm>
              <a:off x="876300" y="2951797"/>
              <a:ext cx="95250" cy="95250"/>
            </a:xfrm>
            <a:prstGeom prst="ellipse">
              <a:avLst/>
            </a:prstGeom>
            <a:solidFill>
              <a:srgbClr val="00FF00"/>
            </a:solidFill>
            <a:ln w="9525" cap="flat">
              <a:noFill/>
              <a:prstDash val="solid"/>
              <a:miter/>
            </a:ln>
          </p:spPr>
          <p:txBody>
            <a:bodyPr/>
            <a:lstStyle/>
            <a:p>
              <a:endParaRPr lang="en-US"/>
            </a:p>
          </p:txBody>
        </p:sp>
        <p:sp>
          <p:nvSpPr>
            <p:cNvPr id="49" name="Oval 48">
              <a:extLst>
                <a:ext uri="{FF2B5EF4-FFF2-40B4-BE49-F238E27FC236}">
                  <a16:creationId xmlns:a16="http://schemas.microsoft.com/office/drawing/2014/main" id="{33AE29B8-7916-7A70-DC73-136C83CAE72E}"/>
                </a:ext>
              </a:extLst>
            </p:cNvPr>
            <p:cNvSpPr/>
            <p:nvPr/>
          </p:nvSpPr>
          <p:spPr>
            <a:xfrm>
              <a:off x="876300" y="2951797"/>
              <a:ext cx="95250" cy="95250"/>
            </a:xfrm>
            <a:prstGeom prst="ellipse">
              <a:avLst/>
            </a:prstGeom>
            <a:noFill/>
            <a:ln w="9525" cap="sq">
              <a:solidFill>
                <a:srgbClr val="00FF00"/>
              </a:solidFill>
              <a:prstDash val="solid"/>
              <a:miter/>
            </a:ln>
          </p:spPr>
          <p:txBody>
            <a:bodyPr/>
            <a:lstStyle/>
            <a:p>
              <a:endParaRPr lang="en-US"/>
            </a:p>
          </p:txBody>
        </p:sp>
        <p:sp>
          <p:nvSpPr>
            <p:cNvPr id="50" name="Rectangle 49">
              <a:extLst>
                <a:ext uri="{FF2B5EF4-FFF2-40B4-BE49-F238E27FC236}">
                  <a16:creationId xmlns:a16="http://schemas.microsoft.com/office/drawing/2014/main" id="{582207C1-A411-3DFA-A48B-E60C145BCB90}"/>
                </a:ext>
              </a:extLst>
            </p:cNvPr>
            <p:cNvSpPr/>
            <p:nvPr/>
          </p:nvSpPr>
          <p:spPr>
            <a:xfrm>
              <a:off x="838200" y="2742247"/>
              <a:ext cx="781050" cy="171450"/>
            </a:xfrm>
            <a:prstGeom prst="rect">
              <a:avLst/>
            </a:prstGeom>
            <a:solidFill>
              <a:srgbClr val="FFFFFF"/>
            </a:solidFill>
            <a:ln w="9525" cap="flat">
              <a:noFill/>
              <a:prstDash val="solid"/>
              <a:miter/>
            </a:ln>
          </p:spPr>
          <p:txBody>
            <a:bodyPr/>
            <a:lstStyle/>
            <a:p>
              <a:endParaRPr lang="en-US"/>
            </a:p>
          </p:txBody>
        </p:sp>
        <p:sp>
          <p:nvSpPr>
            <p:cNvPr id="51" name="TextBox 50">
              <a:extLst>
                <a:ext uri="{FF2B5EF4-FFF2-40B4-BE49-F238E27FC236}">
                  <a16:creationId xmlns:a16="http://schemas.microsoft.com/office/drawing/2014/main" id="{3B5A193F-0C7B-8CE4-9704-E0DF540D2D21}"/>
                </a:ext>
              </a:extLst>
            </p:cNvPr>
            <p:cNvSpPr txBox="1"/>
            <p:nvPr/>
          </p:nvSpPr>
          <p:spPr>
            <a:xfrm>
              <a:off x="918210" y="2725055"/>
              <a:ext cx="423514"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Albite</a:t>
              </a:r>
            </a:p>
          </p:txBody>
        </p:sp>
        <p:sp>
          <p:nvSpPr>
            <p:cNvPr id="52" name="Rectangle 51">
              <a:extLst>
                <a:ext uri="{FF2B5EF4-FFF2-40B4-BE49-F238E27FC236}">
                  <a16:creationId xmlns:a16="http://schemas.microsoft.com/office/drawing/2014/main" id="{F8752A52-6849-A685-D6F8-B4A2BA6A294A}"/>
                </a:ext>
              </a:extLst>
            </p:cNvPr>
            <p:cNvSpPr/>
            <p:nvPr/>
          </p:nvSpPr>
          <p:spPr>
            <a:xfrm>
              <a:off x="838200" y="2742247"/>
              <a:ext cx="171450" cy="171450"/>
            </a:xfrm>
            <a:prstGeom prst="rect">
              <a:avLst/>
            </a:prstGeom>
            <a:solidFill>
              <a:srgbClr val="FFFFFF"/>
            </a:solidFill>
            <a:ln w="9525" cap="flat">
              <a:noFill/>
              <a:prstDash val="solid"/>
              <a:miter/>
            </a:ln>
          </p:spPr>
          <p:txBody>
            <a:bodyPr/>
            <a:lstStyle/>
            <a:p>
              <a:endParaRPr lang="en-US"/>
            </a:p>
          </p:txBody>
        </p:sp>
        <p:sp>
          <p:nvSpPr>
            <p:cNvPr id="53" name="Oval 52">
              <a:extLst>
                <a:ext uri="{FF2B5EF4-FFF2-40B4-BE49-F238E27FC236}">
                  <a16:creationId xmlns:a16="http://schemas.microsoft.com/office/drawing/2014/main" id="{16FE191D-C0C1-EC68-CE0C-3D7557D94BFE}"/>
                </a:ext>
              </a:extLst>
            </p:cNvPr>
            <p:cNvSpPr/>
            <p:nvPr/>
          </p:nvSpPr>
          <p:spPr>
            <a:xfrm>
              <a:off x="876300" y="2780347"/>
              <a:ext cx="95250" cy="95250"/>
            </a:xfrm>
            <a:prstGeom prst="ellipse">
              <a:avLst/>
            </a:prstGeom>
            <a:solidFill>
              <a:srgbClr val="FF99FF"/>
            </a:solidFill>
            <a:ln w="9525" cap="flat">
              <a:noFill/>
              <a:prstDash val="solid"/>
              <a:miter/>
            </a:ln>
          </p:spPr>
          <p:txBody>
            <a:bodyPr/>
            <a:lstStyle/>
            <a:p>
              <a:endParaRPr lang="en-US"/>
            </a:p>
          </p:txBody>
        </p:sp>
        <p:sp>
          <p:nvSpPr>
            <p:cNvPr id="54" name="Oval 53">
              <a:extLst>
                <a:ext uri="{FF2B5EF4-FFF2-40B4-BE49-F238E27FC236}">
                  <a16:creationId xmlns:a16="http://schemas.microsoft.com/office/drawing/2014/main" id="{5F347B21-B32D-8AED-072B-77A60CAA47B2}"/>
                </a:ext>
              </a:extLst>
            </p:cNvPr>
            <p:cNvSpPr/>
            <p:nvPr/>
          </p:nvSpPr>
          <p:spPr>
            <a:xfrm>
              <a:off x="876300" y="2780347"/>
              <a:ext cx="95250" cy="95250"/>
            </a:xfrm>
            <a:prstGeom prst="ellipse">
              <a:avLst/>
            </a:prstGeom>
            <a:noFill/>
            <a:ln w="9525" cap="sq">
              <a:solidFill>
                <a:srgbClr val="FF99FF"/>
              </a:solidFill>
              <a:prstDash val="solid"/>
              <a:miter/>
            </a:ln>
          </p:spPr>
          <p:txBody>
            <a:bodyPr/>
            <a:lstStyle/>
            <a:p>
              <a:endParaRPr lang="en-US"/>
            </a:p>
          </p:txBody>
        </p:sp>
        <p:sp>
          <p:nvSpPr>
            <p:cNvPr id="55" name="Rectangle 54">
              <a:extLst>
                <a:ext uri="{FF2B5EF4-FFF2-40B4-BE49-F238E27FC236}">
                  <a16:creationId xmlns:a16="http://schemas.microsoft.com/office/drawing/2014/main" id="{D9407DB0-13C4-BBE0-C401-F75C4846C621}"/>
                </a:ext>
              </a:extLst>
            </p:cNvPr>
            <p:cNvSpPr/>
            <p:nvPr/>
          </p:nvSpPr>
          <p:spPr>
            <a:xfrm>
              <a:off x="838200" y="2570797"/>
              <a:ext cx="781050" cy="171450"/>
            </a:xfrm>
            <a:prstGeom prst="rect">
              <a:avLst/>
            </a:prstGeom>
            <a:solidFill>
              <a:srgbClr val="FFFFFF"/>
            </a:solidFill>
            <a:ln w="9525" cap="flat">
              <a:noFill/>
              <a:prstDash val="solid"/>
              <a:miter/>
            </a:ln>
          </p:spPr>
          <p:txBody>
            <a:bodyPr/>
            <a:lstStyle/>
            <a:p>
              <a:endParaRPr lang="en-US"/>
            </a:p>
          </p:txBody>
        </p:sp>
        <p:sp>
          <p:nvSpPr>
            <p:cNvPr id="56" name="TextBox 55">
              <a:extLst>
                <a:ext uri="{FF2B5EF4-FFF2-40B4-BE49-F238E27FC236}">
                  <a16:creationId xmlns:a16="http://schemas.microsoft.com/office/drawing/2014/main" id="{BBDB4150-97C2-4481-721C-84CED53CD319}"/>
                </a:ext>
              </a:extLst>
            </p:cNvPr>
            <p:cNvSpPr txBox="1"/>
            <p:nvPr/>
          </p:nvSpPr>
          <p:spPr>
            <a:xfrm>
              <a:off x="918210" y="2553605"/>
              <a:ext cx="39946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57" name="Rectangle 56">
              <a:extLst>
                <a:ext uri="{FF2B5EF4-FFF2-40B4-BE49-F238E27FC236}">
                  <a16:creationId xmlns:a16="http://schemas.microsoft.com/office/drawing/2014/main" id="{96B795B9-47D0-1C75-3183-8AF990187292}"/>
                </a:ext>
              </a:extLst>
            </p:cNvPr>
            <p:cNvSpPr/>
            <p:nvPr/>
          </p:nvSpPr>
          <p:spPr>
            <a:xfrm>
              <a:off x="838200" y="2570797"/>
              <a:ext cx="171450" cy="171450"/>
            </a:xfrm>
            <a:prstGeom prst="rect">
              <a:avLst/>
            </a:prstGeom>
            <a:solidFill>
              <a:srgbClr val="FFFFFF"/>
            </a:solidFill>
            <a:ln w="9525" cap="flat">
              <a:noFill/>
              <a:prstDash val="solid"/>
              <a:miter/>
            </a:ln>
          </p:spPr>
          <p:txBody>
            <a:bodyPr/>
            <a:lstStyle/>
            <a:p>
              <a:endParaRPr lang="en-US"/>
            </a:p>
          </p:txBody>
        </p:sp>
        <p:sp>
          <p:nvSpPr>
            <p:cNvPr id="58" name="Oval 57">
              <a:extLst>
                <a:ext uri="{FF2B5EF4-FFF2-40B4-BE49-F238E27FC236}">
                  <a16:creationId xmlns:a16="http://schemas.microsoft.com/office/drawing/2014/main" id="{DA4AA377-2CC5-738B-9527-23D7F2D22C3D}"/>
                </a:ext>
              </a:extLst>
            </p:cNvPr>
            <p:cNvSpPr/>
            <p:nvPr/>
          </p:nvSpPr>
          <p:spPr>
            <a:xfrm>
              <a:off x="876300" y="2608897"/>
              <a:ext cx="95250" cy="95250"/>
            </a:xfrm>
            <a:prstGeom prst="ellipse">
              <a:avLst/>
            </a:prstGeom>
            <a:solidFill>
              <a:srgbClr val="FFFF00"/>
            </a:solidFill>
            <a:ln w="9525" cap="flat">
              <a:noFill/>
              <a:prstDash val="solid"/>
              <a:miter/>
            </a:ln>
          </p:spPr>
          <p:txBody>
            <a:bodyPr/>
            <a:lstStyle/>
            <a:p>
              <a:endParaRPr lang="en-US"/>
            </a:p>
          </p:txBody>
        </p:sp>
        <p:sp>
          <p:nvSpPr>
            <p:cNvPr id="59" name="Oval 58">
              <a:extLst>
                <a:ext uri="{FF2B5EF4-FFF2-40B4-BE49-F238E27FC236}">
                  <a16:creationId xmlns:a16="http://schemas.microsoft.com/office/drawing/2014/main" id="{30521139-6CBC-0493-D963-5AF1481EC424}"/>
                </a:ext>
              </a:extLst>
            </p:cNvPr>
            <p:cNvSpPr/>
            <p:nvPr/>
          </p:nvSpPr>
          <p:spPr>
            <a:xfrm>
              <a:off x="876300" y="2608897"/>
              <a:ext cx="95250" cy="95250"/>
            </a:xfrm>
            <a:prstGeom prst="ellipse">
              <a:avLst/>
            </a:prstGeom>
            <a:noFill/>
            <a:ln w="9525" cap="sq">
              <a:solidFill>
                <a:srgbClr val="FFFF00"/>
              </a:solidFill>
              <a:prstDash val="solid"/>
              <a:miter/>
            </a:ln>
          </p:spPr>
          <p:txBody>
            <a:bodyPr/>
            <a:lstStyle/>
            <a:p>
              <a:endParaRPr lang="en-US"/>
            </a:p>
          </p:txBody>
        </p:sp>
        <p:sp>
          <p:nvSpPr>
            <p:cNvPr id="60" name="TextBox 59">
              <a:extLst>
                <a:ext uri="{FF2B5EF4-FFF2-40B4-BE49-F238E27FC236}">
                  <a16:creationId xmlns:a16="http://schemas.microsoft.com/office/drawing/2014/main" id="{E52E57A8-9C7F-79E9-290C-BDA44D2717C3}"/>
                </a:ext>
              </a:extLst>
            </p:cNvPr>
            <p:cNvSpPr txBox="1"/>
            <p:nvPr/>
          </p:nvSpPr>
          <p:spPr>
            <a:xfrm>
              <a:off x="793335" y="2372966"/>
              <a:ext cx="1217000"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Logged Alteration</a:t>
              </a:r>
            </a:p>
          </p:txBody>
        </p:sp>
      </p:grpSp>
      <p:sp>
        <p:nvSpPr>
          <p:cNvPr id="122" name="Rectangle 121">
            <a:extLst>
              <a:ext uri="{FF2B5EF4-FFF2-40B4-BE49-F238E27FC236}">
                <a16:creationId xmlns:a16="http://schemas.microsoft.com/office/drawing/2014/main" id="{B4781432-7485-D13A-B3E0-C285D90C4825}"/>
              </a:ext>
            </a:extLst>
          </p:cNvPr>
          <p:cNvSpPr/>
          <p:nvPr/>
        </p:nvSpPr>
        <p:spPr>
          <a:xfrm>
            <a:off x="6000750" y="3187064"/>
            <a:ext cx="1524000" cy="171450"/>
          </a:xfrm>
          <a:prstGeom prst="rect">
            <a:avLst/>
          </a:prstGeom>
          <a:solidFill>
            <a:srgbClr val="FFFFFF"/>
          </a:solidFill>
          <a:ln w="9525" cap="flat">
            <a:noFill/>
            <a:prstDash val="solid"/>
            <a:miter/>
          </a:ln>
        </p:spPr>
        <p:txBody>
          <a:bodyPr/>
          <a:lstStyle/>
          <a:p>
            <a:endParaRPr lang="en-US"/>
          </a:p>
        </p:txBody>
      </p:sp>
      <p:sp>
        <p:nvSpPr>
          <p:cNvPr id="127" name="Rectangle 126">
            <a:extLst>
              <a:ext uri="{FF2B5EF4-FFF2-40B4-BE49-F238E27FC236}">
                <a16:creationId xmlns:a16="http://schemas.microsoft.com/office/drawing/2014/main" id="{424D24AE-D72F-E0D1-E90E-02AC9BD01F69}"/>
              </a:ext>
            </a:extLst>
          </p:cNvPr>
          <p:cNvSpPr/>
          <p:nvPr/>
        </p:nvSpPr>
        <p:spPr>
          <a:xfrm>
            <a:off x="6000750" y="3015614"/>
            <a:ext cx="1524000" cy="171450"/>
          </a:xfrm>
          <a:prstGeom prst="rect">
            <a:avLst/>
          </a:prstGeom>
          <a:solidFill>
            <a:srgbClr val="FFFFFF"/>
          </a:solidFill>
          <a:ln w="9525" cap="flat">
            <a:noFill/>
            <a:prstDash val="solid"/>
            <a:miter/>
          </a:ln>
        </p:spPr>
        <p:txBody>
          <a:bodyPr/>
          <a:lstStyle/>
          <a:p>
            <a:endParaRPr lang="en-US"/>
          </a:p>
        </p:txBody>
      </p:sp>
      <p:sp>
        <p:nvSpPr>
          <p:cNvPr id="132" name="Rectangle 131">
            <a:extLst>
              <a:ext uri="{FF2B5EF4-FFF2-40B4-BE49-F238E27FC236}">
                <a16:creationId xmlns:a16="http://schemas.microsoft.com/office/drawing/2014/main" id="{870C0305-0F50-36CE-0FFB-5E3E5367571B}"/>
              </a:ext>
            </a:extLst>
          </p:cNvPr>
          <p:cNvSpPr/>
          <p:nvPr/>
        </p:nvSpPr>
        <p:spPr>
          <a:xfrm>
            <a:off x="6000750" y="2844164"/>
            <a:ext cx="1524000" cy="171450"/>
          </a:xfrm>
          <a:prstGeom prst="rect">
            <a:avLst/>
          </a:prstGeom>
          <a:solidFill>
            <a:srgbClr val="FFFFFF"/>
          </a:solidFill>
          <a:ln w="9525" cap="flat">
            <a:noFill/>
            <a:prstDash val="solid"/>
            <a:miter/>
          </a:ln>
        </p:spPr>
        <p:txBody>
          <a:bodyPr/>
          <a:lstStyle/>
          <a:p>
            <a:endParaRPr lang="en-US"/>
          </a:p>
        </p:txBody>
      </p:sp>
      <p:sp>
        <p:nvSpPr>
          <p:cNvPr id="137" name="Rectangle 136">
            <a:extLst>
              <a:ext uri="{FF2B5EF4-FFF2-40B4-BE49-F238E27FC236}">
                <a16:creationId xmlns:a16="http://schemas.microsoft.com/office/drawing/2014/main" id="{254B6AAC-8356-7898-83E3-BA72E0E463BB}"/>
              </a:ext>
            </a:extLst>
          </p:cNvPr>
          <p:cNvSpPr/>
          <p:nvPr/>
        </p:nvSpPr>
        <p:spPr>
          <a:xfrm>
            <a:off x="6000750" y="2672714"/>
            <a:ext cx="1524000" cy="171450"/>
          </a:xfrm>
          <a:prstGeom prst="rect">
            <a:avLst/>
          </a:prstGeom>
          <a:solidFill>
            <a:srgbClr val="FFFFFF"/>
          </a:solidFill>
          <a:ln w="9525" cap="flat">
            <a:noFill/>
            <a:prstDash val="solid"/>
            <a:miter/>
          </a:ln>
        </p:spPr>
        <p:txBody>
          <a:bodyPr/>
          <a:lstStyle/>
          <a:p>
            <a:endParaRPr lang="en-US"/>
          </a:p>
        </p:txBody>
      </p:sp>
      <p:sp>
        <p:nvSpPr>
          <p:cNvPr id="142" name="Rectangle 141">
            <a:extLst>
              <a:ext uri="{FF2B5EF4-FFF2-40B4-BE49-F238E27FC236}">
                <a16:creationId xmlns:a16="http://schemas.microsoft.com/office/drawing/2014/main" id="{5277949E-7382-DC49-2291-AFFE4F55ABFC}"/>
              </a:ext>
            </a:extLst>
          </p:cNvPr>
          <p:cNvSpPr/>
          <p:nvPr/>
        </p:nvSpPr>
        <p:spPr>
          <a:xfrm>
            <a:off x="6000750" y="2501264"/>
            <a:ext cx="1524000" cy="171450"/>
          </a:xfrm>
          <a:prstGeom prst="rect">
            <a:avLst/>
          </a:prstGeom>
          <a:solidFill>
            <a:srgbClr val="FFFFFF"/>
          </a:solidFill>
          <a:ln w="9525" cap="flat">
            <a:noFill/>
            <a:prstDash val="solid"/>
            <a:miter/>
          </a:ln>
        </p:spPr>
        <p:txBody>
          <a:bodyPr/>
          <a:lstStyle/>
          <a:p>
            <a:endParaRPr lang="en-US"/>
          </a:p>
        </p:txBody>
      </p:sp>
      <p:sp>
        <p:nvSpPr>
          <p:cNvPr id="147" name="Rectangle 146">
            <a:extLst>
              <a:ext uri="{FF2B5EF4-FFF2-40B4-BE49-F238E27FC236}">
                <a16:creationId xmlns:a16="http://schemas.microsoft.com/office/drawing/2014/main" id="{D1C1BFD5-F304-12D6-98DA-5A2CC752D668}"/>
              </a:ext>
            </a:extLst>
          </p:cNvPr>
          <p:cNvSpPr/>
          <p:nvPr/>
        </p:nvSpPr>
        <p:spPr>
          <a:xfrm>
            <a:off x="6000750" y="2329814"/>
            <a:ext cx="1524000" cy="171450"/>
          </a:xfrm>
          <a:prstGeom prst="rect">
            <a:avLst/>
          </a:prstGeom>
          <a:solidFill>
            <a:srgbClr val="FFFFFF"/>
          </a:solidFill>
          <a:ln w="9525" cap="flat">
            <a:noFill/>
            <a:prstDash val="solid"/>
            <a:miter/>
          </a:ln>
        </p:spPr>
        <p:txBody>
          <a:bodyPr/>
          <a:lstStyle/>
          <a:p>
            <a:endParaRPr lang="en-US"/>
          </a:p>
        </p:txBody>
      </p:sp>
      <p:sp>
        <p:nvSpPr>
          <p:cNvPr id="152" name="Rectangle 151">
            <a:extLst>
              <a:ext uri="{FF2B5EF4-FFF2-40B4-BE49-F238E27FC236}">
                <a16:creationId xmlns:a16="http://schemas.microsoft.com/office/drawing/2014/main" id="{F5952485-849B-24B7-DE95-8A83BAEA82DA}"/>
              </a:ext>
            </a:extLst>
          </p:cNvPr>
          <p:cNvSpPr/>
          <p:nvPr/>
        </p:nvSpPr>
        <p:spPr>
          <a:xfrm>
            <a:off x="6000750" y="2158364"/>
            <a:ext cx="1524000" cy="171450"/>
          </a:xfrm>
          <a:prstGeom prst="rect">
            <a:avLst/>
          </a:prstGeom>
          <a:solidFill>
            <a:srgbClr val="FFFFFF"/>
          </a:solidFill>
          <a:ln w="9525" cap="flat">
            <a:noFill/>
            <a:prstDash val="solid"/>
            <a:miter/>
          </a:ln>
        </p:spPr>
        <p:txBody>
          <a:bodyPr/>
          <a:lstStyle/>
          <a:p>
            <a:endParaRPr lang="en-US"/>
          </a:p>
        </p:txBody>
      </p:sp>
      <p:sp>
        <p:nvSpPr>
          <p:cNvPr id="157" name="Rectangle 156">
            <a:extLst>
              <a:ext uri="{FF2B5EF4-FFF2-40B4-BE49-F238E27FC236}">
                <a16:creationId xmlns:a16="http://schemas.microsoft.com/office/drawing/2014/main" id="{FD946B66-8051-18A8-B89F-DFEFC231BFD4}"/>
              </a:ext>
            </a:extLst>
          </p:cNvPr>
          <p:cNvSpPr/>
          <p:nvPr/>
        </p:nvSpPr>
        <p:spPr>
          <a:xfrm>
            <a:off x="6000750" y="1986914"/>
            <a:ext cx="1524000" cy="171450"/>
          </a:xfrm>
          <a:prstGeom prst="rect">
            <a:avLst/>
          </a:prstGeom>
          <a:solidFill>
            <a:srgbClr val="FFFFFF"/>
          </a:solidFill>
          <a:ln w="9525" cap="flat">
            <a:noFill/>
            <a:prstDash val="solid"/>
            <a:miter/>
          </a:ln>
        </p:spPr>
        <p:txBody>
          <a:bodyPr/>
          <a:lstStyle/>
          <a:p>
            <a:endParaRPr lang="en-US"/>
          </a:p>
        </p:txBody>
      </p:sp>
      <p:sp>
        <p:nvSpPr>
          <p:cNvPr id="162" name="Rectangle 161">
            <a:extLst>
              <a:ext uri="{FF2B5EF4-FFF2-40B4-BE49-F238E27FC236}">
                <a16:creationId xmlns:a16="http://schemas.microsoft.com/office/drawing/2014/main" id="{04D304B1-6498-58FB-0581-E4B5E578D947}"/>
              </a:ext>
            </a:extLst>
          </p:cNvPr>
          <p:cNvSpPr/>
          <p:nvPr/>
        </p:nvSpPr>
        <p:spPr>
          <a:xfrm>
            <a:off x="6000750" y="1815464"/>
            <a:ext cx="1524000" cy="171450"/>
          </a:xfrm>
          <a:prstGeom prst="rect">
            <a:avLst/>
          </a:prstGeom>
          <a:solidFill>
            <a:srgbClr val="FFFFFF"/>
          </a:solidFill>
          <a:ln w="9525" cap="flat">
            <a:noFill/>
            <a:prstDash val="solid"/>
            <a:miter/>
          </a:ln>
        </p:spPr>
        <p:txBody>
          <a:bodyPr/>
          <a:lstStyle/>
          <a:p>
            <a:endParaRPr lang="en-US"/>
          </a:p>
        </p:txBody>
      </p:sp>
      <p:sp>
        <p:nvSpPr>
          <p:cNvPr id="167" name="Rectangle 166">
            <a:extLst>
              <a:ext uri="{FF2B5EF4-FFF2-40B4-BE49-F238E27FC236}">
                <a16:creationId xmlns:a16="http://schemas.microsoft.com/office/drawing/2014/main" id="{666048D9-F185-347C-30EE-8E9FE18A0630}"/>
              </a:ext>
            </a:extLst>
          </p:cNvPr>
          <p:cNvSpPr/>
          <p:nvPr/>
        </p:nvSpPr>
        <p:spPr>
          <a:xfrm>
            <a:off x="6000750" y="1644014"/>
            <a:ext cx="1524000" cy="171450"/>
          </a:xfrm>
          <a:prstGeom prst="rect">
            <a:avLst/>
          </a:prstGeom>
          <a:solidFill>
            <a:srgbClr val="FFFFFF"/>
          </a:solidFill>
          <a:ln w="9525" cap="flat">
            <a:noFill/>
            <a:prstDash val="solid"/>
            <a:miter/>
          </a:ln>
        </p:spPr>
        <p:txBody>
          <a:bodyPr/>
          <a:lstStyle/>
          <a:p>
            <a:endParaRPr lang="en-US"/>
          </a:p>
        </p:txBody>
      </p:sp>
      <p:grpSp>
        <p:nvGrpSpPr>
          <p:cNvPr id="174" name="Group 173">
            <a:extLst>
              <a:ext uri="{FF2B5EF4-FFF2-40B4-BE49-F238E27FC236}">
                <a16:creationId xmlns:a16="http://schemas.microsoft.com/office/drawing/2014/main" id="{FE4320F0-9FA7-C0A7-FF5D-602858FBCBEB}"/>
              </a:ext>
            </a:extLst>
          </p:cNvPr>
          <p:cNvGrpSpPr/>
          <p:nvPr/>
        </p:nvGrpSpPr>
        <p:grpSpPr>
          <a:xfrm>
            <a:off x="6534150" y="2114550"/>
            <a:ext cx="790601" cy="1937606"/>
            <a:chOff x="5957861" y="1440015"/>
            <a:chExt cx="790601" cy="1937606"/>
          </a:xfrm>
        </p:grpSpPr>
        <p:sp>
          <p:nvSpPr>
            <p:cNvPr id="123" name="TextBox 122">
              <a:extLst>
                <a:ext uri="{FF2B5EF4-FFF2-40B4-BE49-F238E27FC236}">
                  <a16:creationId xmlns:a16="http://schemas.microsoft.com/office/drawing/2014/main" id="{F5194053-FB24-A9A8-BD6E-E059538506C4}"/>
                </a:ext>
              </a:extLst>
            </p:cNvPr>
            <p:cNvSpPr txBox="1"/>
            <p:nvPr/>
          </p:nvSpPr>
          <p:spPr>
            <a:xfrm>
              <a:off x="6080760" y="3169872"/>
              <a:ext cx="60144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86.84 </a:t>
              </a:r>
            </a:p>
          </p:txBody>
        </p:sp>
        <p:sp>
          <p:nvSpPr>
            <p:cNvPr id="124" name="Rectangle 123">
              <a:extLst>
                <a:ext uri="{FF2B5EF4-FFF2-40B4-BE49-F238E27FC236}">
                  <a16:creationId xmlns:a16="http://schemas.microsoft.com/office/drawing/2014/main" id="{1962FB64-34BF-0BBE-8D07-D8267A88E1D0}"/>
                </a:ext>
              </a:extLst>
            </p:cNvPr>
            <p:cNvSpPr/>
            <p:nvPr/>
          </p:nvSpPr>
          <p:spPr>
            <a:xfrm>
              <a:off x="6000750" y="3187064"/>
              <a:ext cx="171450" cy="171450"/>
            </a:xfrm>
            <a:prstGeom prst="rect">
              <a:avLst/>
            </a:prstGeom>
            <a:solidFill>
              <a:srgbClr val="FFFFFF"/>
            </a:solidFill>
            <a:ln w="9525" cap="flat">
              <a:noFill/>
              <a:prstDash val="solid"/>
              <a:miter/>
            </a:ln>
          </p:spPr>
          <p:txBody>
            <a:bodyPr/>
            <a:lstStyle/>
            <a:p>
              <a:endParaRPr lang="en-US"/>
            </a:p>
          </p:txBody>
        </p:sp>
        <p:sp>
          <p:nvSpPr>
            <p:cNvPr id="125" name="Oval 124">
              <a:extLst>
                <a:ext uri="{FF2B5EF4-FFF2-40B4-BE49-F238E27FC236}">
                  <a16:creationId xmlns:a16="http://schemas.microsoft.com/office/drawing/2014/main" id="{D1927C4C-6C18-072E-7594-429C6262F8CE}"/>
                </a:ext>
              </a:extLst>
            </p:cNvPr>
            <p:cNvSpPr/>
            <p:nvPr/>
          </p:nvSpPr>
          <p:spPr>
            <a:xfrm>
              <a:off x="6038850" y="3225164"/>
              <a:ext cx="95250" cy="95250"/>
            </a:xfrm>
            <a:prstGeom prst="ellipse">
              <a:avLst/>
            </a:prstGeom>
            <a:solidFill>
              <a:srgbClr val="FF0000"/>
            </a:solidFill>
            <a:ln w="9525" cap="flat">
              <a:noFill/>
              <a:prstDash val="solid"/>
              <a:miter/>
            </a:ln>
          </p:spPr>
          <p:txBody>
            <a:bodyPr/>
            <a:lstStyle/>
            <a:p>
              <a:endParaRPr lang="en-US"/>
            </a:p>
          </p:txBody>
        </p:sp>
        <p:sp>
          <p:nvSpPr>
            <p:cNvPr id="126" name="Oval 125">
              <a:extLst>
                <a:ext uri="{FF2B5EF4-FFF2-40B4-BE49-F238E27FC236}">
                  <a16:creationId xmlns:a16="http://schemas.microsoft.com/office/drawing/2014/main" id="{5374926B-A145-6C07-78E9-D04D9FC5E995}"/>
                </a:ext>
              </a:extLst>
            </p:cNvPr>
            <p:cNvSpPr/>
            <p:nvPr/>
          </p:nvSpPr>
          <p:spPr>
            <a:xfrm>
              <a:off x="6038850" y="3225164"/>
              <a:ext cx="95250" cy="95250"/>
            </a:xfrm>
            <a:prstGeom prst="ellipse">
              <a:avLst/>
            </a:prstGeom>
            <a:noFill/>
            <a:ln w="9525" cap="sq">
              <a:solidFill>
                <a:srgbClr val="FF0000"/>
              </a:solidFill>
              <a:prstDash val="solid"/>
              <a:miter/>
            </a:ln>
          </p:spPr>
          <p:txBody>
            <a:bodyPr/>
            <a:lstStyle/>
            <a:p>
              <a:endParaRPr lang="en-US"/>
            </a:p>
          </p:txBody>
        </p:sp>
        <p:sp>
          <p:nvSpPr>
            <p:cNvPr id="128" name="TextBox 127">
              <a:extLst>
                <a:ext uri="{FF2B5EF4-FFF2-40B4-BE49-F238E27FC236}">
                  <a16:creationId xmlns:a16="http://schemas.microsoft.com/office/drawing/2014/main" id="{7DBF6E65-7AEB-21EE-3D45-62FA9E8D0513}"/>
                </a:ext>
              </a:extLst>
            </p:cNvPr>
            <p:cNvSpPr txBox="1"/>
            <p:nvPr/>
          </p:nvSpPr>
          <p:spPr>
            <a:xfrm>
              <a:off x="6080760" y="2998422"/>
              <a:ext cx="60144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16.61 </a:t>
              </a:r>
            </a:p>
          </p:txBody>
        </p:sp>
        <p:sp>
          <p:nvSpPr>
            <p:cNvPr id="129" name="Rectangle 128">
              <a:extLst>
                <a:ext uri="{FF2B5EF4-FFF2-40B4-BE49-F238E27FC236}">
                  <a16:creationId xmlns:a16="http://schemas.microsoft.com/office/drawing/2014/main" id="{042873E4-27C0-4FA7-195D-5EF828453EDE}"/>
                </a:ext>
              </a:extLst>
            </p:cNvPr>
            <p:cNvSpPr/>
            <p:nvPr/>
          </p:nvSpPr>
          <p:spPr>
            <a:xfrm>
              <a:off x="6000750" y="3015614"/>
              <a:ext cx="171450" cy="171450"/>
            </a:xfrm>
            <a:prstGeom prst="rect">
              <a:avLst/>
            </a:prstGeom>
            <a:solidFill>
              <a:srgbClr val="FFFFFF"/>
            </a:solidFill>
            <a:ln w="9525" cap="flat">
              <a:noFill/>
              <a:prstDash val="solid"/>
              <a:miter/>
            </a:ln>
          </p:spPr>
          <p:txBody>
            <a:bodyPr/>
            <a:lstStyle/>
            <a:p>
              <a:endParaRPr lang="en-US"/>
            </a:p>
          </p:txBody>
        </p:sp>
        <p:sp>
          <p:nvSpPr>
            <p:cNvPr id="130" name="Oval 129">
              <a:extLst>
                <a:ext uri="{FF2B5EF4-FFF2-40B4-BE49-F238E27FC236}">
                  <a16:creationId xmlns:a16="http://schemas.microsoft.com/office/drawing/2014/main" id="{9C30677B-4AA1-4B5A-7B28-3E1A209D3F8C}"/>
                </a:ext>
              </a:extLst>
            </p:cNvPr>
            <p:cNvSpPr/>
            <p:nvPr/>
          </p:nvSpPr>
          <p:spPr>
            <a:xfrm>
              <a:off x="6038850" y="3053714"/>
              <a:ext cx="95250" cy="95250"/>
            </a:xfrm>
            <a:prstGeom prst="ellipse">
              <a:avLst/>
            </a:prstGeom>
            <a:solidFill>
              <a:srgbClr val="FF5400"/>
            </a:solidFill>
            <a:ln w="9525" cap="flat">
              <a:noFill/>
              <a:prstDash val="solid"/>
              <a:miter/>
            </a:ln>
          </p:spPr>
          <p:txBody>
            <a:bodyPr/>
            <a:lstStyle/>
            <a:p>
              <a:endParaRPr lang="en-US"/>
            </a:p>
          </p:txBody>
        </p:sp>
        <p:sp>
          <p:nvSpPr>
            <p:cNvPr id="131" name="Oval 130">
              <a:extLst>
                <a:ext uri="{FF2B5EF4-FFF2-40B4-BE49-F238E27FC236}">
                  <a16:creationId xmlns:a16="http://schemas.microsoft.com/office/drawing/2014/main" id="{41AEE717-805C-C205-CA9B-1689C109F599}"/>
                </a:ext>
              </a:extLst>
            </p:cNvPr>
            <p:cNvSpPr/>
            <p:nvPr/>
          </p:nvSpPr>
          <p:spPr>
            <a:xfrm>
              <a:off x="6038850" y="3053714"/>
              <a:ext cx="95250" cy="95250"/>
            </a:xfrm>
            <a:prstGeom prst="ellipse">
              <a:avLst/>
            </a:prstGeom>
            <a:noFill/>
            <a:ln w="9525" cap="sq">
              <a:solidFill>
                <a:srgbClr val="FF5400"/>
              </a:solidFill>
              <a:prstDash val="solid"/>
              <a:miter/>
            </a:ln>
          </p:spPr>
          <p:txBody>
            <a:bodyPr/>
            <a:lstStyle/>
            <a:p>
              <a:endParaRPr lang="en-US"/>
            </a:p>
          </p:txBody>
        </p:sp>
        <p:sp>
          <p:nvSpPr>
            <p:cNvPr id="133" name="TextBox 132">
              <a:extLst>
                <a:ext uri="{FF2B5EF4-FFF2-40B4-BE49-F238E27FC236}">
                  <a16:creationId xmlns:a16="http://schemas.microsoft.com/office/drawing/2014/main" id="{440AE8DA-BF0F-3038-5AD1-B27EED9BBC6D}"/>
                </a:ext>
              </a:extLst>
            </p:cNvPr>
            <p:cNvSpPr txBox="1"/>
            <p:nvPr/>
          </p:nvSpPr>
          <p:spPr>
            <a:xfrm>
              <a:off x="6080760" y="2826972"/>
              <a:ext cx="60144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12.37 </a:t>
              </a:r>
            </a:p>
          </p:txBody>
        </p:sp>
        <p:sp>
          <p:nvSpPr>
            <p:cNvPr id="134" name="Rectangle 133">
              <a:extLst>
                <a:ext uri="{FF2B5EF4-FFF2-40B4-BE49-F238E27FC236}">
                  <a16:creationId xmlns:a16="http://schemas.microsoft.com/office/drawing/2014/main" id="{ED0BA672-FEE4-3029-FACE-695C57E9C134}"/>
                </a:ext>
              </a:extLst>
            </p:cNvPr>
            <p:cNvSpPr/>
            <p:nvPr/>
          </p:nvSpPr>
          <p:spPr>
            <a:xfrm>
              <a:off x="6000750" y="2844164"/>
              <a:ext cx="171450" cy="171450"/>
            </a:xfrm>
            <a:prstGeom prst="rect">
              <a:avLst/>
            </a:prstGeom>
            <a:solidFill>
              <a:srgbClr val="FFFFFF"/>
            </a:solidFill>
            <a:ln w="9525" cap="flat">
              <a:noFill/>
              <a:prstDash val="solid"/>
              <a:miter/>
            </a:ln>
          </p:spPr>
          <p:txBody>
            <a:bodyPr/>
            <a:lstStyle/>
            <a:p>
              <a:endParaRPr lang="en-US"/>
            </a:p>
          </p:txBody>
        </p:sp>
        <p:sp>
          <p:nvSpPr>
            <p:cNvPr id="135" name="Oval 134">
              <a:extLst>
                <a:ext uri="{FF2B5EF4-FFF2-40B4-BE49-F238E27FC236}">
                  <a16:creationId xmlns:a16="http://schemas.microsoft.com/office/drawing/2014/main" id="{B549C336-F3D6-D6DB-E8FA-311E1B13FD8E}"/>
                </a:ext>
              </a:extLst>
            </p:cNvPr>
            <p:cNvSpPr/>
            <p:nvPr/>
          </p:nvSpPr>
          <p:spPr>
            <a:xfrm>
              <a:off x="6038850" y="2882264"/>
              <a:ext cx="95250" cy="95250"/>
            </a:xfrm>
            <a:prstGeom prst="ellipse">
              <a:avLst/>
            </a:prstGeom>
            <a:solidFill>
              <a:srgbClr val="FFAA00"/>
            </a:solidFill>
            <a:ln w="9525" cap="flat">
              <a:noFill/>
              <a:prstDash val="solid"/>
              <a:miter/>
            </a:ln>
          </p:spPr>
          <p:txBody>
            <a:bodyPr/>
            <a:lstStyle/>
            <a:p>
              <a:endParaRPr lang="en-US"/>
            </a:p>
          </p:txBody>
        </p:sp>
        <p:sp>
          <p:nvSpPr>
            <p:cNvPr id="136" name="Oval 135">
              <a:extLst>
                <a:ext uri="{FF2B5EF4-FFF2-40B4-BE49-F238E27FC236}">
                  <a16:creationId xmlns:a16="http://schemas.microsoft.com/office/drawing/2014/main" id="{244B8B47-13FD-2AE1-3215-02259C25BB81}"/>
                </a:ext>
              </a:extLst>
            </p:cNvPr>
            <p:cNvSpPr/>
            <p:nvPr/>
          </p:nvSpPr>
          <p:spPr>
            <a:xfrm>
              <a:off x="6038850" y="2882264"/>
              <a:ext cx="95250" cy="95250"/>
            </a:xfrm>
            <a:prstGeom prst="ellipse">
              <a:avLst/>
            </a:prstGeom>
            <a:noFill/>
            <a:ln w="9525" cap="sq">
              <a:solidFill>
                <a:srgbClr val="FFAA00"/>
              </a:solidFill>
              <a:prstDash val="solid"/>
              <a:miter/>
            </a:ln>
          </p:spPr>
          <p:txBody>
            <a:bodyPr/>
            <a:lstStyle/>
            <a:p>
              <a:endParaRPr lang="en-US"/>
            </a:p>
          </p:txBody>
        </p:sp>
        <p:sp>
          <p:nvSpPr>
            <p:cNvPr id="138" name="TextBox 137">
              <a:extLst>
                <a:ext uri="{FF2B5EF4-FFF2-40B4-BE49-F238E27FC236}">
                  <a16:creationId xmlns:a16="http://schemas.microsoft.com/office/drawing/2014/main" id="{A96BE0F5-995A-E798-5AAA-FE738FEEC313}"/>
                </a:ext>
              </a:extLst>
            </p:cNvPr>
            <p:cNvSpPr txBox="1"/>
            <p:nvPr/>
          </p:nvSpPr>
          <p:spPr>
            <a:xfrm>
              <a:off x="6080760" y="2655522"/>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10.26</a:t>
              </a:r>
            </a:p>
          </p:txBody>
        </p:sp>
        <p:sp>
          <p:nvSpPr>
            <p:cNvPr id="139" name="Rectangle 138">
              <a:extLst>
                <a:ext uri="{FF2B5EF4-FFF2-40B4-BE49-F238E27FC236}">
                  <a16:creationId xmlns:a16="http://schemas.microsoft.com/office/drawing/2014/main" id="{FA28067C-94DD-E2BD-9B52-A9A8628145B3}"/>
                </a:ext>
              </a:extLst>
            </p:cNvPr>
            <p:cNvSpPr/>
            <p:nvPr/>
          </p:nvSpPr>
          <p:spPr>
            <a:xfrm>
              <a:off x="6000750" y="2672714"/>
              <a:ext cx="171450" cy="171450"/>
            </a:xfrm>
            <a:prstGeom prst="rect">
              <a:avLst/>
            </a:prstGeom>
            <a:solidFill>
              <a:srgbClr val="FFFFFF"/>
            </a:solidFill>
            <a:ln w="9525" cap="flat">
              <a:noFill/>
              <a:prstDash val="solid"/>
              <a:miter/>
            </a:ln>
          </p:spPr>
          <p:txBody>
            <a:bodyPr/>
            <a:lstStyle/>
            <a:p>
              <a:endParaRPr lang="en-US"/>
            </a:p>
          </p:txBody>
        </p:sp>
        <p:sp>
          <p:nvSpPr>
            <p:cNvPr id="140" name="Oval 139">
              <a:extLst>
                <a:ext uri="{FF2B5EF4-FFF2-40B4-BE49-F238E27FC236}">
                  <a16:creationId xmlns:a16="http://schemas.microsoft.com/office/drawing/2014/main" id="{4B178C74-CC9F-2372-2D62-5EF4B57DD40A}"/>
                </a:ext>
              </a:extLst>
            </p:cNvPr>
            <p:cNvSpPr/>
            <p:nvPr/>
          </p:nvSpPr>
          <p:spPr>
            <a:xfrm>
              <a:off x="6038850" y="2710814"/>
              <a:ext cx="95250" cy="95250"/>
            </a:xfrm>
            <a:prstGeom prst="ellipse">
              <a:avLst/>
            </a:prstGeom>
            <a:solidFill>
              <a:srgbClr val="FFFF00"/>
            </a:solidFill>
            <a:ln w="9525" cap="flat">
              <a:noFill/>
              <a:prstDash val="solid"/>
              <a:miter/>
            </a:ln>
          </p:spPr>
          <p:txBody>
            <a:bodyPr/>
            <a:lstStyle/>
            <a:p>
              <a:endParaRPr lang="en-US"/>
            </a:p>
          </p:txBody>
        </p:sp>
        <p:sp>
          <p:nvSpPr>
            <p:cNvPr id="141" name="Oval 140">
              <a:extLst>
                <a:ext uri="{FF2B5EF4-FFF2-40B4-BE49-F238E27FC236}">
                  <a16:creationId xmlns:a16="http://schemas.microsoft.com/office/drawing/2014/main" id="{D7F8E05B-5D50-0F3F-F18B-68BDAA2A9ED1}"/>
                </a:ext>
              </a:extLst>
            </p:cNvPr>
            <p:cNvSpPr/>
            <p:nvPr/>
          </p:nvSpPr>
          <p:spPr>
            <a:xfrm>
              <a:off x="6038850" y="2710814"/>
              <a:ext cx="95250" cy="95250"/>
            </a:xfrm>
            <a:prstGeom prst="ellipse">
              <a:avLst/>
            </a:prstGeom>
            <a:noFill/>
            <a:ln w="9525" cap="sq">
              <a:solidFill>
                <a:srgbClr val="FFFF00"/>
              </a:solidFill>
              <a:prstDash val="solid"/>
              <a:miter/>
            </a:ln>
          </p:spPr>
          <p:txBody>
            <a:bodyPr/>
            <a:lstStyle/>
            <a:p>
              <a:endParaRPr lang="en-US"/>
            </a:p>
          </p:txBody>
        </p:sp>
        <p:sp>
          <p:nvSpPr>
            <p:cNvPr id="143" name="TextBox 142">
              <a:extLst>
                <a:ext uri="{FF2B5EF4-FFF2-40B4-BE49-F238E27FC236}">
                  <a16:creationId xmlns:a16="http://schemas.microsoft.com/office/drawing/2014/main" id="{6801B584-D135-1328-3561-1DFAA8041DE4}"/>
                </a:ext>
              </a:extLst>
            </p:cNvPr>
            <p:cNvSpPr txBox="1"/>
            <p:nvPr/>
          </p:nvSpPr>
          <p:spPr>
            <a:xfrm>
              <a:off x="6080760" y="2484072"/>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7.07 </a:t>
              </a:r>
            </a:p>
          </p:txBody>
        </p:sp>
        <p:sp>
          <p:nvSpPr>
            <p:cNvPr id="144" name="Rectangle 143">
              <a:extLst>
                <a:ext uri="{FF2B5EF4-FFF2-40B4-BE49-F238E27FC236}">
                  <a16:creationId xmlns:a16="http://schemas.microsoft.com/office/drawing/2014/main" id="{315AF3B9-A1AF-7A7C-05E5-52B984D98E1A}"/>
                </a:ext>
              </a:extLst>
            </p:cNvPr>
            <p:cNvSpPr/>
            <p:nvPr/>
          </p:nvSpPr>
          <p:spPr>
            <a:xfrm>
              <a:off x="6000750" y="2501264"/>
              <a:ext cx="171450" cy="171450"/>
            </a:xfrm>
            <a:prstGeom prst="rect">
              <a:avLst/>
            </a:prstGeom>
            <a:solidFill>
              <a:srgbClr val="FFFFFF"/>
            </a:solidFill>
            <a:ln w="9525" cap="flat">
              <a:noFill/>
              <a:prstDash val="solid"/>
              <a:miter/>
            </a:ln>
          </p:spPr>
          <p:txBody>
            <a:bodyPr/>
            <a:lstStyle/>
            <a:p>
              <a:endParaRPr lang="en-US"/>
            </a:p>
          </p:txBody>
        </p:sp>
        <p:sp>
          <p:nvSpPr>
            <p:cNvPr id="145" name="Oval 144">
              <a:extLst>
                <a:ext uri="{FF2B5EF4-FFF2-40B4-BE49-F238E27FC236}">
                  <a16:creationId xmlns:a16="http://schemas.microsoft.com/office/drawing/2014/main" id="{D270FCA3-B17F-BB67-E51B-38BB30AC64C9}"/>
                </a:ext>
              </a:extLst>
            </p:cNvPr>
            <p:cNvSpPr/>
            <p:nvPr/>
          </p:nvSpPr>
          <p:spPr>
            <a:xfrm>
              <a:off x="6038850" y="2539364"/>
              <a:ext cx="95250" cy="95250"/>
            </a:xfrm>
            <a:prstGeom prst="ellipse">
              <a:avLst/>
            </a:prstGeom>
            <a:solidFill>
              <a:srgbClr val="AAFF54"/>
            </a:solidFill>
            <a:ln w="9525" cap="flat">
              <a:noFill/>
              <a:prstDash val="solid"/>
              <a:miter/>
            </a:ln>
          </p:spPr>
          <p:txBody>
            <a:bodyPr/>
            <a:lstStyle/>
            <a:p>
              <a:endParaRPr lang="en-US"/>
            </a:p>
          </p:txBody>
        </p:sp>
        <p:sp>
          <p:nvSpPr>
            <p:cNvPr id="146" name="Oval 145">
              <a:extLst>
                <a:ext uri="{FF2B5EF4-FFF2-40B4-BE49-F238E27FC236}">
                  <a16:creationId xmlns:a16="http://schemas.microsoft.com/office/drawing/2014/main" id="{BFFD059B-291B-DE63-5FE9-89A85D09A1F9}"/>
                </a:ext>
              </a:extLst>
            </p:cNvPr>
            <p:cNvSpPr/>
            <p:nvPr/>
          </p:nvSpPr>
          <p:spPr>
            <a:xfrm>
              <a:off x="6038850" y="2539364"/>
              <a:ext cx="95250" cy="95250"/>
            </a:xfrm>
            <a:prstGeom prst="ellipse">
              <a:avLst/>
            </a:prstGeom>
            <a:noFill/>
            <a:ln w="9525" cap="sq">
              <a:solidFill>
                <a:srgbClr val="AAFF54"/>
              </a:solidFill>
              <a:prstDash val="solid"/>
              <a:miter/>
            </a:ln>
          </p:spPr>
          <p:txBody>
            <a:bodyPr/>
            <a:lstStyle/>
            <a:p>
              <a:endParaRPr lang="en-US"/>
            </a:p>
          </p:txBody>
        </p:sp>
        <p:sp>
          <p:nvSpPr>
            <p:cNvPr id="148" name="TextBox 147">
              <a:extLst>
                <a:ext uri="{FF2B5EF4-FFF2-40B4-BE49-F238E27FC236}">
                  <a16:creationId xmlns:a16="http://schemas.microsoft.com/office/drawing/2014/main" id="{D4DAF315-97C8-E818-DEC0-664613BADAA6}"/>
                </a:ext>
              </a:extLst>
            </p:cNvPr>
            <p:cNvSpPr txBox="1"/>
            <p:nvPr/>
          </p:nvSpPr>
          <p:spPr>
            <a:xfrm>
              <a:off x="6080760" y="2312622"/>
              <a:ext cx="495649"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4.3 </a:t>
              </a:r>
            </a:p>
          </p:txBody>
        </p:sp>
        <p:sp>
          <p:nvSpPr>
            <p:cNvPr id="149" name="Rectangle 148">
              <a:extLst>
                <a:ext uri="{FF2B5EF4-FFF2-40B4-BE49-F238E27FC236}">
                  <a16:creationId xmlns:a16="http://schemas.microsoft.com/office/drawing/2014/main" id="{90B734D7-B702-207B-4039-774905F1174D}"/>
                </a:ext>
              </a:extLst>
            </p:cNvPr>
            <p:cNvSpPr/>
            <p:nvPr/>
          </p:nvSpPr>
          <p:spPr>
            <a:xfrm>
              <a:off x="6000750" y="2329814"/>
              <a:ext cx="171450" cy="171450"/>
            </a:xfrm>
            <a:prstGeom prst="rect">
              <a:avLst/>
            </a:prstGeom>
            <a:solidFill>
              <a:srgbClr val="FFFFFF"/>
            </a:solidFill>
            <a:ln w="9525" cap="flat">
              <a:noFill/>
              <a:prstDash val="solid"/>
              <a:miter/>
            </a:ln>
          </p:spPr>
          <p:txBody>
            <a:bodyPr/>
            <a:lstStyle/>
            <a:p>
              <a:endParaRPr lang="en-US"/>
            </a:p>
          </p:txBody>
        </p:sp>
        <p:sp>
          <p:nvSpPr>
            <p:cNvPr id="150" name="Oval 149">
              <a:extLst>
                <a:ext uri="{FF2B5EF4-FFF2-40B4-BE49-F238E27FC236}">
                  <a16:creationId xmlns:a16="http://schemas.microsoft.com/office/drawing/2014/main" id="{4D5D0075-244F-55AC-2277-1029963A2563}"/>
                </a:ext>
              </a:extLst>
            </p:cNvPr>
            <p:cNvSpPr/>
            <p:nvPr/>
          </p:nvSpPr>
          <p:spPr>
            <a:xfrm>
              <a:off x="6038850" y="2367914"/>
              <a:ext cx="95250" cy="95250"/>
            </a:xfrm>
            <a:prstGeom prst="ellipse">
              <a:avLst/>
            </a:prstGeom>
            <a:solidFill>
              <a:srgbClr val="55FFA9"/>
            </a:solidFill>
            <a:ln w="9525" cap="flat">
              <a:noFill/>
              <a:prstDash val="solid"/>
              <a:miter/>
            </a:ln>
          </p:spPr>
          <p:txBody>
            <a:bodyPr/>
            <a:lstStyle/>
            <a:p>
              <a:endParaRPr lang="en-US"/>
            </a:p>
          </p:txBody>
        </p:sp>
        <p:sp>
          <p:nvSpPr>
            <p:cNvPr id="151" name="Oval 150">
              <a:extLst>
                <a:ext uri="{FF2B5EF4-FFF2-40B4-BE49-F238E27FC236}">
                  <a16:creationId xmlns:a16="http://schemas.microsoft.com/office/drawing/2014/main" id="{3EE814FA-32E0-896A-D8AC-790DA5F0F34A}"/>
                </a:ext>
              </a:extLst>
            </p:cNvPr>
            <p:cNvSpPr/>
            <p:nvPr/>
          </p:nvSpPr>
          <p:spPr>
            <a:xfrm>
              <a:off x="6038850" y="2367914"/>
              <a:ext cx="95250" cy="95250"/>
            </a:xfrm>
            <a:prstGeom prst="ellipse">
              <a:avLst/>
            </a:prstGeom>
            <a:noFill/>
            <a:ln w="9525" cap="sq">
              <a:solidFill>
                <a:srgbClr val="55FFA9"/>
              </a:solidFill>
              <a:prstDash val="solid"/>
              <a:miter/>
            </a:ln>
          </p:spPr>
          <p:txBody>
            <a:bodyPr/>
            <a:lstStyle/>
            <a:p>
              <a:endParaRPr lang="en-US"/>
            </a:p>
          </p:txBody>
        </p:sp>
        <p:sp>
          <p:nvSpPr>
            <p:cNvPr id="153" name="TextBox 152">
              <a:extLst>
                <a:ext uri="{FF2B5EF4-FFF2-40B4-BE49-F238E27FC236}">
                  <a16:creationId xmlns:a16="http://schemas.microsoft.com/office/drawing/2014/main" id="{AE626815-46BF-5B8E-199B-E0A8B3B01D6A}"/>
                </a:ext>
              </a:extLst>
            </p:cNvPr>
            <p:cNvSpPr txBox="1"/>
            <p:nvPr/>
          </p:nvSpPr>
          <p:spPr>
            <a:xfrm>
              <a:off x="6080760" y="2141172"/>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2.71 </a:t>
              </a:r>
            </a:p>
          </p:txBody>
        </p:sp>
        <p:sp>
          <p:nvSpPr>
            <p:cNvPr id="154" name="Rectangle 153">
              <a:extLst>
                <a:ext uri="{FF2B5EF4-FFF2-40B4-BE49-F238E27FC236}">
                  <a16:creationId xmlns:a16="http://schemas.microsoft.com/office/drawing/2014/main" id="{E09EBE6E-795C-D99C-5043-5ABC65208C8B}"/>
                </a:ext>
              </a:extLst>
            </p:cNvPr>
            <p:cNvSpPr/>
            <p:nvPr/>
          </p:nvSpPr>
          <p:spPr>
            <a:xfrm>
              <a:off x="6000750" y="2158364"/>
              <a:ext cx="171450" cy="171450"/>
            </a:xfrm>
            <a:prstGeom prst="rect">
              <a:avLst/>
            </a:prstGeom>
            <a:solidFill>
              <a:srgbClr val="FFFFFF"/>
            </a:solidFill>
            <a:ln w="9525" cap="flat">
              <a:noFill/>
              <a:prstDash val="solid"/>
              <a:miter/>
            </a:ln>
          </p:spPr>
          <p:txBody>
            <a:bodyPr/>
            <a:lstStyle/>
            <a:p>
              <a:endParaRPr lang="en-US"/>
            </a:p>
          </p:txBody>
        </p:sp>
        <p:sp>
          <p:nvSpPr>
            <p:cNvPr id="155" name="Oval 154">
              <a:extLst>
                <a:ext uri="{FF2B5EF4-FFF2-40B4-BE49-F238E27FC236}">
                  <a16:creationId xmlns:a16="http://schemas.microsoft.com/office/drawing/2014/main" id="{62346912-CB49-6BAB-3B4E-AF6D80A01046}"/>
                </a:ext>
              </a:extLst>
            </p:cNvPr>
            <p:cNvSpPr/>
            <p:nvPr/>
          </p:nvSpPr>
          <p:spPr>
            <a:xfrm>
              <a:off x="6038850" y="2196464"/>
              <a:ext cx="95250" cy="95250"/>
            </a:xfrm>
            <a:prstGeom prst="ellipse">
              <a:avLst/>
            </a:prstGeom>
            <a:solidFill>
              <a:srgbClr val="00FFFF"/>
            </a:solidFill>
            <a:ln w="9525" cap="flat">
              <a:noFill/>
              <a:prstDash val="solid"/>
              <a:miter/>
            </a:ln>
          </p:spPr>
          <p:txBody>
            <a:bodyPr/>
            <a:lstStyle/>
            <a:p>
              <a:endParaRPr lang="en-US"/>
            </a:p>
          </p:txBody>
        </p:sp>
        <p:sp>
          <p:nvSpPr>
            <p:cNvPr id="156" name="Oval 155">
              <a:extLst>
                <a:ext uri="{FF2B5EF4-FFF2-40B4-BE49-F238E27FC236}">
                  <a16:creationId xmlns:a16="http://schemas.microsoft.com/office/drawing/2014/main" id="{D03949E7-0524-F947-5B57-ADA760E81EA9}"/>
                </a:ext>
              </a:extLst>
            </p:cNvPr>
            <p:cNvSpPr/>
            <p:nvPr/>
          </p:nvSpPr>
          <p:spPr>
            <a:xfrm>
              <a:off x="6038850" y="2196464"/>
              <a:ext cx="95250" cy="95250"/>
            </a:xfrm>
            <a:prstGeom prst="ellipse">
              <a:avLst/>
            </a:prstGeom>
            <a:noFill/>
            <a:ln w="9525" cap="sq">
              <a:solidFill>
                <a:srgbClr val="00FFFF"/>
              </a:solidFill>
              <a:prstDash val="solid"/>
              <a:miter/>
            </a:ln>
          </p:spPr>
          <p:txBody>
            <a:bodyPr/>
            <a:lstStyle/>
            <a:p>
              <a:endParaRPr lang="en-US"/>
            </a:p>
          </p:txBody>
        </p:sp>
        <p:sp>
          <p:nvSpPr>
            <p:cNvPr id="158" name="TextBox 157">
              <a:extLst>
                <a:ext uri="{FF2B5EF4-FFF2-40B4-BE49-F238E27FC236}">
                  <a16:creationId xmlns:a16="http://schemas.microsoft.com/office/drawing/2014/main" id="{91D840D4-8F76-3ABC-851F-9FCDE3F7A46B}"/>
                </a:ext>
              </a:extLst>
            </p:cNvPr>
            <p:cNvSpPr txBox="1"/>
            <p:nvPr/>
          </p:nvSpPr>
          <p:spPr>
            <a:xfrm>
              <a:off x="6080760" y="1969722"/>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1.69 </a:t>
              </a:r>
            </a:p>
          </p:txBody>
        </p:sp>
        <p:sp>
          <p:nvSpPr>
            <p:cNvPr id="159" name="Rectangle 158">
              <a:extLst>
                <a:ext uri="{FF2B5EF4-FFF2-40B4-BE49-F238E27FC236}">
                  <a16:creationId xmlns:a16="http://schemas.microsoft.com/office/drawing/2014/main" id="{BFCB981F-4584-ABF6-A94E-D7614340F740}"/>
                </a:ext>
              </a:extLst>
            </p:cNvPr>
            <p:cNvSpPr/>
            <p:nvPr/>
          </p:nvSpPr>
          <p:spPr>
            <a:xfrm>
              <a:off x="6000750" y="1986914"/>
              <a:ext cx="171450" cy="171450"/>
            </a:xfrm>
            <a:prstGeom prst="rect">
              <a:avLst/>
            </a:prstGeom>
            <a:solidFill>
              <a:srgbClr val="FFFFFF"/>
            </a:solidFill>
            <a:ln w="9525" cap="flat">
              <a:noFill/>
              <a:prstDash val="solid"/>
              <a:miter/>
            </a:ln>
          </p:spPr>
          <p:txBody>
            <a:bodyPr/>
            <a:lstStyle/>
            <a:p>
              <a:endParaRPr lang="en-US"/>
            </a:p>
          </p:txBody>
        </p:sp>
        <p:sp>
          <p:nvSpPr>
            <p:cNvPr id="160" name="Oval 159">
              <a:extLst>
                <a:ext uri="{FF2B5EF4-FFF2-40B4-BE49-F238E27FC236}">
                  <a16:creationId xmlns:a16="http://schemas.microsoft.com/office/drawing/2014/main" id="{9C330663-B352-D652-D96B-DE9CABDCAC27}"/>
                </a:ext>
              </a:extLst>
            </p:cNvPr>
            <p:cNvSpPr/>
            <p:nvPr/>
          </p:nvSpPr>
          <p:spPr>
            <a:xfrm>
              <a:off x="6038850" y="2025014"/>
              <a:ext cx="95250" cy="95250"/>
            </a:xfrm>
            <a:prstGeom prst="ellipse">
              <a:avLst/>
            </a:prstGeom>
            <a:solidFill>
              <a:srgbClr val="00AAFF"/>
            </a:solidFill>
            <a:ln w="9525" cap="flat">
              <a:noFill/>
              <a:prstDash val="solid"/>
              <a:miter/>
            </a:ln>
          </p:spPr>
          <p:txBody>
            <a:bodyPr/>
            <a:lstStyle/>
            <a:p>
              <a:endParaRPr lang="en-US"/>
            </a:p>
          </p:txBody>
        </p:sp>
        <p:sp>
          <p:nvSpPr>
            <p:cNvPr id="161" name="Oval 160">
              <a:extLst>
                <a:ext uri="{FF2B5EF4-FFF2-40B4-BE49-F238E27FC236}">
                  <a16:creationId xmlns:a16="http://schemas.microsoft.com/office/drawing/2014/main" id="{68B1BEBF-D9A3-2EC9-E957-DCCD58C7B627}"/>
                </a:ext>
              </a:extLst>
            </p:cNvPr>
            <p:cNvSpPr/>
            <p:nvPr/>
          </p:nvSpPr>
          <p:spPr>
            <a:xfrm>
              <a:off x="6038850" y="2025014"/>
              <a:ext cx="95250" cy="95250"/>
            </a:xfrm>
            <a:prstGeom prst="ellipse">
              <a:avLst/>
            </a:prstGeom>
            <a:noFill/>
            <a:ln w="9525" cap="sq">
              <a:solidFill>
                <a:srgbClr val="00AAFF"/>
              </a:solidFill>
              <a:prstDash val="solid"/>
              <a:miter/>
            </a:ln>
          </p:spPr>
          <p:txBody>
            <a:bodyPr/>
            <a:lstStyle/>
            <a:p>
              <a:endParaRPr lang="en-US"/>
            </a:p>
          </p:txBody>
        </p:sp>
        <p:sp>
          <p:nvSpPr>
            <p:cNvPr id="163" name="TextBox 162">
              <a:extLst>
                <a:ext uri="{FF2B5EF4-FFF2-40B4-BE49-F238E27FC236}">
                  <a16:creationId xmlns:a16="http://schemas.microsoft.com/office/drawing/2014/main" id="{B4192957-3EAE-AA18-CCFB-421214306D5A}"/>
                </a:ext>
              </a:extLst>
            </p:cNvPr>
            <p:cNvSpPr txBox="1"/>
            <p:nvPr/>
          </p:nvSpPr>
          <p:spPr>
            <a:xfrm>
              <a:off x="6080760" y="1798272"/>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0.65 </a:t>
              </a:r>
            </a:p>
          </p:txBody>
        </p:sp>
        <p:sp>
          <p:nvSpPr>
            <p:cNvPr id="164" name="Rectangle 163">
              <a:extLst>
                <a:ext uri="{FF2B5EF4-FFF2-40B4-BE49-F238E27FC236}">
                  <a16:creationId xmlns:a16="http://schemas.microsoft.com/office/drawing/2014/main" id="{FE22BAEF-BF9E-6B1B-C3B9-ED2D3B71B65A}"/>
                </a:ext>
              </a:extLst>
            </p:cNvPr>
            <p:cNvSpPr/>
            <p:nvPr/>
          </p:nvSpPr>
          <p:spPr>
            <a:xfrm>
              <a:off x="6000750" y="1815464"/>
              <a:ext cx="171450" cy="171450"/>
            </a:xfrm>
            <a:prstGeom prst="rect">
              <a:avLst/>
            </a:prstGeom>
            <a:solidFill>
              <a:srgbClr val="FFFFFF"/>
            </a:solidFill>
            <a:ln w="9525" cap="flat">
              <a:noFill/>
              <a:prstDash val="solid"/>
              <a:miter/>
            </a:ln>
          </p:spPr>
          <p:txBody>
            <a:bodyPr/>
            <a:lstStyle/>
            <a:p>
              <a:endParaRPr lang="en-US"/>
            </a:p>
          </p:txBody>
        </p:sp>
        <p:sp>
          <p:nvSpPr>
            <p:cNvPr id="165" name="Oval 164">
              <a:extLst>
                <a:ext uri="{FF2B5EF4-FFF2-40B4-BE49-F238E27FC236}">
                  <a16:creationId xmlns:a16="http://schemas.microsoft.com/office/drawing/2014/main" id="{B434C86D-5E06-D78E-9EFD-B8B67916A65B}"/>
                </a:ext>
              </a:extLst>
            </p:cNvPr>
            <p:cNvSpPr/>
            <p:nvPr/>
          </p:nvSpPr>
          <p:spPr>
            <a:xfrm>
              <a:off x="6038850" y="1853564"/>
              <a:ext cx="95250" cy="95250"/>
            </a:xfrm>
            <a:prstGeom prst="ellipse">
              <a:avLst/>
            </a:prstGeom>
            <a:solidFill>
              <a:srgbClr val="0055FF"/>
            </a:solidFill>
            <a:ln w="9525" cap="flat">
              <a:noFill/>
              <a:prstDash val="solid"/>
              <a:miter/>
            </a:ln>
          </p:spPr>
          <p:txBody>
            <a:bodyPr/>
            <a:lstStyle/>
            <a:p>
              <a:endParaRPr lang="en-US"/>
            </a:p>
          </p:txBody>
        </p:sp>
        <p:sp>
          <p:nvSpPr>
            <p:cNvPr id="166" name="Oval 165">
              <a:extLst>
                <a:ext uri="{FF2B5EF4-FFF2-40B4-BE49-F238E27FC236}">
                  <a16:creationId xmlns:a16="http://schemas.microsoft.com/office/drawing/2014/main" id="{D33ECD2E-CE5B-F5F3-BB9B-47036BB349D5}"/>
                </a:ext>
              </a:extLst>
            </p:cNvPr>
            <p:cNvSpPr/>
            <p:nvPr/>
          </p:nvSpPr>
          <p:spPr>
            <a:xfrm>
              <a:off x="6038850" y="1853564"/>
              <a:ext cx="95250" cy="95250"/>
            </a:xfrm>
            <a:prstGeom prst="ellipse">
              <a:avLst/>
            </a:prstGeom>
            <a:noFill/>
            <a:ln w="9525" cap="sq">
              <a:solidFill>
                <a:srgbClr val="0055FF"/>
              </a:solidFill>
              <a:prstDash val="solid"/>
              <a:miter/>
            </a:ln>
          </p:spPr>
          <p:txBody>
            <a:bodyPr/>
            <a:lstStyle/>
            <a:p>
              <a:endParaRPr lang="en-US"/>
            </a:p>
          </p:txBody>
        </p:sp>
        <p:sp>
          <p:nvSpPr>
            <p:cNvPr id="168" name="TextBox 167">
              <a:extLst>
                <a:ext uri="{FF2B5EF4-FFF2-40B4-BE49-F238E27FC236}">
                  <a16:creationId xmlns:a16="http://schemas.microsoft.com/office/drawing/2014/main" id="{BB944DBB-8FED-CEF1-D6B0-E9CF29BC34EF}"/>
                </a:ext>
              </a:extLst>
            </p:cNvPr>
            <p:cNvSpPr txBox="1"/>
            <p:nvPr/>
          </p:nvSpPr>
          <p:spPr>
            <a:xfrm>
              <a:off x="6080760" y="1626822"/>
              <a:ext cx="38343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0</a:t>
              </a:r>
            </a:p>
          </p:txBody>
        </p:sp>
        <p:sp>
          <p:nvSpPr>
            <p:cNvPr id="169" name="Rectangle 168">
              <a:extLst>
                <a:ext uri="{FF2B5EF4-FFF2-40B4-BE49-F238E27FC236}">
                  <a16:creationId xmlns:a16="http://schemas.microsoft.com/office/drawing/2014/main" id="{84C9FCCA-CE55-6864-7304-BBD5C7CE60DB}"/>
                </a:ext>
              </a:extLst>
            </p:cNvPr>
            <p:cNvSpPr/>
            <p:nvPr/>
          </p:nvSpPr>
          <p:spPr>
            <a:xfrm>
              <a:off x="6000750" y="1644014"/>
              <a:ext cx="171450" cy="171450"/>
            </a:xfrm>
            <a:prstGeom prst="rect">
              <a:avLst/>
            </a:prstGeom>
            <a:solidFill>
              <a:srgbClr val="FFFFFF"/>
            </a:solidFill>
            <a:ln w="9525" cap="flat">
              <a:noFill/>
              <a:prstDash val="solid"/>
              <a:miter/>
            </a:ln>
          </p:spPr>
          <p:txBody>
            <a:bodyPr/>
            <a:lstStyle/>
            <a:p>
              <a:endParaRPr lang="en-US"/>
            </a:p>
          </p:txBody>
        </p:sp>
        <p:sp>
          <p:nvSpPr>
            <p:cNvPr id="170" name="Oval 169">
              <a:extLst>
                <a:ext uri="{FF2B5EF4-FFF2-40B4-BE49-F238E27FC236}">
                  <a16:creationId xmlns:a16="http://schemas.microsoft.com/office/drawing/2014/main" id="{7213419E-E96F-11DA-A5A0-52401D454D7E}"/>
                </a:ext>
              </a:extLst>
            </p:cNvPr>
            <p:cNvSpPr/>
            <p:nvPr/>
          </p:nvSpPr>
          <p:spPr>
            <a:xfrm>
              <a:off x="6038850" y="1682114"/>
              <a:ext cx="95250" cy="95250"/>
            </a:xfrm>
            <a:prstGeom prst="ellipse">
              <a:avLst/>
            </a:prstGeom>
            <a:solidFill>
              <a:srgbClr val="0000FF"/>
            </a:solidFill>
            <a:ln w="9525" cap="flat">
              <a:noFill/>
              <a:prstDash val="solid"/>
              <a:miter/>
            </a:ln>
          </p:spPr>
          <p:txBody>
            <a:bodyPr/>
            <a:lstStyle/>
            <a:p>
              <a:endParaRPr lang="en-US"/>
            </a:p>
          </p:txBody>
        </p:sp>
        <p:sp>
          <p:nvSpPr>
            <p:cNvPr id="171" name="Oval 170">
              <a:extLst>
                <a:ext uri="{FF2B5EF4-FFF2-40B4-BE49-F238E27FC236}">
                  <a16:creationId xmlns:a16="http://schemas.microsoft.com/office/drawing/2014/main" id="{32D20487-E897-318D-CB59-0C9306815CD9}"/>
                </a:ext>
              </a:extLst>
            </p:cNvPr>
            <p:cNvSpPr/>
            <p:nvPr/>
          </p:nvSpPr>
          <p:spPr>
            <a:xfrm>
              <a:off x="6038850" y="1682114"/>
              <a:ext cx="95250" cy="95250"/>
            </a:xfrm>
            <a:prstGeom prst="ellipse">
              <a:avLst/>
            </a:prstGeom>
            <a:noFill/>
            <a:ln w="9525" cap="sq">
              <a:solidFill>
                <a:srgbClr val="0000FF"/>
              </a:solidFill>
              <a:prstDash val="solid"/>
              <a:miter/>
            </a:ln>
          </p:spPr>
          <p:txBody>
            <a:bodyPr/>
            <a:lstStyle/>
            <a:p>
              <a:endParaRPr lang="en-US"/>
            </a:p>
          </p:txBody>
        </p:sp>
        <p:sp>
          <p:nvSpPr>
            <p:cNvPr id="172" name="TextBox 171">
              <a:extLst>
                <a:ext uri="{FF2B5EF4-FFF2-40B4-BE49-F238E27FC236}">
                  <a16:creationId xmlns:a16="http://schemas.microsoft.com/office/drawing/2014/main" id="{B5AB9CC7-82B8-2004-C217-9D4B809FB459}"/>
                </a:ext>
              </a:extLst>
            </p:cNvPr>
            <p:cNvSpPr txBox="1"/>
            <p:nvPr/>
          </p:nvSpPr>
          <p:spPr>
            <a:xfrm>
              <a:off x="5957861" y="1440015"/>
              <a:ext cx="790601"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Calcite_%</a:t>
              </a:r>
            </a:p>
          </p:txBody>
        </p:sp>
      </p:grpSp>
    </p:spTree>
    <p:extLst>
      <p:ext uri="{BB962C8B-B14F-4D97-AF65-F5344CB8AC3E}">
        <p14:creationId xmlns:p14="http://schemas.microsoft.com/office/powerpoint/2010/main" val="369833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F066C7-454E-2F35-BC8C-165397D602F8}"/>
              </a:ext>
            </a:extLst>
          </p:cNvPr>
          <p:cNvSpPr/>
          <p:nvPr/>
        </p:nvSpPr>
        <p:spPr>
          <a:xfrm>
            <a:off x="5295900" y="1881187"/>
            <a:ext cx="1600200" cy="3095625"/>
          </a:xfrm>
          <a:prstGeom prst="rect">
            <a:avLst/>
          </a:prstGeom>
          <a:solidFill>
            <a:srgbClr val="FFFFFF"/>
          </a:solidFill>
          <a:ln w="9525" cap="flat">
            <a:noFill/>
            <a:prstDash val="solid"/>
            <a:miter/>
          </a:ln>
        </p:spPr>
        <p:txBody>
          <a:bodyPr/>
          <a:lstStyle/>
          <a:p>
            <a:endParaRPr lang="en-US"/>
          </a:p>
        </p:txBody>
      </p:sp>
      <p:sp>
        <p:nvSpPr>
          <p:cNvPr id="6" name="Rectangle 5">
            <a:extLst>
              <a:ext uri="{FF2B5EF4-FFF2-40B4-BE49-F238E27FC236}">
                <a16:creationId xmlns:a16="http://schemas.microsoft.com/office/drawing/2014/main" id="{509317B3-DC08-E65E-61BC-A405936035F1}"/>
              </a:ext>
            </a:extLst>
          </p:cNvPr>
          <p:cNvSpPr/>
          <p:nvPr/>
        </p:nvSpPr>
        <p:spPr>
          <a:xfrm>
            <a:off x="5295900" y="1881187"/>
            <a:ext cx="1600200" cy="3095625"/>
          </a:xfrm>
          <a:prstGeom prst="rect">
            <a:avLst/>
          </a:prstGeom>
          <a:solidFill>
            <a:srgbClr val="FFFFFF"/>
          </a:solidFill>
          <a:ln w="9525" cap="flat">
            <a:noFill/>
            <a:prstDash val="solid"/>
            <a:miter/>
          </a:ln>
        </p:spPr>
        <p:txBody>
          <a:bodyPr/>
          <a:lstStyle/>
          <a:p>
            <a:endParaRPr lang="en-US"/>
          </a:p>
        </p:txBody>
      </p:sp>
      <p:pic>
        <p:nvPicPr>
          <p:cNvPr id="112" name="Picture 111">
            <a:extLst>
              <a:ext uri="{FF2B5EF4-FFF2-40B4-BE49-F238E27FC236}">
                <a16:creationId xmlns:a16="http://schemas.microsoft.com/office/drawing/2014/main" id="{8D832021-1256-874B-CDEC-28E9BE4C3021}"/>
              </a:ext>
            </a:extLst>
          </p:cNvPr>
          <p:cNvPicPr>
            <a:picLocks noChangeAspect="1"/>
          </p:cNvPicPr>
          <p:nvPr/>
        </p:nvPicPr>
        <p:blipFill>
          <a:blip r:embed="rId2"/>
          <a:stretch>
            <a:fillRect/>
          </a:stretch>
        </p:blipFill>
        <p:spPr>
          <a:xfrm>
            <a:off x="6286501" y="2503471"/>
            <a:ext cx="5400000" cy="3689381"/>
          </a:xfrm>
          <a:prstGeom prst="rect">
            <a:avLst/>
          </a:prstGeom>
        </p:spPr>
      </p:pic>
      <p:pic>
        <p:nvPicPr>
          <p:cNvPr id="113" name="Picture 112">
            <a:extLst>
              <a:ext uri="{FF2B5EF4-FFF2-40B4-BE49-F238E27FC236}">
                <a16:creationId xmlns:a16="http://schemas.microsoft.com/office/drawing/2014/main" id="{792113F5-5275-0202-6514-29F6C2FBDB9E}"/>
              </a:ext>
            </a:extLst>
          </p:cNvPr>
          <p:cNvPicPr>
            <a:picLocks noChangeAspect="1"/>
          </p:cNvPicPr>
          <p:nvPr/>
        </p:nvPicPr>
        <p:blipFill>
          <a:blip r:embed="rId3"/>
          <a:stretch>
            <a:fillRect/>
          </a:stretch>
        </p:blipFill>
        <p:spPr>
          <a:xfrm>
            <a:off x="505501" y="2438400"/>
            <a:ext cx="5400000" cy="3780822"/>
          </a:xfrm>
          <a:prstGeom prst="rect">
            <a:avLst/>
          </a:prstGeom>
        </p:spPr>
      </p:pic>
      <p:grpSp>
        <p:nvGrpSpPr>
          <p:cNvPr id="114" name="Group 113">
            <a:extLst>
              <a:ext uri="{FF2B5EF4-FFF2-40B4-BE49-F238E27FC236}">
                <a16:creationId xmlns:a16="http://schemas.microsoft.com/office/drawing/2014/main" id="{817C8184-748D-5A00-6554-1DEE615AA126}"/>
              </a:ext>
            </a:extLst>
          </p:cNvPr>
          <p:cNvGrpSpPr/>
          <p:nvPr/>
        </p:nvGrpSpPr>
        <p:grpSpPr>
          <a:xfrm>
            <a:off x="4366260" y="2795587"/>
            <a:ext cx="1229285" cy="2047875"/>
            <a:chOff x="781050" y="2304097"/>
            <a:chExt cx="1229285" cy="2047875"/>
          </a:xfrm>
        </p:grpSpPr>
        <p:sp>
          <p:nvSpPr>
            <p:cNvPr id="115" name="Rectangle 114">
              <a:extLst>
                <a:ext uri="{FF2B5EF4-FFF2-40B4-BE49-F238E27FC236}">
                  <a16:creationId xmlns:a16="http://schemas.microsoft.com/office/drawing/2014/main" id="{1D470BB6-8A19-953C-E2B1-FE6DABA0A0C7}"/>
                </a:ext>
              </a:extLst>
            </p:cNvPr>
            <p:cNvSpPr/>
            <p:nvPr/>
          </p:nvSpPr>
          <p:spPr>
            <a:xfrm>
              <a:off x="781050" y="2304097"/>
              <a:ext cx="895350" cy="2047875"/>
            </a:xfrm>
            <a:prstGeom prst="rect">
              <a:avLst/>
            </a:prstGeom>
            <a:solidFill>
              <a:srgbClr val="FFFFFF"/>
            </a:solidFill>
            <a:ln w="9525" cap="flat">
              <a:noFill/>
              <a:prstDash val="solid"/>
              <a:miter/>
            </a:ln>
          </p:spPr>
          <p:txBody>
            <a:bodyPr/>
            <a:lstStyle/>
            <a:p>
              <a:endParaRPr lang="en-US"/>
            </a:p>
          </p:txBody>
        </p:sp>
        <p:sp>
          <p:nvSpPr>
            <p:cNvPr id="116" name="Rectangle 115">
              <a:extLst>
                <a:ext uri="{FF2B5EF4-FFF2-40B4-BE49-F238E27FC236}">
                  <a16:creationId xmlns:a16="http://schemas.microsoft.com/office/drawing/2014/main" id="{58A20E8D-5595-DF63-0058-FBBB7151FAA7}"/>
                </a:ext>
              </a:extLst>
            </p:cNvPr>
            <p:cNvSpPr/>
            <p:nvPr/>
          </p:nvSpPr>
          <p:spPr>
            <a:xfrm>
              <a:off x="838200" y="4113847"/>
              <a:ext cx="781050" cy="171450"/>
            </a:xfrm>
            <a:prstGeom prst="rect">
              <a:avLst/>
            </a:prstGeom>
            <a:solidFill>
              <a:srgbClr val="FFFFFF"/>
            </a:solidFill>
            <a:ln w="9525" cap="flat">
              <a:noFill/>
              <a:prstDash val="solid"/>
              <a:miter/>
            </a:ln>
          </p:spPr>
          <p:txBody>
            <a:bodyPr/>
            <a:lstStyle/>
            <a:p>
              <a:endParaRPr lang="en-US"/>
            </a:p>
          </p:txBody>
        </p:sp>
        <p:sp>
          <p:nvSpPr>
            <p:cNvPr id="117" name="TextBox 116">
              <a:extLst>
                <a:ext uri="{FF2B5EF4-FFF2-40B4-BE49-F238E27FC236}">
                  <a16:creationId xmlns:a16="http://schemas.microsoft.com/office/drawing/2014/main" id="{E39F52D6-87ED-BD79-8221-CD545940AF2A}"/>
                </a:ext>
              </a:extLst>
            </p:cNvPr>
            <p:cNvSpPr txBox="1"/>
            <p:nvPr/>
          </p:nvSpPr>
          <p:spPr>
            <a:xfrm>
              <a:off x="918210" y="4096655"/>
              <a:ext cx="497252"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Sericite</a:t>
              </a:r>
            </a:p>
          </p:txBody>
        </p:sp>
        <p:sp>
          <p:nvSpPr>
            <p:cNvPr id="118" name="Rectangle 117">
              <a:extLst>
                <a:ext uri="{FF2B5EF4-FFF2-40B4-BE49-F238E27FC236}">
                  <a16:creationId xmlns:a16="http://schemas.microsoft.com/office/drawing/2014/main" id="{30160101-AE0D-D814-9588-78D3B3A2B7A1}"/>
                </a:ext>
              </a:extLst>
            </p:cNvPr>
            <p:cNvSpPr/>
            <p:nvPr/>
          </p:nvSpPr>
          <p:spPr>
            <a:xfrm>
              <a:off x="838200" y="4113847"/>
              <a:ext cx="171450" cy="171450"/>
            </a:xfrm>
            <a:prstGeom prst="rect">
              <a:avLst/>
            </a:prstGeom>
            <a:solidFill>
              <a:srgbClr val="FFFFFF"/>
            </a:solidFill>
            <a:ln w="9525" cap="flat">
              <a:noFill/>
              <a:prstDash val="solid"/>
              <a:miter/>
            </a:ln>
          </p:spPr>
          <p:txBody>
            <a:bodyPr/>
            <a:lstStyle/>
            <a:p>
              <a:endParaRPr lang="en-US"/>
            </a:p>
          </p:txBody>
        </p:sp>
        <p:sp>
          <p:nvSpPr>
            <p:cNvPr id="119" name="Oval 118">
              <a:extLst>
                <a:ext uri="{FF2B5EF4-FFF2-40B4-BE49-F238E27FC236}">
                  <a16:creationId xmlns:a16="http://schemas.microsoft.com/office/drawing/2014/main" id="{872EA669-3C77-B7EA-D68B-33071C3ED91E}"/>
                </a:ext>
              </a:extLst>
            </p:cNvPr>
            <p:cNvSpPr/>
            <p:nvPr/>
          </p:nvSpPr>
          <p:spPr>
            <a:xfrm>
              <a:off x="876300" y="4151947"/>
              <a:ext cx="95250" cy="95250"/>
            </a:xfrm>
            <a:prstGeom prst="ellipse">
              <a:avLst/>
            </a:prstGeom>
            <a:solidFill>
              <a:srgbClr val="FF0033"/>
            </a:solidFill>
            <a:ln w="9525" cap="flat">
              <a:noFill/>
              <a:prstDash val="solid"/>
              <a:miter/>
            </a:ln>
          </p:spPr>
          <p:txBody>
            <a:bodyPr/>
            <a:lstStyle/>
            <a:p>
              <a:endParaRPr lang="en-US"/>
            </a:p>
          </p:txBody>
        </p:sp>
        <p:sp>
          <p:nvSpPr>
            <p:cNvPr id="120" name="Oval 119">
              <a:extLst>
                <a:ext uri="{FF2B5EF4-FFF2-40B4-BE49-F238E27FC236}">
                  <a16:creationId xmlns:a16="http://schemas.microsoft.com/office/drawing/2014/main" id="{90A74E4F-9C55-B1AD-B735-116CA2435599}"/>
                </a:ext>
              </a:extLst>
            </p:cNvPr>
            <p:cNvSpPr/>
            <p:nvPr/>
          </p:nvSpPr>
          <p:spPr>
            <a:xfrm>
              <a:off x="876300" y="4151947"/>
              <a:ext cx="95250" cy="95250"/>
            </a:xfrm>
            <a:prstGeom prst="ellipse">
              <a:avLst/>
            </a:prstGeom>
            <a:noFill/>
            <a:ln w="9525" cap="sq">
              <a:solidFill>
                <a:srgbClr val="FF0033"/>
              </a:solidFill>
              <a:prstDash val="solid"/>
              <a:miter/>
            </a:ln>
          </p:spPr>
          <p:txBody>
            <a:bodyPr/>
            <a:lstStyle/>
            <a:p>
              <a:endParaRPr lang="en-US"/>
            </a:p>
          </p:txBody>
        </p:sp>
        <p:sp>
          <p:nvSpPr>
            <p:cNvPr id="121" name="Rectangle 120">
              <a:extLst>
                <a:ext uri="{FF2B5EF4-FFF2-40B4-BE49-F238E27FC236}">
                  <a16:creationId xmlns:a16="http://schemas.microsoft.com/office/drawing/2014/main" id="{5ABE7340-D739-DA7B-8593-5AF55A829240}"/>
                </a:ext>
              </a:extLst>
            </p:cNvPr>
            <p:cNvSpPr/>
            <p:nvPr/>
          </p:nvSpPr>
          <p:spPr>
            <a:xfrm>
              <a:off x="838200" y="3942397"/>
              <a:ext cx="781050" cy="171450"/>
            </a:xfrm>
            <a:prstGeom prst="rect">
              <a:avLst/>
            </a:prstGeom>
            <a:solidFill>
              <a:srgbClr val="FFFFFF"/>
            </a:solidFill>
            <a:ln w="9525" cap="flat">
              <a:noFill/>
              <a:prstDash val="solid"/>
              <a:miter/>
            </a:ln>
          </p:spPr>
          <p:txBody>
            <a:bodyPr/>
            <a:lstStyle/>
            <a:p>
              <a:endParaRPr lang="en-US"/>
            </a:p>
          </p:txBody>
        </p:sp>
        <p:sp>
          <p:nvSpPr>
            <p:cNvPr id="122" name="TextBox 121">
              <a:extLst>
                <a:ext uri="{FF2B5EF4-FFF2-40B4-BE49-F238E27FC236}">
                  <a16:creationId xmlns:a16="http://schemas.microsoft.com/office/drawing/2014/main" id="{CE8CF4AA-EE65-1A68-7362-81A8F63BC81A}"/>
                </a:ext>
              </a:extLst>
            </p:cNvPr>
            <p:cNvSpPr txBox="1"/>
            <p:nvPr/>
          </p:nvSpPr>
          <p:spPr>
            <a:xfrm>
              <a:off x="918210" y="3925205"/>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Diopside</a:t>
              </a:r>
            </a:p>
          </p:txBody>
        </p:sp>
        <p:sp>
          <p:nvSpPr>
            <p:cNvPr id="123" name="Rectangle 122">
              <a:extLst>
                <a:ext uri="{FF2B5EF4-FFF2-40B4-BE49-F238E27FC236}">
                  <a16:creationId xmlns:a16="http://schemas.microsoft.com/office/drawing/2014/main" id="{696BC1D4-DF4B-3A84-BDFB-494E7318FD38}"/>
                </a:ext>
              </a:extLst>
            </p:cNvPr>
            <p:cNvSpPr/>
            <p:nvPr/>
          </p:nvSpPr>
          <p:spPr>
            <a:xfrm>
              <a:off x="838200" y="3942397"/>
              <a:ext cx="171450" cy="171450"/>
            </a:xfrm>
            <a:prstGeom prst="rect">
              <a:avLst/>
            </a:prstGeom>
            <a:solidFill>
              <a:srgbClr val="FFFFFF"/>
            </a:solidFill>
            <a:ln w="9525" cap="flat">
              <a:noFill/>
              <a:prstDash val="solid"/>
              <a:miter/>
            </a:ln>
          </p:spPr>
          <p:txBody>
            <a:bodyPr/>
            <a:lstStyle/>
            <a:p>
              <a:endParaRPr lang="en-US"/>
            </a:p>
          </p:txBody>
        </p:sp>
        <p:sp>
          <p:nvSpPr>
            <p:cNvPr id="124" name="Oval 123">
              <a:extLst>
                <a:ext uri="{FF2B5EF4-FFF2-40B4-BE49-F238E27FC236}">
                  <a16:creationId xmlns:a16="http://schemas.microsoft.com/office/drawing/2014/main" id="{5AC0CE6E-1B95-2CBF-CDAC-51789764CEE5}"/>
                </a:ext>
              </a:extLst>
            </p:cNvPr>
            <p:cNvSpPr/>
            <p:nvPr/>
          </p:nvSpPr>
          <p:spPr>
            <a:xfrm>
              <a:off x="876300" y="3980497"/>
              <a:ext cx="95250" cy="95250"/>
            </a:xfrm>
            <a:prstGeom prst="ellipse">
              <a:avLst/>
            </a:prstGeom>
            <a:solidFill>
              <a:srgbClr val="A17FFF"/>
            </a:solidFill>
            <a:ln w="9525" cap="flat">
              <a:noFill/>
              <a:prstDash val="solid"/>
              <a:miter/>
            </a:ln>
          </p:spPr>
          <p:txBody>
            <a:bodyPr/>
            <a:lstStyle/>
            <a:p>
              <a:endParaRPr lang="en-US"/>
            </a:p>
          </p:txBody>
        </p:sp>
        <p:sp>
          <p:nvSpPr>
            <p:cNvPr id="125" name="Oval 124">
              <a:extLst>
                <a:ext uri="{FF2B5EF4-FFF2-40B4-BE49-F238E27FC236}">
                  <a16:creationId xmlns:a16="http://schemas.microsoft.com/office/drawing/2014/main" id="{2FBEB9D0-A7EC-883F-194D-FB6CB6E419AE}"/>
                </a:ext>
              </a:extLst>
            </p:cNvPr>
            <p:cNvSpPr/>
            <p:nvPr/>
          </p:nvSpPr>
          <p:spPr>
            <a:xfrm>
              <a:off x="876300" y="3980497"/>
              <a:ext cx="95250" cy="95250"/>
            </a:xfrm>
            <a:prstGeom prst="ellipse">
              <a:avLst/>
            </a:prstGeom>
            <a:noFill/>
            <a:ln w="9525" cap="sq">
              <a:solidFill>
                <a:srgbClr val="A17FFF"/>
              </a:solidFill>
              <a:prstDash val="solid"/>
              <a:miter/>
            </a:ln>
          </p:spPr>
          <p:txBody>
            <a:bodyPr/>
            <a:lstStyle/>
            <a:p>
              <a:endParaRPr lang="en-US"/>
            </a:p>
          </p:txBody>
        </p:sp>
        <p:sp>
          <p:nvSpPr>
            <p:cNvPr id="126" name="Rectangle 125">
              <a:extLst>
                <a:ext uri="{FF2B5EF4-FFF2-40B4-BE49-F238E27FC236}">
                  <a16:creationId xmlns:a16="http://schemas.microsoft.com/office/drawing/2014/main" id="{5130EF94-E4EC-F734-0876-11186185C974}"/>
                </a:ext>
              </a:extLst>
            </p:cNvPr>
            <p:cNvSpPr/>
            <p:nvPr/>
          </p:nvSpPr>
          <p:spPr>
            <a:xfrm>
              <a:off x="838200" y="3770947"/>
              <a:ext cx="781050" cy="171450"/>
            </a:xfrm>
            <a:prstGeom prst="rect">
              <a:avLst/>
            </a:prstGeom>
            <a:solidFill>
              <a:srgbClr val="FFFFFF"/>
            </a:solidFill>
            <a:ln w="9525" cap="flat">
              <a:noFill/>
              <a:prstDash val="solid"/>
              <a:miter/>
            </a:ln>
          </p:spPr>
          <p:txBody>
            <a:bodyPr/>
            <a:lstStyle/>
            <a:p>
              <a:endParaRPr lang="en-US"/>
            </a:p>
          </p:txBody>
        </p:sp>
        <p:sp>
          <p:nvSpPr>
            <p:cNvPr id="127" name="TextBox 126">
              <a:extLst>
                <a:ext uri="{FF2B5EF4-FFF2-40B4-BE49-F238E27FC236}">
                  <a16:creationId xmlns:a16="http://schemas.microsoft.com/office/drawing/2014/main" id="{D9986A55-66B6-9AF1-E02F-58C535C58766}"/>
                </a:ext>
              </a:extLst>
            </p:cNvPr>
            <p:cNvSpPr txBox="1"/>
            <p:nvPr/>
          </p:nvSpPr>
          <p:spPr>
            <a:xfrm>
              <a:off x="918210" y="3753755"/>
              <a:ext cx="38985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128" name="Rectangle 127">
              <a:extLst>
                <a:ext uri="{FF2B5EF4-FFF2-40B4-BE49-F238E27FC236}">
                  <a16:creationId xmlns:a16="http://schemas.microsoft.com/office/drawing/2014/main" id="{28145B13-3A81-AC63-0AE9-2D2A6317F11E}"/>
                </a:ext>
              </a:extLst>
            </p:cNvPr>
            <p:cNvSpPr/>
            <p:nvPr/>
          </p:nvSpPr>
          <p:spPr>
            <a:xfrm>
              <a:off x="838200" y="3770947"/>
              <a:ext cx="171450" cy="171450"/>
            </a:xfrm>
            <a:prstGeom prst="rect">
              <a:avLst/>
            </a:prstGeom>
            <a:solidFill>
              <a:srgbClr val="FFFFFF"/>
            </a:solidFill>
            <a:ln w="9525" cap="flat">
              <a:noFill/>
              <a:prstDash val="solid"/>
              <a:miter/>
            </a:ln>
          </p:spPr>
          <p:txBody>
            <a:bodyPr/>
            <a:lstStyle/>
            <a:p>
              <a:endParaRPr lang="en-US"/>
            </a:p>
          </p:txBody>
        </p:sp>
        <p:sp>
          <p:nvSpPr>
            <p:cNvPr id="129" name="Oval 128">
              <a:extLst>
                <a:ext uri="{FF2B5EF4-FFF2-40B4-BE49-F238E27FC236}">
                  <a16:creationId xmlns:a16="http://schemas.microsoft.com/office/drawing/2014/main" id="{54D31992-5675-5566-2825-8253C6FA3F36}"/>
                </a:ext>
              </a:extLst>
            </p:cNvPr>
            <p:cNvSpPr/>
            <p:nvPr/>
          </p:nvSpPr>
          <p:spPr>
            <a:xfrm>
              <a:off x="876300" y="3809047"/>
              <a:ext cx="95250" cy="95250"/>
            </a:xfrm>
            <a:prstGeom prst="ellipse">
              <a:avLst/>
            </a:prstGeom>
            <a:solidFill>
              <a:srgbClr val="999999"/>
            </a:solidFill>
            <a:ln w="9525" cap="flat">
              <a:noFill/>
              <a:prstDash val="solid"/>
              <a:miter/>
            </a:ln>
          </p:spPr>
          <p:txBody>
            <a:bodyPr/>
            <a:lstStyle/>
            <a:p>
              <a:endParaRPr lang="en-US"/>
            </a:p>
          </p:txBody>
        </p:sp>
        <p:sp>
          <p:nvSpPr>
            <p:cNvPr id="130" name="Oval 129">
              <a:extLst>
                <a:ext uri="{FF2B5EF4-FFF2-40B4-BE49-F238E27FC236}">
                  <a16:creationId xmlns:a16="http://schemas.microsoft.com/office/drawing/2014/main" id="{1C2E7719-EE7C-5D85-DF9A-AEB66FFCAB93}"/>
                </a:ext>
              </a:extLst>
            </p:cNvPr>
            <p:cNvSpPr/>
            <p:nvPr/>
          </p:nvSpPr>
          <p:spPr>
            <a:xfrm>
              <a:off x="876300" y="3809047"/>
              <a:ext cx="95250" cy="95250"/>
            </a:xfrm>
            <a:prstGeom prst="ellipse">
              <a:avLst/>
            </a:prstGeom>
            <a:noFill/>
            <a:ln w="9525" cap="sq">
              <a:solidFill>
                <a:srgbClr val="999999"/>
              </a:solidFill>
              <a:prstDash val="solid"/>
              <a:miter/>
            </a:ln>
          </p:spPr>
          <p:txBody>
            <a:bodyPr/>
            <a:lstStyle/>
            <a:p>
              <a:endParaRPr lang="en-US"/>
            </a:p>
          </p:txBody>
        </p:sp>
        <p:sp>
          <p:nvSpPr>
            <p:cNvPr id="131" name="Rectangle 130">
              <a:extLst>
                <a:ext uri="{FF2B5EF4-FFF2-40B4-BE49-F238E27FC236}">
                  <a16:creationId xmlns:a16="http://schemas.microsoft.com/office/drawing/2014/main" id="{38500B22-8265-F3E7-E33B-FF65D0055F8C}"/>
                </a:ext>
              </a:extLst>
            </p:cNvPr>
            <p:cNvSpPr/>
            <p:nvPr/>
          </p:nvSpPr>
          <p:spPr>
            <a:xfrm>
              <a:off x="838200" y="3599497"/>
              <a:ext cx="781050" cy="171450"/>
            </a:xfrm>
            <a:prstGeom prst="rect">
              <a:avLst/>
            </a:prstGeom>
            <a:solidFill>
              <a:srgbClr val="FFFFFF"/>
            </a:solidFill>
            <a:ln w="9525" cap="flat">
              <a:noFill/>
              <a:prstDash val="solid"/>
              <a:miter/>
            </a:ln>
          </p:spPr>
          <p:txBody>
            <a:bodyPr/>
            <a:lstStyle/>
            <a:p>
              <a:endParaRPr lang="en-US"/>
            </a:p>
          </p:txBody>
        </p:sp>
        <p:sp>
          <p:nvSpPr>
            <p:cNvPr id="132" name="TextBox 131">
              <a:extLst>
                <a:ext uri="{FF2B5EF4-FFF2-40B4-BE49-F238E27FC236}">
                  <a16:creationId xmlns:a16="http://schemas.microsoft.com/office/drawing/2014/main" id="{AE293905-737F-FB27-2A76-A45B2A61C638}"/>
                </a:ext>
              </a:extLst>
            </p:cNvPr>
            <p:cNvSpPr txBox="1"/>
            <p:nvPr/>
          </p:nvSpPr>
          <p:spPr>
            <a:xfrm>
              <a:off x="918210" y="3582305"/>
              <a:ext cx="61908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Carbonate</a:t>
              </a:r>
            </a:p>
          </p:txBody>
        </p:sp>
        <p:sp>
          <p:nvSpPr>
            <p:cNvPr id="133" name="Rectangle 132">
              <a:extLst>
                <a:ext uri="{FF2B5EF4-FFF2-40B4-BE49-F238E27FC236}">
                  <a16:creationId xmlns:a16="http://schemas.microsoft.com/office/drawing/2014/main" id="{14F13B04-1644-50EB-257D-EE2DA7EDF317}"/>
                </a:ext>
              </a:extLst>
            </p:cNvPr>
            <p:cNvSpPr/>
            <p:nvPr/>
          </p:nvSpPr>
          <p:spPr>
            <a:xfrm>
              <a:off x="838200" y="3599497"/>
              <a:ext cx="171450" cy="171450"/>
            </a:xfrm>
            <a:prstGeom prst="rect">
              <a:avLst/>
            </a:prstGeom>
            <a:solidFill>
              <a:srgbClr val="FFFFFF"/>
            </a:solidFill>
            <a:ln w="9525" cap="flat">
              <a:noFill/>
              <a:prstDash val="solid"/>
              <a:miter/>
            </a:ln>
          </p:spPr>
          <p:txBody>
            <a:bodyPr/>
            <a:lstStyle/>
            <a:p>
              <a:endParaRPr lang="en-US"/>
            </a:p>
          </p:txBody>
        </p:sp>
        <p:sp>
          <p:nvSpPr>
            <p:cNvPr id="134" name="Oval 133">
              <a:extLst>
                <a:ext uri="{FF2B5EF4-FFF2-40B4-BE49-F238E27FC236}">
                  <a16:creationId xmlns:a16="http://schemas.microsoft.com/office/drawing/2014/main" id="{82C1F69C-EBCE-C6BA-4D4A-40E100C710C7}"/>
                </a:ext>
              </a:extLst>
            </p:cNvPr>
            <p:cNvSpPr/>
            <p:nvPr/>
          </p:nvSpPr>
          <p:spPr>
            <a:xfrm>
              <a:off x="876300" y="3637597"/>
              <a:ext cx="95250" cy="95250"/>
            </a:xfrm>
            <a:prstGeom prst="ellipse">
              <a:avLst/>
            </a:prstGeom>
            <a:solidFill>
              <a:srgbClr val="0000FF"/>
            </a:solidFill>
            <a:ln w="9525" cap="flat">
              <a:noFill/>
              <a:prstDash val="solid"/>
              <a:miter/>
            </a:ln>
          </p:spPr>
          <p:txBody>
            <a:bodyPr/>
            <a:lstStyle/>
            <a:p>
              <a:endParaRPr lang="en-US"/>
            </a:p>
          </p:txBody>
        </p:sp>
        <p:sp>
          <p:nvSpPr>
            <p:cNvPr id="135" name="Oval 134">
              <a:extLst>
                <a:ext uri="{FF2B5EF4-FFF2-40B4-BE49-F238E27FC236}">
                  <a16:creationId xmlns:a16="http://schemas.microsoft.com/office/drawing/2014/main" id="{EE4AD564-7477-D884-C87E-E6CC72055836}"/>
                </a:ext>
              </a:extLst>
            </p:cNvPr>
            <p:cNvSpPr/>
            <p:nvPr/>
          </p:nvSpPr>
          <p:spPr>
            <a:xfrm>
              <a:off x="876300" y="3637597"/>
              <a:ext cx="95250" cy="95250"/>
            </a:xfrm>
            <a:prstGeom prst="ellipse">
              <a:avLst/>
            </a:prstGeom>
            <a:noFill/>
            <a:ln w="9525" cap="sq">
              <a:solidFill>
                <a:srgbClr val="0000FF"/>
              </a:solidFill>
              <a:prstDash val="solid"/>
              <a:miter/>
            </a:ln>
          </p:spPr>
          <p:txBody>
            <a:bodyPr/>
            <a:lstStyle/>
            <a:p>
              <a:endParaRPr lang="en-US"/>
            </a:p>
          </p:txBody>
        </p:sp>
        <p:sp>
          <p:nvSpPr>
            <p:cNvPr id="136" name="Rectangle 135">
              <a:extLst>
                <a:ext uri="{FF2B5EF4-FFF2-40B4-BE49-F238E27FC236}">
                  <a16:creationId xmlns:a16="http://schemas.microsoft.com/office/drawing/2014/main" id="{3B878F5D-CB3A-A927-2F49-393923B57D6B}"/>
                </a:ext>
              </a:extLst>
            </p:cNvPr>
            <p:cNvSpPr/>
            <p:nvPr/>
          </p:nvSpPr>
          <p:spPr>
            <a:xfrm>
              <a:off x="838200" y="3428047"/>
              <a:ext cx="781050" cy="171450"/>
            </a:xfrm>
            <a:prstGeom prst="rect">
              <a:avLst/>
            </a:prstGeom>
            <a:solidFill>
              <a:srgbClr val="FFFFFF"/>
            </a:solidFill>
            <a:ln w="9525" cap="flat">
              <a:noFill/>
              <a:prstDash val="solid"/>
              <a:miter/>
            </a:ln>
          </p:spPr>
          <p:txBody>
            <a:bodyPr/>
            <a:lstStyle/>
            <a:p>
              <a:endParaRPr lang="en-US"/>
            </a:p>
          </p:txBody>
        </p:sp>
        <p:sp>
          <p:nvSpPr>
            <p:cNvPr id="137" name="TextBox 136">
              <a:extLst>
                <a:ext uri="{FF2B5EF4-FFF2-40B4-BE49-F238E27FC236}">
                  <a16:creationId xmlns:a16="http://schemas.microsoft.com/office/drawing/2014/main" id="{A456E886-0F82-4044-E2BC-AE3050F608FB}"/>
                </a:ext>
              </a:extLst>
            </p:cNvPr>
            <p:cNvSpPr txBox="1"/>
            <p:nvPr/>
          </p:nvSpPr>
          <p:spPr>
            <a:xfrm>
              <a:off x="918210" y="3410855"/>
              <a:ext cx="56938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Hematite</a:t>
              </a:r>
            </a:p>
          </p:txBody>
        </p:sp>
        <p:sp>
          <p:nvSpPr>
            <p:cNvPr id="138" name="Rectangle 137">
              <a:extLst>
                <a:ext uri="{FF2B5EF4-FFF2-40B4-BE49-F238E27FC236}">
                  <a16:creationId xmlns:a16="http://schemas.microsoft.com/office/drawing/2014/main" id="{79519314-0DC8-F27C-D7FD-5B520A444A66}"/>
                </a:ext>
              </a:extLst>
            </p:cNvPr>
            <p:cNvSpPr/>
            <p:nvPr/>
          </p:nvSpPr>
          <p:spPr>
            <a:xfrm>
              <a:off x="838200" y="3428047"/>
              <a:ext cx="171450" cy="171450"/>
            </a:xfrm>
            <a:prstGeom prst="rect">
              <a:avLst/>
            </a:prstGeom>
            <a:solidFill>
              <a:srgbClr val="FFFFFF"/>
            </a:solidFill>
            <a:ln w="9525" cap="flat">
              <a:noFill/>
              <a:prstDash val="solid"/>
              <a:miter/>
            </a:ln>
          </p:spPr>
          <p:txBody>
            <a:bodyPr/>
            <a:lstStyle/>
            <a:p>
              <a:endParaRPr lang="en-US"/>
            </a:p>
          </p:txBody>
        </p:sp>
        <p:sp>
          <p:nvSpPr>
            <p:cNvPr id="139" name="Oval 138">
              <a:extLst>
                <a:ext uri="{FF2B5EF4-FFF2-40B4-BE49-F238E27FC236}">
                  <a16:creationId xmlns:a16="http://schemas.microsoft.com/office/drawing/2014/main" id="{5D4A41FC-9C47-67FE-9C4F-F649745A2D3F}"/>
                </a:ext>
              </a:extLst>
            </p:cNvPr>
            <p:cNvSpPr/>
            <p:nvPr/>
          </p:nvSpPr>
          <p:spPr>
            <a:xfrm>
              <a:off x="876300" y="3466147"/>
              <a:ext cx="95250" cy="95250"/>
            </a:xfrm>
            <a:prstGeom prst="ellipse">
              <a:avLst/>
            </a:prstGeom>
            <a:solidFill>
              <a:srgbClr val="FF9900"/>
            </a:solidFill>
            <a:ln w="9525" cap="flat">
              <a:noFill/>
              <a:prstDash val="solid"/>
              <a:miter/>
            </a:ln>
          </p:spPr>
          <p:txBody>
            <a:bodyPr/>
            <a:lstStyle/>
            <a:p>
              <a:endParaRPr lang="en-US"/>
            </a:p>
          </p:txBody>
        </p:sp>
        <p:sp>
          <p:nvSpPr>
            <p:cNvPr id="140" name="Oval 139">
              <a:extLst>
                <a:ext uri="{FF2B5EF4-FFF2-40B4-BE49-F238E27FC236}">
                  <a16:creationId xmlns:a16="http://schemas.microsoft.com/office/drawing/2014/main" id="{6E075F94-7DF1-F687-71AC-C8B248EEA44A}"/>
                </a:ext>
              </a:extLst>
            </p:cNvPr>
            <p:cNvSpPr/>
            <p:nvPr/>
          </p:nvSpPr>
          <p:spPr>
            <a:xfrm>
              <a:off x="876300" y="3466147"/>
              <a:ext cx="95250" cy="95250"/>
            </a:xfrm>
            <a:prstGeom prst="ellipse">
              <a:avLst/>
            </a:prstGeom>
            <a:noFill/>
            <a:ln w="9525" cap="sq">
              <a:solidFill>
                <a:srgbClr val="FF9900"/>
              </a:solidFill>
              <a:prstDash val="solid"/>
              <a:miter/>
            </a:ln>
          </p:spPr>
          <p:txBody>
            <a:bodyPr/>
            <a:lstStyle/>
            <a:p>
              <a:endParaRPr lang="en-US"/>
            </a:p>
          </p:txBody>
        </p:sp>
        <p:sp>
          <p:nvSpPr>
            <p:cNvPr id="141" name="Rectangle 140">
              <a:extLst>
                <a:ext uri="{FF2B5EF4-FFF2-40B4-BE49-F238E27FC236}">
                  <a16:creationId xmlns:a16="http://schemas.microsoft.com/office/drawing/2014/main" id="{040443E8-09D5-8AAE-A046-363108482C50}"/>
                </a:ext>
              </a:extLst>
            </p:cNvPr>
            <p:cNvSpPr/>
            <p:nvPr/>
          </p:nvSpPr>
          <p:spPr>
            <a:xfrm>
              <a:off x="838200" y="3256597"/>
              <a:ext cx="781050" cy="171450"/>
            </a:xfrm>
            <a:prstGeom prst="rect">
              <a:avLst/>
            </a:prstGeom>
            <a:solidFill>
              <a:srgbClr val="FFFFFF"/>
            </a:solidFill>
            <a:ln w="9525" cap="flat">
              <a:noFill/>
              <a:prstDash val="solid"/>
              <a:miter/>
            </a:ln>
          </p:spPr>
          <p:txBody>
            <a:bodyPr/>
            <a:lstStyle/>
            <a:p>
              <a:endParaRPr lang="en-US"/>
            </a:p>
          </p:txBody>
        </p:sp>
        <p:sp>
          <p:nvSpPr>
            <p:cNvPr id="142" name="TextBox 141">
              <a:extLst>
                <a:ext uri="{FF2B5EF4-FFF2-40B4-BE49-F238E27FC236}">
                  <a16:creationId xmlns:a16="http://schemas.microsoft.com/office/drawing/2014/main" id="{A03F5F62-13FE-DEC1-FD83-222D444EE5F6}"/>
                </a:ext>
              </a:extLst>
            </p:cNvPr>
            <p:cNvSpPr txBox="1"/>
            <p:nvPr/>
          </p:nvSpPr>
          <p:spPr>
            <a:xfrm>
              <a:off x="918210" y="3239405"/>
              <a:ext cx="785793"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Clinopyroxene</a:t>
              </a:r>
            </a:p>
          </p:txBody>
        </p:sp>
        <p:sp>
          <p:nvSpPr>
            <p:cNvPr id="143" name="Rectangle 142">
              <a:extLst>
                <a:ext uri="{FF2B5EF4-FFF2-40B4-BE49-F238E27FC236}">
                  <a16:creationId xmlns:a16="http://schemas.microsoft.com/office/drawing/2014/main" id="{722EBCB6-5CBA-0E55-38A9-A7C894412E0D}"/>
                </a:ext>
              </a:extLst>
            </p:cNvPr>
            <p:cNvSpPr/>
            <p:nvPr/>
          </p:nvSpPr>
          <p:spPr>
            <a:xfrm>
              <a:off x="838200" y="3256597"/>
              <a:ext cx="171450" cy="171450"/>
            </a:xfrm>
            <a:prstGeom prst="rect">
              <a:avLst/>
            </a:prstGeom>
            <a:solidFill>
              <a:srgbClr val="FFFFFF"/>
            </a:solidFill>
            <a:ln w="9525" cap="flat">
              <a:noFill/>
              <a:prstDash val="solid"/>
              <a:miter/>
            </a:ln>
          </p:spPr>
          <p:txBody>
            <a:bodyPr/>
            <a:lstStyle/>
            <a:p>
              <a:endParaRPr lang="en-US"/>
            </a:p>
          </p:txBody>
        </p:sp>
        <p:sp>
          <p:nvSpPr>
            <p:cNvPr id="144" name="Oval 143">
              <a:extLst>
                <a:ext uri="{FF2B5EF4-FFF2-40B4-BE49-F238E27FC236}">
                  <a16:creationId xmlns:a16="http://schemas.microsoft.com/office/drawing/2014/main" id="{ED38886B-9A4C-554A-2AA4-D3A124DFEEB7}"/>
                </a:ext>
              </a:extLst>
            </p:cNvPr>
            <p:cNvSpPr/>
            <p:nvPr/>
          </p:nvSpPr>
          <p:spPr>
            <a:xfrm>
              <a:off x="876300" y="3294697"/>
              <a:ext cx="95250" cy="95250"/>
            </a:xfrm>
            <a:prstGeom prst="ellipse">
              <a:avLst/>
            </a:prstGeom>
            <a:solidFill>
              <a:srgbClr val="009966"/>
            </a:solidFill>
            <a:ln w="9525" cap="flat">
              <a:noFill/>
              <a:prstDash val="solid"/>
              <a:miter/>
            </a:ln>
          </p:spPr>
          <p:txBody>
            <a:bodyPr/>
            <a:lstStyle/>
            <a:p>
              <a:endParaRPr lang="en-US"/>
            </a:p>
          </p:txBody>
        </p:sp>
        <p:sp>
          <p:nvSpPr>
            <p:cNvPr id="145" name="Oval 144">
              <a:extLst>
                <a:ext uri="{FF2B5EF4-FFF2-40B4-BE49-F238E27FC236}">
                  <a16:creationId xmlns:a16="http://schemas.microsoft.com/office/drawing/2014/main" id="{AD578CA5-A1B3-A47D-1708-1812537E58FC}"/>
                </a:ext>
              </a:extLst>
            </p:cNvPr>
            <p:cNvSpPr/>
            <p:nvPr/>
          </p:nvSpPr>
          <p:spPr>
            <a:xfrm>
              <a:off x="876300" y="3294697"/>
              <a:ext cx="95250" cy="95250"/>
            </a:xfrm>
            <a:prstGeom prst="ellipse">
              <a:avLst/>
            </a:prstGeom>
            <a:noFill/>
            <a:ln w="9525" cap="sq">
              <a:solidFill>
                <a:srgbClr val="009966"/>
              </a:solidFill>
              <a:prstDash val="solid"/>
              <a:miter/>
            </a:ln>
          </p:spPr>
          <p:txBody>
            <a:bodyPr/>
            <a:lstStyle/>
            <a:p>
              <a:endParaRPr lang="en-US"/>
            </a:p>
          </p:txBody>
        </p:sp>
        <p:sp>
          <p:nvSpPr>
            <p:cNvPr id="146" name="Rectangle 145">
              <a:extLst>
                <a:ext uri="{FF2B5EF4-FFF2-40B4-BE49-F238E27FC236}">
                  <a16:creationId xmlns:a16="http://schemas.microsoft.com/office/drawing/2014/main" id="{538769F9-A1B1-9202-32F3-E3959A8867C5}"/>
                </a:ext>
              </a:extLst>
            </p:cNvPr>
            <p:cNvSpPr/>
            <p:nvPr/>
          </p:nvSpPr>
          <p:spPr>
            <a:xfrm>
              <a:off x="838200" y="3085147"/>
              <a:ext cx="781050" cy="171450"/>
            </a:xfrm>
            <a:prstGeom prst="rect">
              <a:avLst/>
            </a:prstGeom>
            <a:solidFill>
              <a:srgbClr val="FFFFFF"/>
            </a:solidFill>
            <a:ln w="9525" cap="flat">
              <a:noFill/>
              <a:prstDash val="solid"/>
              <a:miter/>
            </a:ln>
          </p:spPr>
          <p:txBody>
            <a:bodyPr/>
            <a:lstStyle/>
            <a:p>
              <a:endParaRPr lang="en-US"/>
            </a:p>
          </p:txBody>
        </p:sp>
        <p:sp>
          <p:nvSpPr>
            <p:cNvPr id="147" name="TextBox 146">
              <a:extLst>
                <a:ext uri="{FF2B5EF4-FFF2-40B4-BE49-F238E27FC236}">
                  <a16:creationId xmlns:a16="http://schemas.microsoft.com/office/drawing/2014/main" id="{DAE8277D-0454-0ED8-4861-D7DF7B9A9B13}"/>
                </a:ext>
              </a:extLst>
            </p:cNvPr>
            <p:cNvSpPr txBox="1"/>
            <p:nvPr/>
          </p:nvSpPr>
          <p:spPr>
            <a:xfrm>
              <a:off x="918210" y="3067955"/>
              <a:ext cx="45397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Biotite</a:t>
              </a:r>
            </a:p>
          </p:txBody>
        </p:sp>
        <p:sp>
          <p:nvSpPr>
            <p:cNvPr id="148" name="Rectangle 147">
              <a:extLst>
                <a:ext uri="{FF2B5EF4-FFF2-40B4-BE49-F238E27FC236}">
                  <a16:creationId xmlns:a16="http://schemas.microsoft.com/office/drawing/2014/main" id="{DE296721-E274-3DAE-645C-04E2D319E131}"/>
                </a:ext>
              </a:extLst>
            </p:cNvPr>
            <p:cNvSpPr/>
            <p:nvPr/>
          </p:nvSpPr>
          <p:spPr>
            <a:xfrm>
              <a:off x="838200" y="3085147"/>
              <a:ext cx="171450" cy="171450"/>
            </a:xfrm>
            <a:prstGeom prst="rect">
              <a:avLst/>
            </a:prstGeom>
            <a:solidFill>
              <a:srgbClr val="FFFFFF"/>
            </a:solidFill>
            <a:ln w="9525" cap="flat">
              <a:noFill/>
              <a:prstDash val="solid"/>
              <a:miter/>
            </a:ln>
          </p:spPr>
          <p:txBody>
            <a:bodyPr/>
            <a:lstStyle/>
            <a:p>
              <a:endParaRPr lang="en-US"/>
            </a:p>
          </p:txBody>
        </p:sp>
        <p:sp>
          <p:nvSpPr>
            <p:cNvPr id="149" name="Oval 148">
              <a:extLst>
                <a:ext uri="{FF2B5EF4-FFF2-40B4-BE49-F238E27FC236}">
                  <a16:creationId xmlns:a16="http://schemas.microsoft.com/office/drawing/2014/main" id="{60AAE83B-1987-4070-39D3-02DFB039A87D}"/>
                </a:ext>
              </a:extLst>
            </p:cNvPr>
            <p:cNvSpPr/>
            <p:nvPr/>
          </p:nvSpPr>
          <p:spPr>
            <a:xfrm>
              <a:off x="876300" y="3123247"/>
              <a:ext cx="95250" cy="95250"/>
            </a:xfrm>
            <a:prstGeom prst="ellipse">
              <a:avLst/>
            </a:prstGeom>
            <a:solidFill>
              <a:srgbClr val="993300"/>
            </a:solidFill>
            <a:ln w="9525" cap="flat">
              <a:noFill/>
              <a:prstDash val="solid"/>
              <a:miter/>
            </a:ln>
          </p:spPr>
          <p:txBody>
            <a:bodyPr/>
            <a:lstStyle/>
            <a:p>
              <a:endParaRPr lang="en-US"/>
            </a:p>
          </p:txBody>
        </p:sp>
        <p:sp>
          <p:nvSpPr>
            <p:cNvPr id="150" name="Oval 149">
              <a:extLst>
                <a:ext uri="{FF2B5EF4-FFF2-40B4-BE49-F238E27FC236}">
                  <a16:creationId xmlns:a16="http://schemas.microsoft.com/office/drawing/2014/main" id="{0E974FD4-AEF1-E643-046B-FF4913AB5234}"/>
                </a:ext>
              </a:extLst>
            </p:cNvPr>
            <p:cNvSpPr/>
            <p:nvPr/>
          </p:nvSpPr>
          <p:spPr>
            <a:xfrm>
              <a:off x="876300" y="3123247"/>
              <a:ext cx="95250" cy="95250"/>
            </a:xfrm>
            <a:prstGeom prst="ellipse">
              <a:avLst/>
            </a:prstGeom>
            <a:noFill/>
            <a:ln w="9525" cap="sq">
              <a:solidFill>
                <a:srgbClr val="993300"/>
              </a:solidFill>
              <a:prstDash val="solid"/>
              <a:miter/>
            </a:ln>
          </p:spPr>
          <p:txBody>
            <a:bodyPr/>
            <a:lstStyle/>
            <a:p>
              <a:endParaRPr lang="en-US"/>
            </a:p>
          </p:txBody>
        </p:sp>
        <p:sp>
          <p:nvSpPr>
            <p:cNvPr id="151" name="Rectangle 150">
              <a:extLst>
                <a:ext uri="{FF2B5EF4-FFF2-40B4-BE49-F238E27FC236}">
                  <a16:creationId xmlns:a16="http://schemas.microsoft.com/office/drawing/2014/main" id="{92940CDF-1616-27CB-F4CA-BA0CE12D4EDA}"/>
                </a:ext>
              </a:extLst>
            </p:cNvPr>
            <p:cNvSpPr/>
            <p:nvPr/>
          </p:nvSpPr>
          <p:spPr>
            <a:xfrm>
              <a:off x="838200" y="2913697"/>
              <a:ext cx="781050" cy="171450"/>
            </a:xfrm>
            <a:prstGeom prst="rect">
              <a:avLst/>
            </a:prstGeom>
            <a:solidFill>
              <a:srgbClr val="FFFFFF"/>
            </a:solidFill>
            <a:ln w="9525" cap="flat">
              <a:noFill/>
              <a:prstDash val="solid"/>
              <a:miter/>
            </a:ln>
          </p:spPr>
          <p:txBody>
            <a:bodyPr/>
            <a:lstStyle/>
            <a:p>
              <a:endParaRPr lang="en-US"/>
            </a:p>
          </p:txBody>
        </p:sp>
        <p:sp>
          <p:nvSpPr>
            <p:cNvPr id="152" name="TextBox 151">
              <a:extLst>
                <a:ext uri="{FF2B5EF4-FFF2-40B4-BE49-F238E27FC236}">
                  <a16:creationId xmlns:a16="http://schemas.microsoft.com/office/drawing/2014/main" id="{19073E44-B1A9-B166-FF2D-748FF7E9D84D}"/>
                </a:ext>
              </a:extLst>
            </p:cNvPr>
            <p:cNvSpPr txBox="1"/>
            <p:nvPr/>
          </p:nvSpPr>
          <p:spPr>
            <a:xfrm>
              <a:off x="918210" y="2896505"/>
              <a:ext cx="511679"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Chlorite</a:t>
              </a:r>
            </a:p>
          </p:txBody>
        </p:sp>
        <p:sp>
          <p:nvSpPr>
            <p:cNvPr id="153" name="Rectangle 152">
              <a:extLst>
                <a:ext uri="{FF2B5EF4-FFF2-40B4-BE49-F238E27FC236}">
                  <a16:creationId xmlns:a16="http://schemas.microsoft.com/office/drawing/2014/main" id="{82B19562-BB16-BDAD-0B0B-38A241953F74}"/>
                </a:ext>
              </a:extLst>
            </p:cNvPr>
            <p:cNvSpPr/>
            <p:nvPr/>
          </p:nvSpPr>
          <p:spPr>
            <a:xfrm>
              <a:off x="838200" y="2913697"/>
              <a:ext cx="171450" cy="171450"/>
            </a:xfrm>
            <a:prstGeom prst="rect">
              <a:avLst/>
            </a:prstGeom>
            <a:solidFill>
              <a:srgbClr val="FFFFFF"/>
            </a:solidFill>
            <a:ln w="9525" cap="flat">
              <a:noFill/>
              <a:prstDash val="solid"/>
              <a:miter/>
            </a:ln>
          </p:spPr>
          <p:txBody>
            <a:bodyPr/>
            <a:lstStyle/>
            <a:p>
              <a:endParaRPr lang="en-US"/>
            </a:p>
          </p:txBody>
        </p:sp>
        <p:sp>
          <p:nvSpPr>
            <p:cNvPr id="154" name="Oval 153">
              <a:extLst>
                <a:ext uri="{FF2B5EF4-FFF2-40B4-BE49-F238E27FC236}">
                  <a16:creationId xmlns:a16="http://schemas.microsoft.com/office/drawing/2014/main" id="{A9213B45-FE81-88CC-F2C6-CA9AE9A591E5}"/>
                </a:ext>
              </a:extLst>
            </p:cNvPr>
            <p:cNvSpPr/>
            <p:nvPr/>
          </p:nvSpPr>
          <p:spPr>
            <a:xfrm>
              <a:off x="876300" y="2951797"/>
              <a:ext cx="95250" cy="95250"/>
            </a:xfrm>
            <a:prstGeom prst="ellipse">
              <a:avLst/>
            </a:prstGeom>
            <a:solidFill>
              <a:srgbClr val="00FF00"/>
            </a:solidFill>
            <a:ln w="9525" cap="flat">
              <a:noFill/>
              <a:prstDash val="solid"/>
              <a:miter/>
            </a:ln>
          </p:spPr>
          <p:txBody>
            <a:bodyPr/>
            <a:lstStyle/>
            <a:p>
              <a:endParaRPr lang="en-US"/>
            </a:p>
          </p:txBody>
        </p:sp>
        <p:sp>
          <p:nvSpPr>
            <p:cNvPr id="155" name="Oval 154">
              <a:extLst>
                <a:ext uri="{FF2B5EF4-FFF2-40B4-BE49-F238E27FC236}">
                  <a16:creationId xmlns:a16="http://schemas.microsoft.com/office/drawing/2014/main" id="{2EA1814A-033A-E2EA-94FD-5DE2EAE91A18}"/>
                </a:ext>
              </a:extLst>
            </p:cNvPr>
            <p:cNvSpPr/>
            <p:nvPr/>
          </p:nvSpPr>
          <p:spPr>
            <a:xfrm>
              <a:off x="876300" y="2951797"/>
              <a:ext cx="95250" cy="95250"/>
            </a:xfrm>
            <a:prstGeom prst="ellipse">
              <a:avLst/>
            </a:prstGeom>
            <a:noFill/>
            <a:ln w="9525" cap="sq">
              <a:solidFill>
                <a:srgbClr val="00FF00"/>
              </a:solidFill>
              <a:prstDash val="solid"/>
              <a:miter/>
            </a:ln>
          </p:spPr>
          <p:txBody>
            <a:bodyPr/>
            <a:lstStyle/>
            <a:p>
              <a:endParaRPr lang="en-US"/>
            </a:p>
          </p:txBody>
        </p:sp>
        <p:sp>
          <p:nvSpPr>
            <p:cNvPr id="156" name="Rectangle 155">
              <a:extLst>
                <a:ext uri="{FF2B5EF4-FFF2-40B4-BE49-F238E27FC236}">
                  <a16:creationId xmlns:a16="http://schemas.microsoft.com/office/drawing/2014/main" id="{7EFD671A-4132-0D02-3B94-C864C9163F53}"/>
                </a:ext>
              </a:extLst>
            </p:cNvPr>
            <p:cNvSpPr/>
            <p:nvPr/>
          </p:nvSpPr>
          <p:spPr>
            <a:xfrm>
              <a:off x="838200" y="2742247"/>
              <a:ext cx="781050" cy="171450"/>
            </a:xfrm>
            <a:prstGeom prst="rect">
              <a:avLst/>
            </a:prstGeom>
            <a:solidFill>
              <a:srgbClr val="FFFFFF"/>
            </a:solidFill>
            <a:ln w="9525" cap="flat">
              <a:noFill/>
              <a:prstDash val="solid"/>
              <a:miter/>
            </a:ln>
          </p:spPr>
          <p:txBody>
            <a:bodyPr/>
            <a:lstStyle/>
            <a:p>
              <a:endParaRPr lang="en-US"/>
            </a:p>
          </p:txBody>
        </p:sp>
        <p:sp>
          <p:nvSpPr>
            <p:cNvPr id="157" name="TextBox 156">
              <a:extLst>
                <a:ext uri="{FF2B5EF4-FFF2-40B4-BE49-F238E27FC236}">
                  <a16:creationId xmlns:a16="http://schemas.microsoft.com/office/drawing/2014/main" id="{93AF34C6-C78F-C6FC-9644-82297CCDDE75}"/>
                </a:ext>
              </a:extLst>
            </p:cNvPr>
            <p:cNvSpPr txBox="1"/>
            <p:nvPr/>
          </p:nvSpPr>
          <p:spPr>
            <a:xfrm>
              <a:off x="918210" y="2725055"/>
              <a:ext cx="423514"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Albite</a:t>
              </a:r>
            </a:p>
          </p:txBody>
        </p:sp>
        <p:sp>
          <p:nvSpPr>
            <p:cNvPr id="158" name="Rectangle 157">
              <a:extLst>
                <a:ext uri="{FF2B5EF4-FFF2-40B4-BE49-F238E27FC236}">
                  <a16:creationId xmlns:a16="http://schemas.microsoft.com/office/drawing/2014/main" id="{36C07E76-8319-AA1F-AAED-D62BB49F7527}"/>
                </a:ext>
              </a:extLst>
            </p:cNvPr>
            <p:cNvSpPr/>
            <p:nvPr/>
          </p:nvSpPr>
          <p:spPr>
            <a:xfrm>
              <a:off x="838200" y="2742247"/>
              <a:ext cx="171450" cy="171450"/>
            </a:xfrm>
            <a:prstGeom prst="rect">
              <a:avLst/>
            </a:prstGeom>
            <a:solidFill>
              <a:srgbClr val="FFFFFF"/>
            </a:solidFill>
            <a:ln w="9525" cap="flat">
              <a:noFill/>
              <a:prstDash val="solid"/>
              <a:miter/>
            </a:ln>
          </p:spPr>
          <p:txBody>
            <a:bodyPr/>
            <a:lstStyle/>
            <a:p>
              <a:endParaRPr lang="en-US"/>
            </a:p>
          </p:txBody>
        </p:sp>
        <p:sp>
          <p:nvSpPr>
            <p:cNvPr id="159" name="Oval 158">
              <a:extLst>
                <a:ext uri="{FF2B5EF4-FFF2-40B4-BE49-F238E27FC236}">
                  <a16:creationId xmlns:a16="http://schemas.microsoft.com/office/drawing/2014/main" id="{25B9A22F-6517-2692-21CE-82530DE34B97}"/>
                </a:ext>
              </a:extLst>
            </p:cNvPr>
            <p:cNvSpPr/>
            <p:nvPr/>
          </p:nvSpPr>
          <p:spPr>
            <a:xfrm>
              <a:off x="876300" y="2780347"/>
              <a:ext cx="95250" cy="95250"/>
            </a:xfrm>
            <a:prstGeom prst="ellipse">
              <a:avLst/>
            </a:prstGeom>
            <a:solidFill>
              <a:srgbClr val="FF99FF"/>
            </a:solidFill>
            <a:ln w="9525" cap="flat">
              <a:noFill/>
              <a:prstDash val="solid"/>
              <a:miter/>
            </a:ln>
          </p:spPr>
          <p:txBody>
            <a:bodyPr/>
            <a:lstStyle/>
            <a:p>
              <a:endParaRPr lang="en-US"/>
            </a:p>
          </p:txBody>
        </p:sp>
        <p:sp>
          <p:nvSpPr>
            <p:cNvPr id="160" name="Oval 159">
              <a:extLst>
                <a:ext uri="{FF2B5EF4-FFF2-40B4-BE49-F238E27FC236}">
                  <a16:creationId xmlns:a16="http://schemas.microsoft.com/office/drawing/2014/main" id="{9B3FB5B5-45EF-FEDE-7A3F-0C77777F12AB}"/>
                </a:ext>
              </a:extLst>
            </p:cNvPr>
            <p:cNvSpPr/>
            <p:nvPr/>
          </p:nvSpPr>
          <p:spPr>
            <a:xfrm>
              <a:off x="876300" y="2780347"/>
              <a:ext cx="95250" cy="95250"/>
            </a:xfrm>
            <a:prstGeom prst="ellipse">
              <a:avLst/>
            </a:prstGeom>
            <a:noFill/>
            <a:ln w="9525" cap="sq">
              <a:solidFill>
                <a:srgbClr val="FF99FF"/>
              </a:solidFill>
              <a:prstDash val="solid"/>
              <a:miter/>
            </a:ln>
          </p:spPr>
          <p:txBody>
            <a:bodyPr/>
            <a:lstStyle/>
            <a:p>
              <a:endParaRPr lang="en-US"/>
            </a:p>
          </p:txBody>
        </p:sp>
        <p:sp>
          <p:nvSpPr>
            <p:cNvPr id="161" name="Rectangle 160">
              <a:extLst>
                <a:ext uri="{FF2B5EF4-FFF2-40B4-BE49-F238E27FC236}">
                  <a16:creationId xmlns:a16="http://schemas.microsoft.com/office/drawing/2014/main" id="{E1E3A178-C21E-9FE9-559B-58693B31C8CF}"/>
                </a:ext>
              </a:extLst>
            </p:cNvPr>
            <p:cNvSpPr/>
            <p:nvPr/>
          </p:nvSpPr>
          <p:spPr>
            <a:xfrm>
              <a:off x="838200" y="2570797"/>
              <a:ext cx="781050" cy="171450"/>
            </a:xfrm>
            <a:prstGeom prst="rect">
              <a:avLst/>
            </a:prstGeom>
            <a:solidFill>
              <a:srgbClr val="FFFFFF"/>
            </a:solidFill>
            <a:ln w="9525" cap="flat">
              <a:noFill/>
              <a:prstDash val="solid"/>
              <a:miter/>
            </a:ln>
          </p:spPr>
          <p:txBody>
            <a:bodyPr/>
            <a:lstStyle/>
            <a:p>
              <a:endParaRPr lang="en-US"/>
            </a:p>
          </p:txBody>
        </p:sp>
        <p:sp>
          <p:nvSpPr>
            <p:cNvPr id="162" name="TextBox 161">
              <a:extLst>
                <a:ext uri="{FF2B5EF4-FFF2-40B4-BE49-F238E27FC236}">
                  <a16:creationId xmlns:a16="http://schemas.microsoft.com/office/drawing/2014/main" id="{4338E5B2-77C6-6761-3F20-F4509D29AF78}"/>
                </a:ext>
              </a:extLst>
            </p:cNvPr>
            <p:cNvSpPr txBox="1"/>
            <p:nvPr/>
          </p:nvSpPr>
          <p:spPr>
            <a:xfrm>
              <a:off x="918210" y="2553605"/>
              <a:ext cx="39946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163" name="Rectangle 162">
              <a:extLst>
                <a:ext uri="{FF2B5EF4-FFF2-40B4-BE49-F238E27FC236}">
                  <a16:creationId xmlns:a16="http://schemas.microsoft.com/office/drawing/2014/main" id="{253EA553-1591-4F3B-84C0-43DA16504249}"/>
                </a:ext>
              </a:extLst>
            </p:cNvPr>
            <p:cNvSpPr/>
            <p:nvPr/>
          </p:nvSpPr>
          <p:spPr>
            <a:xfrm>
              <a:off x="838200" y="2570797"/>
              <a:ext cx="171450" cy="171450"/>
            </a:xfrm>
            <a:prstGeom prst="rect">
              <a:avLst/>
            </a:prstGeom>
            <a:solidFill>
              <a:srgbClr val="FFFFFF"/>
            </a:solidFill>
            <a:ln w="9525" cap="flat">
              <a:noFill/>
              <a:prstDash val="solid"/>
              <a:miter/>
            </a:ln>
          </p:spPr>
          <p:txBody>
            <a:bodyPr/>
            <a:lstStyle/>
            <a:p>
              <a:endParaRPr lang="en-US"/>
            </a:p>
          </p:txBody>
        </p:sp>
        <p:sp>
          <p:nvSpPr>
            <p:cNvPr id="164" name="Oval 163">
              <a:extLst>
                <a:ext uri="{FF2B5EF4-FFF2-40B4-BE49-F238E27FC236}">
                  <a16:creationId xmlns:a16="http://schemas.microsoft.com/office/drawing/2014/main" id="{4077A4D7-675B-16CF-4751-307AC0F78318}"/>
                </a:ext>
              </a:extLst>
            </p:cNvPr>
            <p:cNvSpPr/>
            <p:nvPr/>
          </p:nvSpPr>
          <p:spPr>
            <a:xfrm>
              <a:off x="876300" y="2608897"/>
              <a:ext cx="95250" cy="95250"/>
            </a:xfrm>
            <a:prstGeom prst="ellipse">
              <a:avLst/>
            </a:prstGeom>
            <a:solidFill>
              <a:srgbClr val="FFFF00"/>
            </a:solidFill>
            <a:ln w="9525" cap="flat">
              <a:noFill/>
              <a:prstDash val="solid"/>
              <a:miter/>
            </a:ln>
          </p:spPr>
          <p:txBody>
            <a:bodyPr/>
            <a:lstStyle/>
            <a:p>
              <a:endParaRPr lang="en-US"/>
            </a:p>
          </p:txBody>
        </p:sp>
        <p:sp>
          <p:nvSpPr>
            <p:cNvPr id="165" name="Oval 164">
              <a:extLst>
                <a:ext uri="{FF2B5EF4-FFF2-40B4-BE49-F238E27FC236}">
                  <a16:creationId xmlns:a16="http://schemas.microsoft.com/office/drawing/2014/main" id="{3128F8DA-9F5E-F646-F318-782418FB4FBC}"/>
                </a:ext>
              </a:extLst>
            </p:cNvPr>
            <p:cNvSpPr/>
            <p:nvPr/>
          </p:nvSpPr>
          <p:spPr>
            <a:xfrm>
              <a:off x="876300" y="2608897"/>
              <a:ext cx="95250" cy="95250"/>
            </a:xfrm>
            <a:prstGeom prst="ellipse">
              <a:avLst/>
            </a:prstGeom>
            <a:noFill/>
            <a:ln w="9525" cap="sq">
              <a:solidFill>
                <a:srgbClr val="FFFF00"/>
              </a:solidFill>
              <a:prstDash val="solid"/>
              <a:miter/>
            </a:ln>
          </p:spPr>
          <p:txBody>
            <a:bodyPr/>
            <a:lstStyle/>
            <a:p>
              <a:endParaRPr lang="en-US"/>
            </a:p>
          </p:txBody>
        </p:sp>
        <p:sp>
          <p:nvSpPr>
            <p:cNvPr id="166" name="TextBox 165">
              <a:extLst>
                <a:ext uri="{FF2B5EF4-FFF2-40B4-BE49-F238E27FC236}">
                  <a16:creationId xmlns:a16="http://schemas.microsoft.com/office/drawing/2014/main" id="{189758DB-5672-F2FB-DC0B-DDC6D7F5E651}"/>
                </a:ext>
              </a:extLst>
            </p:cNvPr>
            <p:cNvSpPr txBox="1"/>
            <p:nvPr/>
          </p:nvSpPr>
          <p:spPr>
            <a:xfrm>
              <a:off x="793335" y="2372966"/>
              <a:ext cx="1217000"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Logged Alteration</a:t>
              </a:r>
            </a:p>
          </p:txBody>
        </p:sp>
      </p:grpSp>
      <p:sp>
        <p:nvSpPr>
          <p:cNvPr id="214" name="Rectangle 213">
            <a:extLst>
              <a:ext uri="{FF2B5EF4-FFF2-40B4-BE49-F238E27FC236}">
                <a16:creationId xmlns:a16="http://schemas.microsoft.com/office/drawing/2014/main" id="{7E800651-058D-9F16-DAAC-034F32B30C5E}"/>
              </a:ext>
            </a:extLst>
          </p:cNvPr>
          <p:cNvSpPr/>
          <p:nvPr/>
        </p:nvSpPr>
        <p:spPr>
          <a:xfrm>
            <a:off x="5659788" y="482021"/>
            <a:ext cx="1638300" cy="2047875"/>
          </a:xfrm>
          <a:prstGeom prst="rect">
            <a:avLst/>
          </a:prstGeom>
          <a:solidFill>
            <a:srgbClr val="FFFFFF"/>
          </a:solidFill>
          <a:ln w="9525" cap="flat">
            <a:noFill/>
            <a:prstDash val="solid"/>
            <a:miter/>
          </a:ln>
        </p:spPr>
        <p:txBody>
          <a:bodyPr/>
          <a:lstStyle/>
          <a:p>
            <a:endParaRPr lang="en-US"/>
          </a:p>
        </p:txBody>
      </p:sp>
      <p:sp>
        <p:nvSpPr>
          <p:cNvPr id="224" name="Rectangle 223">
            <a:extLst>
              <a:ext uri="{FF2B5EF4-FFF2-40B4-BE49-F238E27FC236}">
                <a16:creationId xmlns:a16="http://schemas.microsoft.com/office/drawing/2014/main" id="{B1D43D17-9815-B961-6D87-C77BBF8DEC5B}"/>
              </a:ext>
            </a:extLst>
          </p:cNvPr>
          <p:cNvSpPr/>
          <p:nvPr/>
        </p:nvSpPr>
        <p:spPr>
          <a:xfrm>
            <a:off x="5716938" y="2291771"/>
            <a:ext cx="1524000" cy="171450"/>
          </a:xfrm>
          <a:prstGeom prst="rect">
            <a:avLst/>
          </a:prstGeom>
          <a:solidFill>
            <a:srgbClr val="FFFFFF"/>
          </a:solidFill>
          <a:ln w="9525" cap="flat">
            <a:noFill/>
            <a:prstDash val="solid"/>
            <a:miter/>
          </a:ln>
        </p:spPr>
        <p:txBody>
          <a:bodyPr/>
          <a:lstStyle/>
          <a:p>
            <a:endParaRPr lang="en-US"/>
          </a:p>
        </p:txBody>
      </p:sp>
      <p:sp>
        <p:nvSpPr>
          <p:cNvPr id="229" name="Rectangle 228">
            <a:extLst>
              <a:ext uri="{FF2B5EF4-FFF2-40B4-BE49-F238E27FC236}">
                <a16:creationId xmlns:a16="http://schemas.microsoft.com/office/drawing/2014/main" id="{D1F07BDD-886A-3F41-1CF0-166B904AD698}"/>
              </a:ext>
            </a:extLst>
          </p:cNvPr>
          <p:cNvSpPr/>
          <p:nvPr/>
        </p:nvSpPr>
        <p:spPr>
          <a:xfrm>
            <a:off x="5716938" y="2120321"/>
            <a:ext cx="1524000" cy="171450"/>
          </a:xfrm>
          <a:prstGeom prst="rect">
            <a:avLst/>
          </a:prstGeom>
          <a:solidFill>
            <a:srgbClr val="FFFFFF"/>
          </a:solidFill>
          <a:ln w="9525" cap="flat">
            <a:noFill/>
            <a:prstDash val="solid"/>
            <a:miter/>
          </a:ln>
        </p:spPr>
        <p:txBody>
          <a:bodyPr/>
          <a:lstStyle/>
          <a:p>
            <a:endParaRPr lang="en-US"/>
          </a:p>
        </p:txBody>
      </p:sp>
      <p:sp>
        <p:nvSpPr>
          <p:cNvPr id="234" name="Rectangle 233">
            <a:extLst>
              <a:ext uri="{FF2B5EF4-FFF2-40B4-BE49-F238E27FC236}">
                <a16:creationId xmlns:a16="http://schemas.microsoft.com/office/drawing/2014/main" id="{E39D665A-8760-9619-FD2A-F7B8608E45FA}"/>
              </a:ext>
            </a:extLst>
          </p:cNvPr>
          <p:cNvSpPr/>
          <p:nvPr/>
        </p:nvSpPr>
        <p:spPr>
          <a:xfrm>
            <a:off x="5716938" y="1948871"/>
            <a:ext cx="1524000" cy="171450"/>
          </a:xfrm>
          <a:prstGeom prst="rect">
            <a:avLst/>
          </a:prstGeom>
          <a:solidFill>
            <a:srgbClr val="FFFFFF"/>
          </a:solidFill>
          <a:ln w="9525" cap="flat">
            <a:noFill/>
            <a:prstDash val="solid"/>
            <a:miter/>
          </a:ln>
        </p:spPr>
        <p:txBody>
          <a:bodyPr/>
          <a:lstStyle/>
          <a:p>
            <a:endParaRPr lang="en-US"/>
          </a:p>
        </p:txBody>
      </p:sp>
      <p:sp>
        <p:nvSpPr>
          <p:cNvPr id="239" name="Rectangle 238">
            <a:extLst>
              <a:ext uri="{FF2B5EF4-FFF2-40B4-BE49-F238E27FC236}">
                <a16:creationId xmlns:a16="http://schemas.microsoft.com/office/drawing/2014/main" id="{F7E1CB90-9E7C-70A4-DF15-0A8803725EAB}"/>
              </a:ext>
            </a:extLst>
          </p:cNvPr>
          <p:cNvSpPr/>
          <p:nvPr/>
        </p:nvSpPr>
        <p:spPr>
          <a:xfrm>
            <a:off x="5716938" y="1777421"/>
            <a:ext cx="1524000" cy="171450"/>
          </a:xfrm>
          <a:prstGeom prst="rect">
            <a:avLst/>
          </a:prstGeom>
          <a:solidFill>
            <a:srgbClr val="FFFFFF"/>
          </a:solidFill>
          <a:ln w="9525" cap="flat">
            <a:noFill/>
            <a:prstDash val="solid"/>
            <a:miter/>
          </a:ln>
        </p:spPr>
        <p:txBody>
          <a:bodyPr/>
          <a:lstStyle/>
          <a:p>
            <a:endParaRPr lang="en-US"/>
          </a:p>
        </p:txBody>
      </p:sp>
      <p:sp>
        <p:nvSpPr>
          <p:cNvPr id="244" name="Rectangle 243">
            <a:extLst>
              <a:ext uri="{FF2B5EF4-FFF2-40B4-BE49-F238E27FC236}">
                <a16:creationId xmlns:a16="http://schemas.microsoft.com/office/drawing/2014/main" id="{5E581986-3FE0-32D8-9F44-064A2B238745}"/>
              </a:ext>
            </a:extLst>
          </p:cNvPr>
          <p:cNvSpPr/>
          <p:nvPr/>
        </p:nvSpPr>
        <p:spPr>
          <a:xfrm>
            <a:off x="5716938" y="1605971"/>
            <a:ext cx="1524000" cy="171450"/>
          </a:xfrm>
          <a:prstGeom prst="rect">
            <a:avLst/>
          </a:prstGeom>
          <a:solidFill>
            <a:srgbClr val="FFFFFF"/>
          </a:solidFill>
          <a:ln w="9525" cap="flat">
            <a:noFill/>
            <a:prstDash val="solid"/>
            <a:miter/>
          </a:ln>
        </p:spPr>
        <p:txBody>
          <a:bodyPr/>
          <a:lstStyle/>
          <a:p>
            <a:endParaRPr lang="en-US"/>
          </a:p>
        </p:txBody>
      </p:sp>
      <p:sp>
        <p:nvSpPr>
          <p:cNvPr id="249" name="Rectangle 248">
            <a:extLst>
              <a:ext uri="{FF2B5EF4-FFF2-40B4-BE49-F238E27FC236}">
                <a16:creationId xmlns:a16="http://schemas.microsoft.com/office/drawing/2014/main" id="{E77ADA46-6C24-DBAD-F086-21750A423CBA}"/>
              </a:ext>
            </a:extLst>
          </p:cNvPr>
          <p:cNvSpPr/>
          <p:nvPr/>
        </p:nvSpPr>
        <p:spPr>
          <a:xfrm>
            <a:off x="5716938" y="1434521"/>
            <a:ext cx="1524000" cy="171450"/>
          </a:xfrm>
          <a:prstGeom prst="rect">
            <a:avLst/>
          </a:prstGeom>
          <a:solidFill>
            <a:srgbClr val="FFFFFF"/>
          </a:solidFill>
          <a:ln w="9525" cap="flat">
            <a:noFill/>
            <a:prstDash val="solid"/>
            <a:miter/>
          </a:ln>
        </p:spPr>
        <p:txBody>
          <a:bodyPr/>
          <a:lstStyle/>
          <a:p>
            <a:endParaRPr lang="en-US"/>
          </a:p>
        </p:txBody>
      </p:sp>
      <p:sp>
        <p:nvSpPr>
          <p:cNvPr id="254" name="Rectangle 253">
            <a:extLst>
              <a:ext uri="{FF2B5EF4-FFF2-40B4-BE49-F238E27FC236}">
                <a16:creationId xmlns:a16="http://schemas.microsoft.com/office/drawing/2014/main" id="{5D1F367A-F615-7489-2FDA-190A54736F5D}"/>
              </a:ext>
            </a:extLst>
          </p:cNvPr>
          <p:cNvSpPr/>
          <p:nvPr/>
        </p:nvSpPr>
        <p:spPr>
          <a:xfrm>
            <a:off x="5716938" y="1263071"/>
            <a:ext cx="1524000" cy="171450"/>
          </a:xfrm>
          <a:prstGeom prst="rect">
            <a:avLst/>
          </a:prstGeom>
          <a:solidFill>
            <a:srgbClr val="FFFFFF"/>
          </a:solidFill>
          <a:ln w="9525" cap="flat">
            <a:noFill/>
            <a:prstDash val="solid"/>
            <a:miter/>
          </a:ln>
        </p:spPr>
        <p:txBody>
          <a:bodyPr/>
          <a:lstStyle/>
          <a:p>
            <a:endParaRPr lang="en-US"/>
          </a:p>
        </p:txBody>
      </p:sp>
      <p:sp>
        <p:nvSpPr>
          <p:cNvPr id="259" name="Rectangle 258">
            <a:extLst>
              <a:ext uri="{FF2B5EF4-FFF2-40B4-BE49-F238E27FC236}">
                <a16:creationId xmlns:a16="http://schemas.microsoft.com/office/drawing/2014/main" id="{5C9728C5-18FA-9E9D-398A-D2EF757FD75A}"/>
              </a:ext>
            </a:extLst>
          </p:cNvPr>
          <p:cNvSpPr/>
          <p:nvPr/>
        </p:nvSpPr>
        <p:spPr>
          <a:xfrm>
            <a:off x="5716938" y="1091621"/>
            <a:ext cx="1524000" cy="171450"/>
          </a:xfrm>
          <a:prstGeom prst="rect">
            <a:avLst/>
          </a:prstGeom>
          <a:solidFill>
            <a:srgbClr val="FFFFFF"/>
          </a:solidFill>
          <a:ln w="9525" cap="flat">
            <a:noFill/>
            <a:prstDash val="solid"/>
            <a:miter/>
          </a:ln>
        </p:spPr>
        <p:txBody>
          <a:bodyPr/>
          <a:lstStyle/>
          <a:p>
            <a:endParaRPr lang="en-US"/>
          </a:p>
        </p:txBody>
      </p:sp>
      <p:sp>
        <p:nvSpPr>
          <p:cNvPr id="264" name="Rectangle 263">
            <a:extLst>
              <a:ext uri="{FF2B5EF4-FFF2-40B4-BE49-F238E27FC236}">
                <a16:creationId xmlns:a16="http://schemas.microsoft.com/office/drawing/2014/main" id="{1D2CA183-535A-8492-8062-804F4BFCAA12}"/>
              </a:ext>
            </a:extLst>
          </p:cNvPr>
          <p:cNvSpPr/>
          <p:nvPr/>
        </p:nvSpPr>
        <p:spPr>
          <a:xfrm>
            <a:off x="5716938" y="920171"/>
            <a:ext cx="1524000" cy="171450"/>
          </a:xfrm>
          <a:prstGeom prst="rect">
            <a:avLst/>
          </a:prstGeom>
          <a:solidFill>
            <a:srgbClr val="FFFFFF"/>
          </a:solidFill>
          <a:ln w="9525" cap="flat">
            <a:noFill/>
            <a:prstDash val="solid"/>
            <a:miter/>
          </a:ln>
        </p:spPr>
        <p:txBody>
          <a:bodyPr/>
          <a:lstStyle/>
          <a:p>
            <a:endParaRPr lang="en-US"/>
          </a:p>
        </p:txBody>
      </p:sp>
      <p:sp>
        <p:nvSpPr>
          <p:cNvPr id="269" name="Rectangle 268">
            <a:extLst>
              <a:ext uri="{FF2B5EF4-FFF2-40B4-BE49-F238E27FC236}">
                <a16:creationId xmlns:a16="http://schemas.microsoft.com/office/drawing/2014/main" id="{F0E8936A-4F2E-2173-EE56-972060D8A7B5}"/>
              </a:ext>
            </a:extLst>
          </p:cNvPr>
          <p:cNvSpPr/>
          <p:nvPr/>
        </p:nvSpPr>
        <p:spPr>
          <a:xfrm>
            <a:off x="5716938" y="748721"/>
            <a:ext cx="1524000" cy="171450"/>
          </a:xfrm>
          <a:prstGeom prst="rect">
            <a:avLst/>
          </a:prstGeom>
          <a:solidFill>
            <a:srgbClr val="FFFFFF"/>
          </a:solidFill>
          <a:ln w="9525" cap="flat">
            <a:noFill/>
            <a:prstDash val="solid"/>
            <a:miter/>
          </a:ln>
        </p:spPr>
        <p:txBody>
          <a:bodyPr/>
          <a:lstStyle/>
          <a:p>
            <a:endParaRPr lang="en-US"/>
          </a:p>
        </p:txBody>
      </p:sp>
      <p:grpSp>
        <p:nvGrpSpPr>
          <p:cNvPr id="275" name="Group 274">
            <a:extLst>
              <a:ext uri="{FF2B5EF4-FFF2-40B4-BE49-F238E27FC236}">
                <a16:creationId xmlns:a16="http://schemas.microsoft.com/office/drawing/2014/main" id="{A3A3FD62-27CF-AFF8-16C9-AC81040D57F6}"/>
              </a:ext>
            </a:extLst>
          </p:cNvPr>
          <p:cNvGrpSpPr/>
          <p:nvPr/>
        </p:nvGrpSpPr>
        <p:grpSpPr>
          <a:xfrm>
            <a:off x="10385944" y="2883174"/>
            <a:ext cx="896399" cy="1960288"/>
            <a:chOff x="5647800" y="522040"/>
            <a:chExt cx="896399" cy="1960288"/>
          </a:xfrm>
        </p:grpSpPr>
        <p:sp>
          <p:nvSpPr>
            <p:cNvPr id="225" name="TextBox 224">
              <a:extLst>
                <a:ext uri="{FF2B5EF4-FFF2-40B4-BE49-F238E27FC236}">
                  <a16:creationId xmlns:a16="http://schemas.microsoft.com/office/drawing/2014/main" id="{333E7AAC-5CE1-9A8B-3D9F-6E717A437B96}"/>
                </a:ext>
              </a:extLst>
            </p:cNvPr>
            <p:cNvSpPr txBox="1"/>
            <p:nvPr/>
          </p:nvSpPr>
          <p:spPr>
            <a:xfrm>
              <a:off x="5796948" y="2274579"/>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94.62</a:t>
              </a:r>
            </a:p>
          </p:txBody>
        </p:sp>
        <p:sp>
          <p:nvSpPr>
            <p:cNvPr id="226" name="Rectangle 225">
              <a:extLst>
                <a:ext uri="{FF2B5EF4-FFF2-40B4-BE49-F238E27FC236}">
                  <a16:creationId xmlns:a16="http://schemas.microsoft.com/office/drawing/2014/main" id="{07D05E93-2D68-D09C-4492-658E13C06432}"/>
                </a:ext>
              </a:extLst>
            </p:cNvPr>
            <p:cNvSpPr/>
            <p:nvPr/>
          </p:nvSpPr>
          <p:spPr>
            <a:xfrm>
              <a:off x="5716938" y="2291771"/>
              <a:ext cx="171450" cy="171450"/>
            </a:xfrm>
            <a:prstGeom prst="rect">
              <a:avLst/>
            </a:prstGeom>
            <a:solidFill>
              <a:srgbClr val="FFFFFF"/>
            </a:solidFill>
            <a:ln w="9525" cap="flat">
              <a:noFill/>
              <a:prstDash val="solid"/>
              <a:miter/>
            </a:ln>
          </p:spPr>
          <p:txBody>
            <a:bodyPr/>
            <a:lstStyle/>
            <a:p>
              <a:endParaRPr lang="en-US"/>
            </a:p>
          </p:txBody>
        </p:sp>
        <p:sp>
          <p:nvSpPr>
            <p:cNvPr id="227" name="Oval 226">
              <a:extLst>
                <a:ext uri="{FF2B5EF4-FFF2-40B4-BE49-F238E27FC236}">
                  <a16:creationId xmlns:a16="http://schemas.microsoft.com/office/drawing/2014/main" id="{FB5AF67C-4753-763F-4750-A8DDDE50F910}"/>
                </a:ext>
              </a:extLst>
            </p:cNvPr>
            <p:cNvSpPr/>
            <p:nvPr/>
          </p:nvSpPr>
          <p:spPr>
            <a:xfrm>
              <a:off x="5755038" y="2329871"/>
              <a:ext cx="95250" cy="95250"/>
            </a:xfrm>
            <a:prstGeom prst="ellipse">
              <a:avLst/>
            </a:prstGeom>
            <a:solidFill>
              <a:srgbClr val="FF0000"/>
            </a:solidFill>
            <a:ln w="9525" cap="flat">
              <a:noFill/>
              <a:prstDash val="solid"/>
              <a:miter/>
            </a:ln>
          </p:spPr>
          <p:txBody>
            <a:bodyPr/>
            <a:lstStyle/>
            <a:p>
              <a:endParaRPr lang="en-US"/>
            </a:p>
          </p:txBody>
        </p:sp>
        <p:sp>
          <p:nvSpPr>
            <p:cNvPr id="228" name="Oval 227">
              <a:extLst>
                <a:ext uri="{FF2B5EF4-FFF2-40B4-BE49-F238E27FC236}">
                  <a16:creationId xmlns:a16="http://schemas.microsoft.com/office/drawing/2014/main" id="{19B7D8AE-C52F-0BDE-0C64-1E6C0D9F05BD}"/>
                </a:ext>
              </a:extLst>
            </p:cNvPr>
            <p:cNvSpPr/>
            <p:nvPr/>
          </p:nvSpPr>
          <p:spPr>
            <a:xfrm>
              <a:off x="5755038" y="2329871"/>
              <a:ext cx="95250" cy="95250"/>
            </a:xfrm>
            <a:prstGeom prst="ellipse">
              <a:avLst/>
            </a:prstGeom>
            <a:noFill/>
            <a:ln w="9525" cap="sq">
              <a:solidFill>
                <a:srgbClr val="FF0000"/>
              </a:solidFill>
              <a:prstDash val="solid"/>
              <a:miter/>
            </a:ln>
          </p:spPr>
          <p:txBody>
            <a:bodyPr/>
            <a:lstStyle/>
            <a:p>
              <a:endParaRPr lang="en-US"/>
            </a:p>
          </p:txBody>
        </p:sp>
        <p:sp>
          <p:nvSpPr>
            <p:cNvPr id="230" name="TextBox 229">
              <a:extLst>
                <a:ext uri="{FF2B5EF4-FFF2-40B4-BE49-F238E27FC236}">
                  <a16:creationId xmlns:a16="http://schemas.microsoft.com/office/drawing/2014/main" id="{32D0764D-ECE1-6842-C29A-8FE2A27F27CA}"/>
                </a:ext>
              </a:extLst>
            </p:cNvPr>
            <p:cNvSpPr txBox="1"/>
            <p:nvPr/>
          </p:nvSpPr>
          <p:spPr>
            <a:xfrm>
              <a:off x="5796948" y="2103129"/>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57.5</a:t>
              </a:r>
            </a:p>
          </p:txBody>
        </p:sp>
        <p:sp>
          <p:nvSpPr>
            <p:cNvPr id="231" name="Rectangle 230">
              <a:extLst>
                <a:ext uri="{FF2B5EF4-FFF2-40B4-BE49-F238E27FC236}">
                  <a16:creationId xmlns:a16="http://schemas.microsoft.com/office/drawing/2014/main" id="{4AEC1AA6-9C9B-D4F5-37AA-4B1C88BF21FA}"/>
                </a:ext>
              </a:extLst>
            </p:cNvPr>
            <p:cNvSpPr/>
            <p:nvPr/>
          </p:nvSpPr>
          <p:spPr>
            <a:xfrm>
              <a:off x="5716938" y="2120321"/>
              <a:ext cx="171450" cy="171450"/>
            </a:xfrm>
            <a:prstGeom prst="rect">
              <a:avLst/>
            </a:prstGeom>
            <a:solidFill>
              <a:srgbClr val="FFFFFF"/>
            </a:solidFill>
            <a:ln w="9525" cap="flat">
              <a:noFill/>
              <a:prstDash val="solid"/>
              <a:miter/>
            </a:ln>
          </p:spPr>
          <p:txBody>
            <a:bodyPr/>
            <a:lstStyle/>
            <a:p>
              <a:endParaRPr lang="en-US"/>
            </a:p>
          </p:txBody>
        </p:sp>
        <p:sp>
          <p:nvSpPr>
            <p:cNvPr id="232" name="Oval 231">
              <a:extLst>
                <a:ext uri="{FF2B5EF4-FFF2-40B4-BE49-F238E27FC236}">
                  <a16:creationId xmlns:a16="http://schemas.microsoft.com/office/drawing/2014/main" id="{D5555163-585A-3CA6-7181-C817DAFD225D}"/>
                </a:ext>
              </a:extLst>
            </p:cNvPr>
            <p:cNvSpPr/>
            <p:nvPr/>
          </p:nvSpPr>
          <p:spPr>
            <a:xfrm>
              <a:off x="5755038" y="2158421"/>
              <a:ext cx="95250" cy="95250"/>
            </a:xfrm>
            <a:prstGeom prst="ellipse">
              <a:avLst/>
            </a:prstGeom>
            <a:solidFill>
              <a:srgbClr val="FF5400"/>
            </a:solidFill>
            <a:ln w="9525" cap="flat">
              <a:noFill/>
              <a:prstDash val="solid"/>
              <a:miter/>
            </a:ln>
          </p:spPr>
          <p:txBody>
            <a:bodyPr/>
            <a:lstStyle/>
            <a:p>
              <a:endParaRPr lang="en-US"/>
            </a:p>
          </p:txBody>
        </p:sp>
        <p:sp>
          <p:nvSpPr>
            <p:cNvPr id="233" name="Oval 232">
              <a:extLst>
                <a:ext uri="{FF2B5EF4-FFF2-40B4-BE49-F238E27FC236}">
                  <a16:creationId xmlns:a16="http://schemas.microsoft.com/office/drawing/2014/main" id="{B8B3B878-F20F-66C4-C3A0-36AFA1FE312F}"/>
                </a:ext>
              </a:extLst>
            </p:cNvPr>
            <p:cNvSpPr/>
            <p:nvPr/>
          </p:nvSpPr>
          <p:spPr>
            <a:xfrm>
              <a:off x="5755038" y="2158421"/>
              <a:ext cx="95250" cy="95250"/>
            </a:xfrm>
            <a:prstGeom prst="ellipse">
              <a:avLst/>
            </a:prstGeom>
            <a:noFill/>
            <a:ln w="9525" cap="sq">
              <a:solidFill>
                <a:srgbClr val="FF5400"/>
              </a:solidFill>
              <a:prstDash val="solid"/>
              <a:miter/>
            </a:ln>
          </p:spPr>
          <p:txBody>
            <a:bodyPr/>
            <a:lstStyle/>
            <a:p>
              <a:endParaRPr lang="en-US"/>
            </a:p>
          </p:txBody>
        </p:sp>
        <p:sp>
          <p:nvSpPr>
            <p:cNvPr id="235" name="TextBox 234">
              <a:extLst>
                <a:ext uri="{FF2B5EF4-FFF2-40B4-BE49-F238E27FC236}">
                  <a16:creationId xmlns:a16="http://schemas.microsoft.com/office/drawing/2014/main" id="{245D5558-DF03-970E-2A57-1D0982AE784F}"/>
                </a:ext>
              </a:extLst>
            </p:cNvPr>
            <p:cNvSpPr txBox="1"/>
            <p:nvPr/>
          </p:nvSpPr>
          <p:spPr>
            <a:xfrm>
              <a:off x="5796948" y="1931679"/>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47.21</a:t>
              </a:r>
            </a:p>
          </p:txBody>
        </p:sp>
        <p:sp>
          <p:nvSpPr>
            <p:cNvPr id="236" name="Rectangle 235">
              <a:extLst>
                <a:ext uri="{FF2B5EF4-FFF2-40B4-BE49-F238E27FC236}">
                  <a16:creationId xmlns:a16="http://schemas.microsoft.com/office/drawing/2014/main" id="{FD63D6AD-57F0-FB18-1844-AF0752EBDA43}"/>
                </a:ext>
              </a:extLst>
            </p:cNvPr>
            <p:cNvSpPr/>
            <p:nvPr/>
          </p:nvSpPr>
          <p:spPr>
            <a:xfrm>
              <a:off x="5716938" y="1948871"/>
              <a:ext cx="171450" cy="171450"/>
            </a:xfrm>
            <a:prstGeom prst="rect">
              <a:avLst/>
            </a:prstGeom>
            <a:solidFill>
              <a:srgbClr val="FFFFFF"/>
            </a:solidFill>
            <a:ln w="9525" cap="flat">
              <a:noFill/>
              <a:prstDash val="solid"/>
              <a:miter/>
            </a:ln>
          </p:spPr>
          <p:txBody>
            <a:bodyPr/>
            <a:lstStyle/>
            <a:p>
              <a:endParaRPr lang="en-US"/>
            </a:p>
          </p:txBody>
        </p:sp>
        <p:sp>
          <p:nvSpPr>
            <p:cNvPr id="237" name="Oval 236">
              <a:extLst>
                <a:ext uri="{FF2B5EF4-FFF2-40B4-BE49-F238E27FC236}">
                  <a16:creationId xmlns:a16="http://schemas.microsoft.com/office/drawing/2014/main" id="{0D3847C4-6C60-4734-27E4-6A6FC55FEE5D}"/>
                </a:ext>
              </a:extLst>
            </p:cNvPr>
            <p:cNvSpPr/>
            <p:nvPr/>
          </p:nvSpPr>
          <p:spPr>
            <a:xfrm>
              <a:off x="5755038" y="1986971"/>
              <a:ext cx="95250" cy="95250"/>
            </a:xfrm>
            <a:prstGeom prst="ellipse">
              <a:avLst/>
            </a:prstGeom>
            <a:solidFill>
              <a:srgbClr val="FFAA00"/>
            </a:solidFill>
            <a:ln w="9525" cap="flat">
              <a:noFill/>
              <a:prstDash val="solid"/>
              <a:miter/>
            </a:ln>
          </p:spPr>
          <p:txBody>
            <a:bodyPr/>
            <a:lstStyle/>
            <a:p>
              <a:endParaRPr lang="en-US"/>
            </a:p>
          </p:txBody>
        </p:sp>
        <p:sp>
          <p:nvSpPr>
            <p:cNvPr id="238" name="Oval 237">
              <a:extLst>
                <a:ext uri="{FF2B5EF4-FFF2-40B4-BE49-F238E27FC236}">
                  <a16:creationId xmlns:a16="http://schemas.microsoft.com/office/drawing/2014/main" id="{66AE25EE-FA08-FBC5-F24B-AC0ED89708C8}"/>
                </a:ext>
              </a:extLst>
            </p:cNvPr>
            <p:cNvSpPr/>
            <p:nvPr/>
          </p:nvSpPr>
          <p:spPr>
            <a:xfrm>
              <a:off x="5755038" y="1986971"/>
              <a:ext cx="95250" cy="95250"/>
            </a:xfrm>
            <a:prstGeom prst="ellipse">
              <a:avLst/>
            </a:prstGeom>
            <a:noFill/>
            <a:ln w="9525" cap="sq">
              <a:solidFill>
                <a:srgbClr val="FFAA00"/>
              </a:solidFill>
              <a:prstDash val="solid"/>
              <a:miter/>
            </a:ln>
          </p:spPr>
          <p:txBody>
            <a:bodyPr/>
            <a:lstStyle/>
            <a:p>
              <a:endParaRPr lang="en-US"/>
            </a:p>
          </p:txBody>
        </p:sp>
        <p:sp>
          <p:nvSpPr>
            <p:cNvPr id="240" name="TextBox 239">
              <a:extLst>
                <a:ext uri="{FF2B5EF4-FFF2-40B4-BE49-F238E27FC236}">
                  <a16:creationId xmlns:a16="http://schemas.microsoft.com/office/drawing/2014/main" id="{229830D6-AEE4-6A7F-356A-D9190E6E9C66}"/>
                </a:ext>
              </a:extLst>
            </p:cNvPr>
            <p:cNvSpPr txBox="1"/>
            <p:nvPr/>
          </p:nvSpPr>
          <p:spPr>
            <a:xfrm>
              <a:off x="5796948" y="1760229"/>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36.69</a:t>
              </a:r>
            </a:p>
          </p:txBody>
        </p:sp>
        <p:sp>
          <p:nvSpPr>
            <p:cNvPr id="241" name="Rectangle 240">
              <a:extLst>
                <a:ext uri="{FF2B5EF4-FFF2-40B4-BE49-F238E27FC236}">
                  <a16:creationId xmlns:a16="http://schemas.microsoft.com/office/drawing/2014/main" id="{E0F1C45A-7C6D-4F42-4075-32FBB3AE2E21}"/>
                </a:ext>
              </a:extLst>
            </p:cNvPr>
            <p:cNvSpPr/>
            <p:nvPr/>
          </p:nvSpPr>
          <p:spPr>
            <a:xfrm>
              <a:off x="5716938" y="1777421"/>
              <a:ext cx="171450" cy="171450"/>
            </a:xfrm>
            <a:prstGeom prst="rect">
              <a:avLst/>
            </a:prstGeom>
            <a:solidFill>
              <a:srgbClr val="FFFFFF"/>
            </a:solidFill>
            <a:ln w="9525" cap="flat">
              <a:noFill/>
              <a:prstDash val="solid"/>
              <a:miter/>
            </a:ln>
          </p:spPr>
          <p:txBody>
            <a:bodyPr/>
            <a:lstStyle/>
            <a:p>
              <a:endParaRPr lang="en-US"/>
            </a:p>
          </p:txBody>
        </p:sp>
        <p:sp>
          <p:nvSpPr>
            <p:cNvPr id="242" name="Oval 241">
              <a:extLst>
                <a:ext uri="{FF2B5EF4-FFF2-40B4-BE49-F238E27FC236}">
                  <a16:creationId xmlns:a16="http://schemas.microsoft.com/office/drawing/2014/main" id="{0537D9A3-CBEE-DBE6-9085-F07C184DFCC0}"/>
                </a:ext>
              </a:extLst>
            </p:cNvPr>
            <p:cNvSpPr/>
            <p:nvPr/>
          </p:nvSpPr>
          <p:spPr>
            <a:xfrm>
              <a:off x="5755038" y="1815521"/>
              <a:ext cx="95250" cy="95250"/>
            </a:xfrm>
            <a:prstGeom prst="ellipse">
              <a:avLst/>
            </a:prstGeom>
            <a:solidFill>
              <a:srgbClr val="FFFF00"/>
            </a:solidFill>
            <a:ln w="9525" cap="flat">
              <a:noFill/>
              <a:prstDash val="solid"/>
              <a:miter/>
            </a:ln>
          </p:spPr>
          <p:txBody>
            <a:bodyPr/>
            <a:lstStyle/>
            <a:p>
              <a:endParaRPr lang="en-US"/>
            </a:p>
          </p:txBody>
        </p:sp>
        <p:sp>
          <p:nvSpPr>
            <p:cNvPr id="243" name="Oval 242">
              <a:extLst>
                <a:ext uri="{FF2B5EF4-FFF2-40B4-BE49-F238E27FC236}">
                  <a16:creationId xmlns:a16="http://schemas.microsoft.com/office/drawing/2014/main" id="{A3FF7557-9B4F-8936-752B-B41A947020CA}"/>
                </a:ext>
              </a:extLst>
            </p:cNvPr>
            <p:cNvSpPr/>
            <p:nvPr/>
          </p:nvSpPr>
          <p:spPr>
            <a:xfrm>
              <a:off x="5755038" y="1815521"/>
              <a:ext cx="95250" cy="95250"/>
            </a:xfrm>
            <a:prstGeom prst="ellipse">
              <a:avLst/>
            </a:prstGeom>
            <a:noFill/>
            <a:ln w="9525" cap="sq">
              <a:solidFill>
                <a:srgbClr val="FFFF00"/>
              </a:solidFill>
              <a:prstDash val="solid"/>
              <a:miter/>
            </a:ln>
          </p:spPr>
          <p:txBody>
            <a:bodyPr/>
            <a:lstStyle/>
            <a:p>
              <a:endParaRPr lang="en-US"/>
            </a:p>
          </p:txBody>
        </p:sp>
        <p:sp>
          <p:nvSpPr>
            <p:cNvPr id="245" name="TextBox 244">
              <a:extLst>
                <a:ext uri="{FF2B5EF4-FFF2-40B4-BE49-F238E27FC236}">
                  <a16:creationId xmlns:a16="http://schemas.microsoft.com/office/drawing/2014/main" id="{7E3A0679-1447-F00E-1718-B433C43DA77A}"/>
                </a:ext>
              </a:extLst>
            </p:cNvPr>
            <p:cNvSpPr txBox="1"/>
            <p:nvPr/>
          </p:nvSpPr>
          <p:spPr>
            <a:xfrm>
              <a:off x="5796948" y="1588779"/>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28.39</a:t>
              </a:r>
            </a:p>
          </p:txBody>
        </p:sp>
        <p:sp>
          <p:nvSpPr>
            <p:cNvPr id="246" name="Rectangle 245">
              <a:extLst>
                <a:ext uri="{FF2B5EF4-FFF2-40B4-BE49-F238E27FC236}">
                  <a16:creationId xmlns:a16="http://schemas.microsoft.com/office/drawing/2014/main" id="{B984BEF8-9EA9-8BDF-E7E5-70B3043BF6F0}"/>
                </a:ext>
              </a:extLst>
            </p:cNvPr>
            <p:cNvSpPr/>
            <p:nvPr/>
          </p:nvSpPr>
          <p:spPr>
            <a:xfrm>
              <a:off x="5716938" y="1605971"/>
              <a:ext cx="171450" cy="171450"/>
            </a:xfrm>
            <a:prstGeom prst="rect">
              <a:avLst/>
            </a:prstGeom>
            <a:solidFill>
              <a:srgbClr val="FFFFFF"/>
            </a:solidFill>
            <a:ln w="9525" cap="flat">
              <a:noFill/>
              <a:prstDash val="solid"/>
              <a:miter/>
            </a:ln>
          </p:spPr>
          <p:txBody>
            <a:bodyPr/>
            <a:lstStyle/>
            <a:p>
              <a:endParaRPr lang="en-US"/>
            </a:p>
          </p:txBody>
        </p:sp>
        <p:sp>
          <p:nvSpPr>
            <p:cNvPr id="247" name="Oval 246">
              <a:extLst>
                <a:ext uri="{FF2B5EF4-FFF2-40B4-BE49-F238E27FC236}">
                  <a16:creationId xmlns:a16="http://schemas.microsoft.com/office/drawing/2014/main" id="{B4A06C53-0629-8909-9D4C-3F8FA9A6F60E}"/>
                </a:ext>
              </a:extLst>
            </p:cNvPr>
            <p:cNvSpPr/>
            <p:nvPr/>
          </p:nvSpPr>
          <p:spPr>
            <a:xfrm>
              <a:off x="5755038" y="1644071"/>
              <a:ext cx="95250" cy="95250"/>
            </a:xfrm>
            <a:prstGeom prst="ellipse">
              <a:avLst/>
            </a:prstGeom>
            <a:solidFill>
              <a:srgbClr val="AAFF54"/>
            </a:solidFill>
            <a:ln w="9525" cap="flat">
              <a:noFill/>
              <a:prstDash val="solid"/>
              <a:miter/>
            </a:ln>
          </p:spPr>
          <p:txBody>
            <a:bodyPr/>
            <a:lstStyle/>
            <a:p>
              <a:endParaRPr lang="en-US"/>
            </a:p>
          </p:txBody>
        </p:sp>
        <p:sp>
          <p:nvSpPr>
            <p:cNvPr id="248" name="Oval 247">
              <a:extLst>
                <a:ext uri="{FF2B5EF4-FFF2-40B4-BE49-F238E27FC236}">
                  <a16:creationId xmlns:a16="http://schemas.microsoft.com/office/drawing/2014/main" id="{AF45031F-A01B-626F-A615-99A7F34763AD}"/>
                </a:ext>
              </a:extLst>
            </p:cNvPr>
            <p:cNvSpPr/>
            <p:nvPr/>
          </p:nvSpPr>
          <p:spPr>
            <a:xfrm>
              <a:off x="5755038" y="1644071"/>
              <a:ext cx="95250" cy="95250"/>
            </a:xfrm>
            <a:prstGeom prst="ellipse">
              <a:avLst/>
            </a:prstGeom>
            <a:noFill/>
            <a:ln w="9525" cap="sq">
              <a:solidFill>
                <a:srgbClr val="AAFF54"/>
              </a:solidFill>
              <a:prstDash val="solid"/>
              <a:miter/>
            </a:ln>
          </p:spPr>
          <p:txBody>
            <a:bodyPr/>
            <a:lstStyle/>
            <a:p>
              <a:endParaRPr lang="en-US"/>
            </a:p>
          </p:txBody>
        </p:sp>
        <p:sp>
          <p:nvSpPr>
            <p:cNvPr id="250" name="TextBox 249">
              <a:extLst>
                <a:ext uri="{FF2B5EF4-FFF2-40B4-BE49-F238E27FC236}">
                  <a16:creationId xmlns:a16="http://schemas.microsoft.com/office/drawing/2014/main" id="{6D5671D3-A7C5-81DC-F426-077C2DBE8C34}"/>
                </a:ext>
              </a:extLst>
            </p:cNvPr>
            <p:cNvSpPr txBox="1"/>
            <p:nvPr/>
          </p:nvSpPr>
          <p:spPr>
            <a:xfrm>
              <a:off x="5796948" y="1417329"/>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21.3</a:t>
              </a:r>
            </a:p>
          </p:txBody>
        </p:sp>
        <p:sp>
          <p:nvSpPr>
            <p:cNvPr id="251" name="Rectangle 250">
              <a:extLst>
                <a:ext uri="{FF2B5EF4-FFF2-40B4-BE49-F238E27FC236}">
                  <a16:creationId xmlns:a16="http://schemas.microsoft.com/office/drawing/2014/main" id="{6E3D4086-D20C-4355-CC60-E37EA4B9E842}"/>
                </a:ext>
              </a:extLst>
            </p:cNvPr>
            <p:cNvSpPr/>
            <p:nvPr/>
          </p:nvSpPr>
          <p:spPr>
            <a:xfrm>
              <a:off x="5716938" y="1434521"/>
              <a:ext cx="171450" cy="171450"/>
            </a:xfrm>
            <a:prstGeom prst="rect">
              <a:avLst/>
            </a:prstGeom>
            <a:solidFill>
              <a:srgbClr val="FFFFFF"/>
            </a:solidFill>
            <a:ln w="9525" cap="flat">
              <a:noFill/>
              <a:prstDash val="solid"/>
              <a:miter/>
            </a:ln>
          </p:spPr>
          <p:txBody>
            <a:bodyPr/>
            <a:lstStyle/>
            <a:p>
              <a:endParaRPr lang="en-US"/>
            </a:p>
          </p:txBody>
        </p:sp>
        <p:sp>
          <p:nvSpPr>
            <p:cNvPr id="252" name="Oval 251">
              <a:extLst>
                <a:ext uri="{FF2B5EF4-FFF2-40B4-BE49-F238E27FC236}">
                  <a16:creationId xmlns:a16="http://schemas.microsoft.com/office/drawing/2014/main" id="{B4B80374-0B20-A28E-9798-3C2DB9E27FFF}"/>
                </a:ext>
              </a:extLst>
            </p:cNvPr>
            <p:cNvSpPr/>
            <p:nvPr/>
          </p:nvSpPr>
          <p:spPr>
            <a:xfrm>
              <a:off x="5755038" y="1472621"/>
              <a:ext cx="95250" cy="95250"/>
            </a:xfrm>
            <a:prstGeom prst="ellipse">
              <a:avLst/>
            </a:prstGeom>
            <a:solidFill>
              <a:srgbClr val="55FFA9"/>
            </a:solidFill>
            <a:ln w="9525" cap="flat">
              <a:noFill/>
              <a:prstDash val="solid"/>
              <a:miter/>
            </a:ln>
          </p:spPr>
          <p:txBody>
            <a:bodyPr/>
            <a:lstStyle/>
            <a:p>
              <a:endParaRPr lang="en-US"/>
            </a:p>
          </p:txBody>
        </p:sp>
        <p:sp>
          <p:nvSpPr>
            <p:cNvPr id="253" name="Oval 252">
              <a:extLst>
                <a:ext uri="{FF2B5EF4-FFF2-40B4-BE49-F238E27FC236}">
                  <a16:creationId xmlns:a16="http://schemas.microsoft.com/office/drawing/2014/main" id="{BF215FA5-8F03-DADB-3E28-2F36D5C68294}"/>
                </a:ext>
              </a:extLst>
            </p:cNvPr>
            <p:cNvSpPr/>
            <p:nvPr/>
          </p:nvSpPr>
          <p:spPr>
            <a:xfrm>
              <a:off x="5755038" y="1472621"/>
              <a:ext cx="95250" cy="95250"/>
            </a:xfrm>
            <a:prstGeom prst="ellipse">
              <a:avLst/>
            </a:prstGeom>
            <a:noFill/>
            <a:ln w="9525" cap="sq">
              <a:solidFill>
                <a:srgbClr val="55FFA9"/>
              </a:solidFill>
              <a:prstDash val="solid"/>
              <a:miter/>
            </a:ln>
          </p:spPr>
          <p:txBody>
            <a:bodyPr/>
            <a:lstStyle/>
            <a:p>
              <a:endParaRPr lang="en-US"/>
            </a:p>
          </p:txBody>
        </p:sp>
        <p:sp>
          <p:nvSpPr>
            <p:cNvPr id="255" name="TextBox 254">
              <a:extLst>
                <a:ext uri="{FF2B5EF4-FFF2-40B4-BE49-F238E27FC236}">
                  <a16:creationId xmlns:a16="http://schemas.microsoft.com/office/drawing/2014/main" id="{B49B8819-4A8E-7FEC-57FD-D8A19B429B8D}"/>
                </a:ext>
              </a:extLst>
            </p:cNvPr>
            <p:cNvSpPr txBox="1"/>
            <p:nvPr/>
          </p:nvSpPr>
          <p:spPr>
            <a:xfrm>
              <a:off x="5796948" y="1245879"/>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16.73</a:t>
              </a:r>
            </a:p>
          </p:txBody>
        </p:sp>
        <p:sp>
          <p:nvSpPr>
            <p:cNvPr id="256" name="Rectangle 255">
              <a:extLst>
                <a:ext uri="{FF2B5EF4-FFF2-40B4-BE49-F238E27FC236}">
                  <a16:creationId xmlns:a16="http://schemas.microsoft.com/office/drawing/2014/main" id="{AEF05C05-8FB0-4E30-AC01-148CD507E0D2}"/>
                </a:ext>
              </a:extLst>
            </p:cNvPr>
            <p:cNvSpPr/>
            <p:nvPr/>
          </p:nvSpPr>
          <p:spPr>
            <a:xfrm>
              <a:off x="5716938" y="1263071"/>
              <a:ext cx="171450" cy="171450"/>
            </a:xfrm>
            <a:prstGeom prst="rect">
              <a:avLst/>
            </a:prstGeom>
            <a:solidFill>
              <a:srgbClr val="FFFFFF"/>
            </a:solidFill>
            <a:ln w="9525" cap="flat">
              <a:noFill/>
              <a:prstDash val="solid"/>
              <a:miter/>
            </a:ln>
          </p:spPr>
          <p:txBody>
            <a:bodyPr/>
            <a:lstStyle/>
            <a:p>
              <a:endParaRPr lang="en-US"/>
            </a:p>
          </p:txBody>
        </p:sp>
        <p:sp>
          <p:nvSpPr>
            <p:cNvPr id="257" name="Oval 256">
              <a:extLst>
                <a:ext uri="{FF2B5EF4-FFF2-40B4-BE49-F238E27FC236}">
                  <a16:creationId xmlns:a16="http://schemas.microsoft.com/office/drawing/2014/main" id="{E09C742D-C8DA-FE34-F902-1AE4F689E40C}"/>
                </a:ext>
              </a:extLst>
            </p:cNvPr>
            <p:cNvSpPr/>
            <p:nvPr/>
          </p:nvSpPr>
          <p:spPr>
            <a:xfrm>
              <a:off x="5755038" y="1301171"/>
              <a:ext cx="95250" cy="95250"/>
            </a:xfrm>
            <a:prstGeom prst="ellipse">
              <a:avLst/>
            </a:prstGeom>
            <a:solidFill>
              <a:srgbClr val="00FFFF"/>
            </a:solidFill>
            <a:ln w="9525" cap="flat">
              <a:noFill/>
              <a:prstDash val="solid"/>
              <a:miter/>
            </a:ln>
          </p:spPr>
          <p:txBody>
            <a:bodyPr/>
            <a:lstStyle/>
            <a:p>
              <a:endParaRPr lang="en-US"/>
            </a:p>
          </p:txBody>
        </p:sp>
        <p:sp>
          <p:nvSpPr>
            <p:cNvPr id="258" name="Oval 257">
              <a:extLst>
                <a:ext uri="{FF2B5EF4-FFF2-40B4-BE49-F238E27FC236}">
                  <a16:creationId xmlns:a16="http://schemas.microsoft.com/office/drawing/2014/main" id="{DA564D6D-3086-7A76-39E7-8F4DF5E597BA}"/>
                </a:ext>
              </a:extLst>
            </p:cNvPr>
            <p:cNvSpPr/>
            <p:nvPr/>
          </p:nvSpPr>
          <p:spPr>
            <a:xfrm>
              <a:off x="5755038" y="1301171"/>
              <a:ext cx="95250" cy="95250"/>
            </a:xfrm>
            <a:prstGeom prst="ellipse">
              <a:avLst/>
            </a:prstGeom>
            <a:noFill/>
            <a:ln w="9525" cap="sq">
              <a:solidFill>
                <a:srgbClr val="00FFFF"/>
              </a:solidFill>
              <a:prstDash val="solid"/>
              <a:miter/>
            </a:ln>
          </p:spPr>
          <p:txBody>
            <a:bodyPr/>
            <a:lstStyle/>
            <a:p>
              <a:endParaRPr lang="en-US"/>
            </a:p>
          </p:txBody>
        </p:sp>
        <p:sp>
          <p:nvSpPr>
            <p:cNvPr id="260" name="TextBox 259">
              <a:extLst>
                <a:ext uri="{FF2B5EF4-FFF2-40B4-BE49-F238E27FC236}">
                  <a16:creationId xmlns:a16="http://schemas.microsoft.com/office/drawing/2014/main" id="{51B27FF7-4A18-371E-651C-AF76EAF3220B}"/>
                </a:ext>
              </a:extLst>
            </p:cNvPr>
            <p:cNvSpPr txBox="1"/>
            <p:nvPr/>
          </p:nvSpPr>
          <p:spPr>
            <a:xfrm>
              <a:off x="5796948" y="1074429"/>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13.76</a:t>
              </a:r>
            </a:p>
          </p:txBody>
        </p:sp>
        <p:sp>
          <p:nvSpPr>
            <p:cNvPr id="261" name="Rectangle 260">
              <a:extLst>
                <a:ext uri="{FF2B5EF4-FFF2-40B4-BE49-F238E27FC236}">
                  <a16:creationId xmlns:a16="http://schemas.microsoft.com/office/drawing/2014/main" id="{1103BCE8-83D2-B22E-97A3-FCA7BFAF6407}"/>
                </a:ext>
              </a:extLst>
            </p:cNvPr>
            <p:cNvSpPr/>
            <p:nvPr/>
          </p:nvSpPr>
          <p:spPr>
            <a:xfrm>
              <a:off x="5716938" y="1091621"/>
              <a:ext cx="171450" cy="171450"/>
            </a:xfrm>
            <a:prstGeom prst="rect">
              <a:avLst/>
            </a:prstGeom>
            <a:solidFill>
              <a:srgbClr val="FFFFFF"/>
            </a:solidFill>
            <a:ln w="9525" cap="flat">
              <a:noFill/>
              <a:prstDash val="solid"/>
              <a:miter/>
            </a:ln>
          </p:spPr>
          <p:txBody>
            <a:bodyPr/>
            <a:lstStyle/>
            <a:p>
              <a:endParaRPr lang="en-US"/>
            </a:p>
          </p:txBody>
        </p:sp>
        <p:sp>
          <p:nvSpPr>
            <p:cNvPr id="262" name="Oval 261">
              <a:extLst>
                <a:ext uri="{FF2B5EF4-FFF2-40B4-BE49-F238E27FC236}">
                  <a16:creationId xmlns:a16="http://schemas.microsoft.com/office/drawing/2014/main" id="{27FAAE69-F144-5101-1014-09A5AABFB1D1}"/>
                </a:ext>
              </a:extLst>
            </p:cNvPr>
            <p:cNvSpPr/>
            <p:nvPr/>
          </p:nvSpPr>
          <p:spPr>
            <a:xfrm>
              <a:off x="5755038" y="1129721"/>
              <a:ext cx="95250" cy="95250"/>
            </a:xfrm>
            <a:prstGeom prst="ellipse">
              <a:avLst/>
            </a:prstGeom>
            <a:solidFill>
              <a:srgbClr val="00AAFF"/>
            </a:solidFill>
            <a:ln w="9525" cap="flat">
              <a:noFill/>
              <a:prstDash val="solid"/>
              <a:miter/>
            </a:ln>
          </p:spPr>
          <p:txBody>
            <a:bodyPr/>
            <a:lstStyle/>
            <a:p>
              <a:endParaRPr lang="en-US"/>
            </a:p>
          </p:txBody>
        </p:sp>
        <p:sp>
          <p:nvSpPr>
            <p:cNvPr id="263" name="Oval 262">
              <a:extLst>
                <a:ext uri="{FF2B5EF4-FFF2-40B4-BE49-F238E27FC236}">
                  <a16:creationId xmlns:a16="http://schemas.microsoft.com/office/drawing/2014/main" id="{1EFCA329-07CE-C10F-8BA2-813E43C66936}"/>
                </a:ext>
              </a:extLst>
            </p:cNvPr>
            <p:cNvSpPr/>
            <p:nvPr/>
          </p:nvSpPr>
          <p:spPr>
            <a:xfrm>
              <a:off x="5755038" y="1129721"/>
              <a:ext cx="95250" cy="95250"/>
            </a:xfrm>
            <a:prstGeom prst="ellipse">
              <a:avLst/>
            </a:prstGeom>
            <a:noFill/>
            <a:ln w="9525" cap="sq">
              <a:solidFill>
                <a:srgbClr val="00AAFF"/>
              </a:solidFill>
              <a:prstDash val="solid"/>
              <a:miter/>
            </a:ln>
          </p:spPr>
          <p:txBody>
            <a:bodyPr/>
            <a:lstStyle/>
            <a:p>
              <a:endParaRPr lang="en-US"/>
            </a:p>
          </p:txBody>
        </p:sp>
        <p:sp>
          <p:nvSpPr>
            <p:cNvPr id="265" name="TextBox 264">
              <a:extLst>
                <a:ext uri="{FF2B5EF4-FFF2-40B4-BE49-F238E27FC236}">
                  <a16:creationId xmlns:a16="http://schemas.microsoft.com/office/drawing/2014/main" id="{BF8AE38C-D481-4E60-0FF1-EF48C4C034F6}"/>
                </a:ext>
              </a:extLst>
            </p:cNvPr>
            <p:cNvSpPr txBox="1"/>
            <p:nvPr/>
          </p:nvSpPr>
          <p:spPr>
            <a:xfrm>
              <a:off x="5796948" y="902979"/>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11.3</a:t>
              </a:r>
            </a:p>
          </p:txBody>
        </p:sp>
        <p:sp>
          <p:nvSpPr>
            <p:cNvPr id="266" name="Rectangle 265">
              <a:extLst>
                <a:ext uri="{FF2B5EF4-FFF2-40B4-BE49-F238E27FC236}">
                  <a16:creationId xmlns:a16="http://schemas.microsoft.com/office/drawing/2014/main" id="{A9BB9C33-0879-E7EF-859F-6E453812BCCC}"/>
                </a:ext>
              </a:extLst>
            </p:cNvPr>
            <p:cNvSpPr/>
            <p:nvPr/>
          </p:nvSpPr>
          <p:spPr>
            <a:xfrm>
              <a:off x="5716938" y="920171"/>
              <a:ext cx="171450" cy="171450"/>
            </a:xfrm>
            <a:prstGeom prst="rect">
              <a:avLst/>
            </a:prstGeom>
            <a:solidFill>
              <a:srgbClr val="FFFFFF"/>
            </a:solidFill>
            <a:ln w="9525" cap="flat">
              <a:noFill/>
              <a:prstDash val="solid"/>
              <a:miter/>
            </a:ln>
          </p:spPr>
          <p:txBody>
            <a:bodyPr/>
            <a:lstStyle/>
            <a:p>
              <a:endParaRPr lang="en-US"/>
            </a:p>
          </p:txBody>
        </p:sp>
        <p:sp>
          <p:nvSpPr>
            <p:cNvPr id="267" name="Oval 266">
              <a:extLst>
                <a:ext uri="{FF2B5EF4-FFF2-40B4-BE49-F238E27FC236}">
                  <a16:creationId xmlns:a16="http://schemas.microsoft.com/office/drawing/2014/main" id="{80D7EDE1-003F-0979-1C74-0D1556F292DE}"/>
                </a:ext>
              </a:extLst>
            </p:cNvPr>
            <p:cNvSpPr/>
            <p:nvPr/>
          </p:nvSpPr>
          <p:spPr>
            <a:xfrm>
              <a:off x="5755038" y="958271"/>
              <a:ext cx="95250" cy="95250"/>
            </a:xfrm>
            <a:prstGeom prst="ellipse">
              <a:avLst/>
            </a:prstGeom>
            <a:solidFill>
              <a:srgbClr val="0055FF"/>
            </a:solidFill>
            <a:ln w="9525" cap="flat">
              <a:noFill/>
              <a:prstDash val="solid"/>
              <a:miter/>
            </a:ln>
          </p:spPr>
          <p:txBody>
            <a:bodyPr/>
            <a:lstStyle/>
            <a:p>
              <a:endParaRPr lang="en-US"/>
            </a:p>
          </p:txBody>
        </p:sp>
        <p:sp>
          <p:nvSpPr>
            <p:cNvPr id="268" name="Oval 267">
              <a:extLst>
                <a:ext uri="{FF2B5EF4-FFF2-40B4-BE49-F238E27FC236}">
                  <a16:creationId xmlns:a16="http://schemas.microsoft.com/office/drawing/2014/main" id="{8D55AC6B-F010-B7F3-5AAF-1A9F704D4927}"/>
                </a:ext>
              </a:extLst>
            </p:cNvPr>
            <p:cNvSpPr/>
            <p:nvPr/>
          </p:nvSpPr>
          <p:spPr>
            <a:xfrm>
              <a:off x="5755038" y="958271"/>
              <a:ext cx="95250" cy="95250"/>
            </a:xfrm>
            <a:prstGeom prst="ellipse">
              <a:avLst/>
            </a:prstGeom>
            <a:noFill/>
            <a:ln w="9525" cap="sq">
              <a:solidFill>
                <a:srgbClr val="0055FF"/>
              </a:solidFill>
              <a:prstDash val="solid"/>
              <a:miter/>
            </a:ln>
          </p:spPr>
          <p:txBody>
            <a:bodyPr/>
            <a:lstStyle/>
            <a:p>
              <a:endParaRPr lang="en-US"/>
            </a:p>
          </p:txBody>
        </p:sp>
        <p:sp>
          <p:nvSpPr>
            <p:cNvPr id="270" name="TextBox 269">
              <a:extLst>
                <a:ext uri="{FF2B5EF4-FFF2-40B4-BE49-F238E27FC236}">
                  <a16:creationId xmlns:a16="http://schemas.microsoft.com/office/drawing/2014/main" id="{6EEBD474-8D3E-BF4F-25D5-28E6D0D3CA1D}"/>
                </a:ext>
              </a:extLst>
            </p:cNvPr>
            <p:cNvSpPr txBox="1"/>
            <p:nvPr/>
          </p:nvSpPr>
          <p:spPr>
            <a:xfrm>
              <a:off x="5796948" y="731529"/>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8.61</a:t>
              </a:r>
            </a:p>
          </p:txBody>
        </p:sp>
        <p:sp>
          <p:nvSpPr>
            <p:cNvPr id="271" name="Rectangle 270">
              <a:extLst>
                <a:ext uri="{FF2B5EF4-FFF2-40B4-BE49-F238E27FC236}">
                  <a16:creationId xmlns:a16="http://schemas.microsoft.com/office/drawing/2014/main" id="{8BC3F401-63DD-C2AC-8975-9422CDCD7FB2}"/>
                </a:ext>
              </a:extLst>
            </p:cNvPr>
            <p:cNvSpPr/>
            <p:nvPr/>
          </p:nvSpPr>
          <p:spPr>
            <a:xfrm>
              <a:off x="5716938" y="748721"/>
              <a:ext cx="171450" cy="171450"/>
            </a:xfrm>
            <a:prstGeom prst="rect">
              <a:avLst/>
            </a:prstGeom>
            <a:solidFill>
              <a:srgbClr val="FFFFFF"/>
            </a:solidFill>
            <a:ln w="9525" cap="flat">
              <a:noFill/>
              <a:prstDash val="solid"/>
              <a:miter/>
            </a:ln>
          </p:spPr>
          <p:txBody>
            <a:bodyPr/>
            <a:lstStyle/>
            <a:p>
              <a:endParaRPr lang="en-US"/>
            </a:p>
          </p:txBody>
        </p:sp>
        <p:sp>
          <p:nvSpPr>
            <p:cNvPr id="272" name="Oval 271">
              <a:extLst>
                <a:ext uri="{FF2B5EF4-FFF2-40B4-BE49-F238E27FC236}">
                  <a16:creationId xmlns:a16="http://schemas.microsoft.com/office/drawing/2014/main" id="{030FF53F-BA06-8038-3287-9C2F67A62CD9}"/>
                </a:ext>
              </a:extLst>
            </p:cNvPr>
            <p:cNvSpPr/>
            <p:nvPr/>
          </p:nvSpPr>
          <p:spPr>
            <a:xfrm>
              <a:off x="5755038" y="786821"/>
              <a:ext cx="95250" cy="95250"/>
            </a:xfrm>
            <a:prstGeom prst="ellipse">
              <a:avLst/>
            </a:prstGeom>
            <a:solidFill>
              <a:srgbClr val="0000FF"/>
            </a:solidFill>
            <a:ln w="9525" cap="flat">
              <a:noFill/>
              <a:prstDash val="solid"/>
              <a:miter/>
            </a:ln>
          </p:spPr>
          <p:txBody>
            <a:bodyPr/>
            <a:lstStyle/>
            <a:p>
              <a:endParaRPr lang="en-US"/>
            </a:p>
          </p:txBody>
        </p:sp>
        <p:sp>
          <p:nvSpPr>
            <p:cNvPr id="273" name="Oval 272">
              <a:extLst>
                <a:ext uri="{FF2B5EF4-FFF2-40B4-BE49-F238E27FC236}">
                  <a16:creationId xmlns:a16="http://schemas.microsoft.com/office/drawing/2014/main" id="{71216517-4444-F1E6-1B93-E876937567AE}"/>
                </a:ext>
              </a:extLst>
            </p:cNvPr>
            <p:cNvSpPr/>
            <p:nvPr/>
          </p:nvSpPr>
          <p:spPr>
            <a:xfrm>
              <a:off x="5755038" y="786821"/>
              <a:ext cx="95250" cy="95250"/>
            </a:xfrm>
            <a:prstGeom prst="ellipse">
              <a:avLst/>
            </a:prstGeom>
            <a:noFill/>
            <a:ln w="9525" cap="sq">
              <a:solidFill>
                <a:srgbClr val="0000FF"/>
              </a:solidFill>
              <a:prstDash val="solid"/>
              <a:miter/>
            </a:ln>
          </p:spPr>
          <p:txBody>
            <a:bodyPr/>
            <a:lstStyle/>
            <a:p>
              <a:endParaRPr lang="en-US"/>
            </a:p>
          </p:txBody>
        </p:sp>
        <p:sp>
          <p:nvSpPr>
            <p:cNvPr id="274" name="TextBox 273">
              <a:extLst>
                <a:ext uri="{FF2B5EF4-FFF2-40B4-BE49-F238E27FC236}">
                  <a16:creationId xmlns:a16="http://schemas.microsoft.com/office/drawing/2014/main" id="{51EE36E5-1D56-1434-4421-EB463327E148}"/>
                </a:ext>
              </a:extLst>
            </p:cNvPr>
            <p:cNvSpPr txBox="1"/>
            <p:nvPr/>
          </p:nvSpPr>
          <p:spPr>
            <a:xfrm>
              <a:off x="5647800" y="522040"/>
              <a:ext cx="896399"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 </a:t>
              </a:r>
              <a:r>
                <a:rPr lang="en-US" sz="900" b="1" spc="0" baseline="0" dirty="0" err="1">
                  <a:ln/>
                  <a:solidFill>
                    <a:srgbClr val="000000"/>
                  </a:solidFill>
                  <a:latin typeface="Tahoma"/>
                  <a:ea typeface="Tahoma"/>
                  <a:cs typeface="Tahoma"/>
                  <a:sym typeface="Tahoma"/>
                  <a:rtl val="0"/>
                </a:rPr>
                <a:t>Quartz_pct</a:t>
              </a:r>
              <a:r>
                <a:rPr lang="en-US" sz="900" b="1" spc="0" baseline="0" dirty="0">
                  <a:ln/>
                  <a:solidFill>
                    <a:srgbClr val="000000"/>
                  </a:solidFill>
                  <a:latin typeface="Tahoma"/>
                  <a:ea typeface="Tahoma"/>
                  <a:cs typeface="Tahoma"/>
                  <a:sym typeface="Tahoma"/>
                  <a:rtl val="0"/>
                </a:rPr>
                <a:t> </a:t>
              </a:r>
            </a:p>
          </p:txBody>
        </p:sp>
      </p:grpSp>
      <p:sp>
        <p:nvSpPr>
          <p:cNvPr id="276" name="TextBox 275">
            <a:extLst>
              <a:ext uri="{FF2B5EF4-FFF2-40B4-BE49-F238E27FC236}">
                <a16:creationId xmlns:a16="http://schemas.microsoft.com/office/drawing/2014/main" id="{7391B906-5426-8A2B-8824-55BC69E31B27}"/>
              </a:ext>
            </a:extLst>
          </p:cNvPr>
          <p:cNvSpPr txBox="1"/>
          <p:nvPr/>
        </p:nvSpPr>
        <p:spPr>
          <a:xfrm>
            <a:off x="742950" y="491490"/>
            <a:ext cx="10698480" cy="1015663"/>
          </a:xfrm>
          <a:prstGeom prst="rect">
            <a:avLst/>
          </a:prstGeom>
          <a:noFill/>
        </p:spPr>
        <p:txBody>
          <a:bodyPr wrap="square" rtlCol="0">
            <a:spAutoFit/>
          </a:bodyPr>
          <a:lstStyle/>
          <a:p>
            <a:r>
              <a:rPr lang="en-US" b="1" dirty="0"/>
              <a:t>Al vs Ca</a:t>
            </a:r>
          </a:p>
          <a:p>
            <a:r>
              <a:rPr lang="en-US" sz="1400" dirty="0"/>
              <a:t>The sediments include alternating sand and silt bands. There are more phyllosilicates (with high Al) in the silt, and the sandy layers contain more quartz (Al deceases as quartz increases). Even though SiO2 was not analyzed, the estimates of </a:t>
            </a:r>
            <a:r>
              <a:rPr lang="en-US" sz="1400" dirty="0" err="1"/>
              <a:t>quarzt_pct</a:t>
            </a:r>
            <a:r>
              <a:rPr lang="en-US" sz="1400" dirty="0"/>
              <a:t> are surprisingly accurate.</a:t>
            </a:r>
          </a:p>
        </p:txBody>
      </p:sp>
    </p:spTree>
    <p:extLst>
      <p:ext uri="{BB962C8B-B14F-4D97-AF65-F5344CB8AC3E}">
        <p14:creationId xmlns:p14="http://schemas.microsoft.com/office/powerpoint/2010/main" val="298831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25C393-F050-0488-9C85-24F7710841B5}"/>
              </a:ext>
            </a:extLst>
          </p:cNvPr>
          <p:cNvPicPr>
            <a:picLocks noChangeAspect="1"/>
          </p:cNvPicPr>
          <p:nvPr/>
        </p:nvPicPr>
        <p:blipFill>
          <a:blip r:embed="rId2"/>
          <a:stretch>
            <a:fillRect/>
          </a:stretch>
        </p:blipFill>
        <p:spPr>
          <a:xfrm>
            <a:off x="1143000" y="1722596"/>
            <a:ext cx="4819650" cy="4791075"/>
          </a:xfrm>
          <a:prstGeom prst="rect">
            <a:avLst/>
          </a:prstGeom>
        </p:spPr>
      </p:pic>
      <p:sp>
        <p:nvSpPr>
          <p:cNvPr id="4" name="TextBox 3">
            <a:extLst>
              <a:ext uri="{FF2B5EF4-FFF2-40B4-BE49-F238E27FC236}">
                <a16:creationId xmlns:a16="http://schemas.microsoft.com/office/drawing/2014/main" id="{C131CDB1-56B8-FDB2-5F44-CCCAFCD17603}"/>
              </a:ext>
            </a:extLst>
          </p:cNvPr>
          <p:cNvSpPr txBox="1"/>
          <p:nvPr/>
        </p:nvSpPr>
        <p:spPr>
          <a:xfrm>
            <a:off x="742950" y="491490"/>
            <a:ext cx="10698480" cy="1015663"/>
          </a:xfrm>
          <a:prstGeom prst="rect">
            <a:avLst/>
          </a:prstGeom>
          <a:noFill/>
        </p:spPr>
        <p:txBody>
          <a:bodyPr wrap="square" rtlCol="0">
            <a:spAutoFit/>
          </a:bodyPr>
          <a:lstStyle/>
          <a:p>
            <a:r>
              <a:rPr lang="en-US" b="1" dirty="0"/>
              <a:t>Al-K-Mg ternary</a:t>
            </a:r>
          </a:p>
          <a:p>
            <a:r>
              <a:rPr lang="en-US" sz="1400" dirty="0"/>
              <a:t>We write the composition of biotite as K(</a:t>
            </a:r>
            <a:r>
              <a:rPr lang="en-US" sz="1400" dirty="0" err="1"/>
              <a:t>Fe,Mg</a:t>
            </a:r>
            <a:r>
              <a:rPr lang="en-US" sz="1400" dirty="0"/>
              <a:t>)3AlSi3O10(OH)2, </a:t>
            </a:r>
            <a:r>
              <a:rPr lang="en-US" sz="1400" dirty="0" err="1"/>
              <a:t>ie</a:t>
            </a:r>
            <a:r>
              <a:rPr lang="en-US" sz="1400" dirty="0"/>
              <a:t> K:Al = 1, but the Al atoms per formula unit in hydrothermal biotite is always more than 1 (usually more like 1.4). The data cloud in this plot shows a biotite control. Biotite&gt;Muscovite is consistent with temperatures &gt;350 degrees, along with oligoclase rather than albite.</a:t>
            </a:r>
          </a:p>
        </p:txBody>
      </p:sp>
      <p:pic>
        <p:nvPicPr>
          <p:cNvPr id="9" name="Picture 8">
            <a:extLst>
              <a:ext uri="{FF2B5EF4-FFF2-40B4-BE49-F238E27FC236}">
                <a16:creationId xmlns:a16="http://schemas.microsoft.com/office/drawing/2014/main" id="{ACC43EEA-E6BE-F123-1B9C-4FD6D696B999}"/>
              </a:ext>
            </a:extLst>
          </p:cNvPr>
          <p:cNvPicPr>
            <a:picLocks noChangeAspect="1"/>
          </p:cNvPicPr>
          <p:nvPr/>
        </p:nvPicPr>
        <p:blipFill>
          <a:blip r:embed="rId3"/>
          <a:stretch>
            <a:fillRect/>
          </a:stretch>
        </p:blipFill>
        <p:spPr>
          <a:xfrm>
            <a:off x="6526463" y="1722596"/>
            <a:ext cx="4819650" cy="4791075"/>
          </a:xfrm>
          <a:prstGeom prst="rect">
            <a:avLst/>
          </a:prstGeom>
        </p:spPr>
      </p:pic>
      <p:grpSp>
        <p:nvGrpSpPr>
          <p:cNvPr id="164" name="Group 163">
            <a:extLst>
              <a:ext uri="{FF2B5EF4-FFF2-40B4-BE49-F238E27FC236}">
                <a16:creationId xmlns:a16="http://schemas.microsoft.com/office/drawing/2014/main" id="{C65039A6-4FA2-A195-72EE-4E9D4BA79D89}"/>
              </a:ext>
            </a:extLst>
          </p:cNvPr>
          <p:cNvGrpSpPr/>
          <p:nvPr/>
        </p:nvGrpSpPr>
        <p:grpSpPr>
          <a:xfrm>
            <a:off x="6745605" y="2144356"/>
            <a:ext cx="780983" cy="1973777"/>
            <a:chOff x="5671185" y="1966813"/>
            <a:chExt cx="780983" cy="1973777"/>
          </a:xfrm>
        </p:grpSpPr>
        <p:sp>
          <p:nvSpPr>
            <p:cNvPr id="113" name="TextBox 112">
              <a:extLst>
                <a:ext uri="{FF2B5EF4-FFF2-40B4-BE49-F238E27FC236}">
                  <a16:creationId xmlns:a16="http://schemas.microsoft.com/office/drawing/2014/main" id="{E2EBD663-229D-AE96-AE35-8D633B310D19}"/>
                </a:ext>
              </a:extLst>
            </p:cNvPr>
            <p:cNvSpPr txBox="1"/>
            <p:nvPr/>
          </p:nvSpPr>
          <p:spPr>
            <a:xfrm>
              <a:off x="5770636" y="3732841"/>
              <a:ext cx="60144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49.94 </a:t>
              </a:r>
            </a:p>
          </p:txBody>
        </p:sp>
        <p:sp>
          <p:nvSpPr>
            <p:cNvPr id="114" name="Rectangle 113">
              <a:extLst>
                <a:ext uri="{FF2B5EF4-FFF2-40B4-BE49-F238E27FC236}">
                  <a16:creationId xmlns:a16="http://schemas.microsoft.com/office/drawing/2014/main" id="{3664E3F7-9556-85B0-5327-D93CD70FE2D8}"/>
                </a:ext>
              </a:extLst>
            </p:cNvPr>
            <p:cNvSpPr/>
            <p:nvPr/>
          </p:nvSpPr>
          <p:spPr>
            <a:xfrm>
              <a:off x="5690626" y="3750033"/>
              <a:ext cx="171450" cy="171450"/>
            </a:xfrm>
            <a:prstGeom prst="rect">
              <a:avLst/>
            </a:prstGeom>
            <a:solidFill>
              <a:srgbClr val="FFFFFF"/>
            </a:solidFill>
            <a:ln w="9525" cap="flat">
              <a:noFill/>
              <a:prstDash val="solid"/>
              <a:miter/>
            </a:ln>
          </p:spPr>
          <p:txBody>
            <a:bodyPr/>
            <a:lstStyle/>
            <a:p>
              <a:endParaRPr lang="en-US"/>
            </a:p>
          </p:txBody>
        </p:sp>
        <p:sp>
          <p:nvSpPr>
            <p:cNvPr id="115" name="Oval 114">
              <a:extLst>
                <a:ext uri="{FF2B5EF4-FFF2-40B4-BE49-F238E27FC236}">
                  <a16:creationId xmlns:a16="http://schemas.microsoft.com/office/drawing/2014/main" id="{0347212D-F003-6788-8112-4E3900699DF1}"/>
                </a:ext>
              </a:extLst>
            </p:cNvPr>
            <p:cNvSpPr/>
            <p:nvPr/>
          </p:nvSpPr>
          <p:spPr>
            <a:xfrm>
              <a:off x="5728726" y="3788133"/>
              <a:ext cx="95250" cy="95250"/>
            </a:xfrm>
            <a:prstGeom prst="ellipse">
              <a:avLst/>
            </a:prstGeom>
            <a:solidFill>
              <a:srgbClr val="FF0000"/>
            </a:solidFill>
            <a:ln w="9525" cap="flat">
              <a:noFill/>
              <a:prstDash val="solid"/>
              <a:miter/>
            </a:ln>
          </p:spPr>
          <p:txBody>
            <a:bodyPr/>
            <a:lstStyle/>
            <a:p>
              <a:endParaRPr lang="en-US"/>
            </a:p>
          </p:txBody>
        </p:sp>
        <p:sp>
          <p:nvSpPr>
            <p:cNvPr id="116" name="Oval 115">
              <a:extLst>
                <a:ext uri="{FF2B5EF4-FFF2-40B4-BE49-F238E27FC236}">
                  <a16:creationId xmlns:a16="http://schemas.microsoft.com/office/drawing/2014/main" id="{589EC977-B890-C607-4EDD-04320A29E864}"/>
                </a:ext>
              </a:extLst>
            </p:cNvPr>
            <p:cNvSpPr/>
            <p:nvPr/>
          </p:nvSpPr>
          <p:spPr>
            <a:xfrm>
              <a:off x="5728726" y="3788133"/>
              <a:ext cx="95250" cy="95250"/>
            </a:xfrm>
            <a:prstGeom prst="ellipse">
              <a:avLst/>
            </a:prstGeom>
            <a:noFill/>
            <a:ln w="9525" cap="sq">
              <a:solidFill>
                <a:srgbClr val="FF0000"/>
              </a:solidFill>
              <a:prstDash val="solid"/>
              <a:miter/>
            </a:ln>
          </p:spPr>
          <p:txBody>
            <a:bodyPr/>
            <a:lstStyle/>
            <a:p>
              <a:endParaRPr lang="en-US"/>
            </a:p>
          </p:txBody>
        </p:sp>
        <p:grpSp>
          <p:nvGrpSpPr>
            <p:cNvPr id="126" name="Group 125">
              <a:extLst>
                <a:ext uri="{FF2B5EF4-FFF2-40B4-BE49-F238E27FC236}">
                  <a16:creationId xmlns:a16="http://schemas.microsoft.com/office/drawing/2014/main" id="{A5950781-1A9D-C549-695D-F43FCE531920}"/>
                </a:ext>
              </a:extLst>
            </p:cNvPr>
            <p:cNvGrpSpPr/>
            <p:nvPr/>
          </p:nvGrpSpPr>
          <p:grpSpPr>
            <a:xfrm>
              <a:off x="5671185" y="1966813"/>
              <a:ext cx="780983" cy="1802327"/>
              <a:chOff x="5290746" y="1907717"/>
              <a:chExt cx="780983" cy="1802327"/>
            </a:xfrm>
          </p:grpSpPr>
          <p:sp>
            <p:nvSpPr>
              <p:cNvPr id="127" name="TextBox 126">
                <a:extLst>
                  <a:ext uri="{FF2B5EF4-FFF2-40B4-BE49-F238E27FC236}">
                    <a16:creationId xmlns:a16="http://schemas.microsoft.com/office/drawing/2014/main" id="{CED3DBF2-C249-EAD7-B41B-4EFDC05C7BC8}"/>
                  </a:ext>
                </a:extLst>
              </p:cNvPr>
              <p:cNvSpPr txBox="1"/>
              <p:nvPr/>
            </p:nvSpPr>
            <p:spPr>
              <a:xfrm>
                <a:off x="5390197" y="350229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18.44</a:t>
                </a:r>
              </a:p>
            </p:txBody>
          </p:sp>
          <p:sp>
            <p:nvSpPr>
              <p:cNvPr id="128" name="Rectangle 127">
                <a:extLst>
                  <a:ext uri="{FF2B5EF4-FFF2-40B4-BE49-F238E27FC236}">
                    <a16:creationId xmlns:a16="http://schemas.microsoft.com/office/drawing/2014/main" id="{EB4C08C7-8C66-CA4F-BE97-D7C3B590311B}"/>
                  </a:ext>
                </a:extLst>
              </p:cNvPr>
              <p:cNvSpPr/>
              <p:nvPr/>
            </p:nvSpPr>
            <p:spPr>
              <a:xfrm>
                <a:off x="5310187" y="3519487"/>
                <a:ext cx="171450" cy="171450"/>
              </a:xfrm>
              <a:prstGeom prst="rect">
                <a:avLst/>
              </a:prstGeom>
              <a:solidFill>
                <a:srgbClr val="FFFFFF"/>
              </a:solidFill>
              <a:ln w="9525" cap="flat">
                <a:noFill/>
                <a:prstDash val="solid"/>
                <a:miter/>
              </a:ln>
            </p:spPr>
            <p:txBody>
              <a:bodyPr/>
              <a:lstStyle/>
              <a:p>
                <a:endParaRPr lang="en-US"/>
              </a:p>
            </p:txBody>
          </p:sp>
          <p:sp>
            <p:nvSpPr>
              <p:cNvPr id="129" name="Oval 128">
                <a:extLst>
                  <a:ext uri="{FF2B5EF4-FFF2-40B4-BE49-F238E27FC236}">
                    <a16:creationId xmlns:a16="http://schemas.microsoft.com/office/drawing/2014/main" id="{9B1A969D-5FF7-85F5-CE0D-3D1C6C549853}"/>
                  </a:ext>
                </a:extLst>
              </p:cNvPr>
              <p:cNvSpPr/>
              <p:nvPr/>
            </p:nvSpPr>
            <p:spPr>
              <a:xfrm>
                <a:off x="5348287" y="3557587"/>
                <a:ext cx="95250" cy="95250"/>
              </a:xfrm>
              <a:prstGeom prst="ellipse">
                <a:avLst/>
              </a:prstGeom>
              <a:solidFill>
                <a:srgbClr val="FF5400"/>
              </a:solidFill>
              <a:ln w="9525" cap="flat">
                <a:noFill/>
                <a:prstDash val="solid"/>
                <a:miter/>
              </a:ln>
            </p:spPr>
            <p:txBody>
              <a:bodyPr/>
              <a:lstStyle/>
              <a:p>
                <a:endParaRPr lang="en-US"/>
              </a:p>
            </p:txBody>
          </p:sp>
          <p:sp>
            <p:nvSpPr>
              <p:cNvPr id="130" name="Oval 129">
                <a:extLst>
                  <a:ext uri="{FF2B5EF4-FFF2-40B4-BE49-F238E27FC236}">
                    <a16:creationId xmlns:a16="http://schemas.microsoft.com/office/drawing/2014/main" id="{3B2CCFC5-15B7-1ABE-873F-19FE17E7B233}"/>
                  </a:ext>
                </a:extLst>
              </p:cNvPr>
              <p:cNvSpPr/>
              <p:nvPr/>
            </p:nvSpPr>
            <p:spPr>
              <a:xfrm>
                <a:off x="5348287" y="3557587"/>
                <a:ext cx="95250" cy="95250"/>
              </a:xfrm>
              <a:prstGeom prst="ellipse">
                <a:avLst/>
              </a:prstGeom>
              <a:noFill/>
              <a:ln w="9525" cap="sq">
                <a:solidFill>
                  <a:srgbClr val="FF5400"/>
                </a:solidFill>
                <a:prstDash val="solid"/>
                <a:miter/>
              </a:ln>
            </p:spPr>
            <p:txBody>
              <a:bodyPr/>
              <a:lstStyle/>
              <a:p>
                <a:endParaRPr lang="en-US"/>
              </a:p>
            </p:txBody>
          </p:sp>
          <p:sp>
            <p:nvSpPr>
              <p:cNvPr id="131" name="TextBox 130">
                <a:extLst>
                  <a:ext uri="{FF2B5EF4-FFF2-40B4-BE49-F238E27FC236}">
                    <a16:creationId xmlns:a16="http://schemas.microsoft.com/office/drawing/2014/main" id="{C366758B-CFF6-ADA8-7BD6-F382618BF152}"/>
                  </a:ext>
                </a:extLst>
              </p:cNvPr>
              <p:cNvSpPr txBox="1"/>
              <p:nvPr/>
            </p:nvSpPr>
            <p:spPr>
              <a:xfrm>
                <a:off x="5390197" y="3330845"/>
                <a:ext cx="57099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12.37</a:t>
                </a:r>
              </a:p>
            </p:txBody>
          </p:sp>
          <p:sp>
            <p:nvSpPr>
              <p:cNvPr id="132" name="Rectangle 131">
                <a:extLst>
                  <a:ext uri="{FF2B5EF4-FFF2-40B4-BE49-F238E27FC236}">
                    <a16:creationId xmlns:a16="http://schemas.microsoft.com/office/drawing/2014/main" id="{CB9A0CF4-B136-130C-1A16-4F439916B8D5}"/>
                  </a:ext>
                </a:extLst>
              </p:cNvPr>
              <p:cNvSpPr/>
              <p:nvPr/>
            </p:nvSpPr>
            <p:spPr>
              <a:xfrm>
                <a:off x="5310187" y="3348037"/>
                <a:ext cx="171450" cy="171450"/>
              </a:xfrm>
              <a:prstGeom prst="rect">
                <a:avLst/>
              </a:prstGeom>
              <a:solidFill>
                <a:srgbClr val="FFFFFF"/>
              </a:solidFill>
              <a:ln w="9525" cap="flat">
                <a:noFill/>
                <a:prstDash val="solid"/>
                <a:miter/>
              </a:ln>
            </p:spPr>
            <p:txBody>
              <a:bodyPr/>
              <a:lstStyle/>
              <a:p>
                <a:endParaRPr lang="en-US"/>
              </a:p>
            </p:txBody>
          </p:sp>
          <p:sp>
            <p:nvSpPr>
              <p:cNvPr id="133" name="Oval 132">
                <a:extLst>
                  <a:ext uri="{FF2B5EF4-FFF2-40B4-BE49-F238E27FC236}">
                    <a16:creationId xmlns:a16="http://schemas.microsoft.com/office/drawing/2014/main" id="{763760D9-F5B2-B705-5A05-2FABB1701298}"/>
                  </a:ext>
                </a:extLst>
              </p:cNvPr>
              <p:cNvSpPr/>
              <p:nvPr/>
            </p:nvSpPr>
            <p:spPr>
              <a:xfrm>
                <a:off x="5348287" y="3386137"/>
                <a:ext cx="95250" cy="95250"/>
              </a:xfrm>
              <a:prstGeom prst="ellipse">
                <a:avLst/>
              </a:prstGeom>
              <a:solidFill>
                <a:srgbClr val="FFAA00"/>
              </a:solidFill>
              <a:ln w="9525" cap="flat">
                <a:noFill/>
                <a:prstDash val="solid"/>
                <a:miter/>
              </a:ln>
            </p:spPr>
            <p:txBody>
              <a:bodyPr/>
              <a:lstStyle/>
              <a:p>
                <a:endParaRPr lang="en-US"/>
              </a:p>
            </p:txBody>
          </p:sp>
          <p:sp>
            <p:nvSpPr>
              <p:cNvPr id="134" name="Oval 133">
                <a:extLst>
                  <a:ext uri="{FF2B5EF4-FFF2-40B4-BE49-F238E27FC236}">
                    <a16:creationId xmlns:a16="http://schemas.microsoft.com/office/drawing/2014/main" id="{0A6B45DF-15D5-9C21-7743-D4F505A05ED0}"/>
                  </a:ext>
                </a:extLst>
              </p:cNvPr>
              <p:cNvSpPr/>
              <p:nvPr/>
            </p:nvSpPr>
            <p:spPr>
              <a:xfrm>
                <a:off x="5348287" y="3386137"/>
                <a:ext cx="95250" cy="95250"/>
              </a:xfrm>
              <a:prstGeom prst="ellipse">
                <a:avLst/>
              </a:prstGeom>
              <a:noFill/>
              <a:ln w="9525" cap="sq">
                <a:solidFill>
                  <a:srgbClr val="FFAA00"/>
                </a:solidFill>
                <a:prstDash val="solid"/>
                <a:miter/>
              </a:ln>
            </p:spPr>
            <p:txBody>
              <a:bodyPr/>
              <a:lstStyle/>
              <a:p>
                <a:endParaRPr lang="en-US"/>
              </a:p>
            </p:txBody>
          </p:sp>
          <p:sp>
            <p:nvSpPr>
              <p:cNvPr id="135" name="TextBox 134">
                <a:extLst>
                  <a:ext uri="{FF2B5EF4-FFF2-40B4-BE49-F238E27FC236}">
                    <a16:creationId xmlns:a16="http://schemas.microsoft.com/office/drawing/2014/main" id="{7936BE6B-99AA-4982-8D6A-713B02D5E71A}"/>
                  </a:ext>
                </a:extLst>
              </p:cNvPr>
              <p:cNvSpPr txBox="1"/>
              <p:nvPr/>
            </p:nvSpPr>
            <p:spPr>
              <a:xfrm>
                <a:off x="5390197" y="3159395"/>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9.03</a:t>
                </a:r>
              </a:p>
            </p:txBody>
          </p:sp>
          <p:sp>
            <p:nvSpPr>
              <p:cNvPr id="136" name="Rectangle 135">
                <a:extLst>
                  <a:ext uri="{FF2B5EF4-FFF2-40B4-BE49-F238E27FC236}">
                    <a16:creationId xmlns:a16="http://schemas.microsoft.com/office/drawing/2014/main" id="{9CF16E29-A680-1B23-3247-DE11000C749E}"/>
                  </a:ext>
                </a:extLst>
              </p:cNvPr>
              <p:cNvSpPr/>
              <p:nvPr/>
            </p:nvSpPr>
            <p:spPr>
              <a:xfrm>
                <a:off x="5310187" y="3176587"/>
                <a:ext cx="171450" cy="171450"/>
              </a:xfrm>
              <a:prstGeom prst="rect">
                <a:avLst/>
              </a:prstGeom>
              <a:solidFill>
                <a:srgbClr val="FFFFFF"/>
              </a:solidFill>
              <a:ln w="9525" cap="flat">
                <a:noFill/>
                <a:prstDash val="solid"/>
                <a:miter/>
              </a:ln>
            </p:spPr>
            <p:txBody>
              <a:bodyPr/>
              <a:lstStyle/>
              <a:p>
                <a:endParaRPr lang="en-US"/>
              </a:p>
            </p:txBody>
          </p:sp>
          <p:sp>
            <p:nvSpPr>
              <p:cNvPr id="137" name="Oval 136">
                <a:extLst>
                  <a:ext uri="{FF2B5EF4-FFF2-40B4-BE49-F238E27FC236}">
                    <a16:creationId xmlns:a16="http://schemas.microsoft.com/office/drawing/2014/main" id="{928D370C-0B0A-FEB2-77A5-79FF93F4AD8E}"/>
                  </a:ext>
                </a:extLst>
              </p:cNvPr>
              <p:cNvSpPr/>
              <p:nvPr/>
            </p:nvSpPr>
            <p:spPr>
              <a:xfrm>
                <a:off x="5348287" y="3214687"/>
                <a:ext cx="95250" cy="95250"/>
              </a:xfrm>
              <a:prstGeom prst="ellipse">
                <a:avLst/>
              </a:prstGeom>
              <a:solidFill>
                <a:srgbClr val="FFFF00"/>
              </a:solidFill>
              <a:ln w="9525" cap="flat">
                <a:noFill/>
                <a:prstDash val="solid"/>
                <a:miter/>
              </a:ln>
            </p:spPr>
            <p:txBody>
              <a:bodyPr/>
              <a:lstStyle/>
              <a:p>
                <a:endParaRPr lang="en-US"/>
              </a:p>
            </p:txBody>
          </p:sp>
          <p:sp>
            <p:nvSpPr>
              <p:cNvPr id="138" name="Oval 137">
                <a:extLst>
                  <a:ext uri="{FF2B5EF4-FFF2-40B4-BE49-F238E27FC236}">
                    <a16:creationId xmlns:a16="http://schemas.microsoft.com/office/drawing/2014/main" id="{07BCC0ED-0CFC-FC73-A393-14E8D9C1AEB9}"/>
                  </a:ext>
                </a:extLst>
              </p:cNvPr>
              <p:cNvSpPr/>
              <p:nvPr/>
            </p:nvSpPr>
            <p:spPr>
              <a:xfrm>
                <a:off x="5348287" y="3214687"/>
                <a:ext cx="95250" cy="95250"/>
              </a:xfrm>
              <a:prstGeom prst="ellipse">
                <a:avLst/>
              </a:prstGeom>
              <a:noFill/>
              <a:ln w="9525" cap="sq">
                <a:solidFill>
                  <a:srgbClr val="FFFF00"/>
                </a:solidFill>
                <a:prstDash val="solid"/>
                <a:miter/>
              </a:ln>
            </p:spPr>
            <p:txBody>
              <a:bodyPr/>
              <a:lstStyle/>
              <a:p>
                <a:endParaRPr lang="en-US"/>
              </a:p>
            </p:txBody>
          </p:sp>
          <p:sp>
            <p:nvSpPr>
              <p:cNvPr id="139" name="TextBox 138">
                <a:extLst>
                  <a:ext uri="{FF2B5EF4-FFF2-40B4-BE49-F238E27FC236}">
                    <a16:creationId xmlns:a16="http://schemas.microsoft.com/office/drawing/2014/main" id="{77B0E11C-6C0F-DCEE-1EFC-56862344F9A4}"/>
                  </a:ext>
                </a:extLst>
              </p:cNvPr>
              <p:cNvSpPr txBox="1"/>
              <p:nvPr/>
            </p:nvSpPr>
            <p:spPr>
              <a:xfrm>
                <a:off x="5390197" y="2987945"/>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6.81</a:t>
                </a:r>
              </a:p>
            </p:txBody>
          </p:sp>
          <p:sp>
            <p:nvSpPr>
              <p:cNvPr id="140" name="Rectangle 139">
                <a:extLst>
                  <a:ext uri="{FF2B5EF4-FFF2-40B4-BE49-F238E27FC236}">
                    <a16:creationId xmlns:a16="http://schemas.microsoft.com/office/drawing/2014/main" id="{071F7C37-1285-C6D6-9E14-773C536A8B3D}"/>
                  </a:ext>
                </a:extLst>
              </p:cNvPr>
              <p:cNvSpPr/>
              <p:nvPr/>
            </p:nvSpPr>
            <p:spPr>
              <a:xfrm>
                <a:off x="5310187" y="3005137"/>
                <a:ext cx="171450" cy="171450"/>
              </a:xfrm>
              <a:prstGeom prst="rect">
                <a:avLst/>
              </a:prstGeom>
              <a:solidFill>
                <a:srgbClr val="FFFFFF"/>
              </a:solidFill>
              <a:ln w="9525" cap="flat">
                <a:noFill/>
                <a:prstDash val="solid"/>
                <a:miter/>
              </a:ln>
            </p:spPr>
            <p:txBody>
              <a:bodyPr/>
              <a:lstStyle/>
              <a:p>
                <a:endParaRPr lang="en-US"/>
              </a:p>
            </p:txBody>
          </p:sp>
          <p:sp>
            <p:nvSpPr>
              <p:cNvPr id="141" name="Oval 140">
                <a:extLst>
                  <a:ext uri="{FF2B5EF4-FFF2-40B4-BE49-F238E27FC236}">
                    <a16:creationId xmlns:a16="http://schemas.microsoft.com/office/drawing/2014/main" id="{E94858B8-AEBB-1DAB-C3C0-2EBDE88AEF9D}"/>
                  </a:ext>
                </a:extLst>
              </p:cNvPr>
              <p:cNvSpPr/>
              <p:nvPr/>
            </p:nvSpPr>
            <p:spPr>
              <a:xfrm>
                <a:off x="5348287" y="3043237"/>
                <a:ext cx="95250" cy="95250"/>
              </a:xfrm>
              <a:prstGeom prst="ellipse">
                <a:avLst/>
              </a:prstGeom>
              <a:solidFill>
                <a:srgbClr val="AAFF54"/>
              </a:solidFill>
              <a:ln w="9525" cap="flat">
                <a:noFill/>
                <a:prstDash val="solid"/>
                <a:miter/>
              </a:ln>
            </p:spPr>
            <p:txBody>
              <a:bodyPr/>
              <a:lstStyle/>
              <a:p>
                <a:endParaRPr lang="en-US"/>
              </a:p>
            </p:txBody>
          </p:sp>
          <p:sp>
            <p:nvSpPr>
              <p:cNvPr id="142" name="Oval 141">
                <a:extLst>
                  <a:ext uri="{FF2B5EF4-FFF2-40B4-BE49-F238E27FC236}">
                    <a16:creationId xmlns:a16="http://schemas.microsoft.com/office/drawing/2014/main" id="{28B8B8EF-4D48-B19E-9C48-8F58EC26DE76}"/>
                  </a:ext>
                </a:extLst>
              </p:cNvPr>
              <p:cNvSpPr/>
              <p:nvPr/>
            </p:nvSpPr>
            <p:spPr>
              <a:xfrm>
                <a:off x="5348287" y="3043237"/>
                <a:ext cx="95250" cy="95250"/>
              </a:xfrm>
              <a:prstGeom prst="ellipse">
                <a:avLst/>
              </a:prstGeom>
              <a:noFill/>
              <a:ln w="9525" cap="sq">
                <a:solidFill>
                  <a:srgbClr val="AAFF54"/>
                </a:solidFill>
                <a:prstDash val="solid"/>
                <a:miter/>
              </a:ln>
            </p:spPr>
            <p:txBody>
              <a:bodyPr/>
              <a:lstStyle/>
              <a:p>
                <a:endParaRPr lang="en-US"/>
              </a:p>
            </p:txBody>
          </p:sp>
          <p:sp>
            <p:nvSpPr>
              <p:cNvPr id="143" name="TextBox 142">
                <a:extLst>
                  <a:ext uri="{FF2B5EF4-FFF2-40B4-BE49-F238E27FC236}">
                    <a16:creationId xmlns:a16="http://schemas.microsoft.com/office/drawing/2014/main" id="{62745A20-25BF-DF65-6DC7-6FF9355B2D1D}"/>
                  </a:ext>
                </a:extLst>
              </p:cNvPr>
              <p:cNvSpPr txBox="1"/>
              <p:nvPr/>
            </p:nvSpPr>
            <p:spPr>
              <a:xfrm>
                <a:off x="5390197" y="2816495"/>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5.28</a:t>
                </a:r>
              </a:p>
            </p:txBody>
          </p:sp>
          <p:sp>
            <p:nvSpPr>
              <p:cNvPr id="144" name="Rectangle 143">
                <a:extLst>
                  <a:ext uri="{FF2B5EF4-FFF2-40B4-BE49-F238E27FC236}">
                    <a16:creationId xmlns:a16="http://schemas.microsoft.com/office/drawing/2014/main" id="{6D8D8BFD-7A3D-6FC0-6F3B-4297787768B2}"/>
                  </a:ext>
                </a:extLst>
              </p:cNvPr>
              <p:cNvSpPr/>
              <p:nvPr/>
            </p:nvSpPr>
            <p:spPr>
              <a:xfrm>
                <a:off x="5310187" y="2833687"/>
                <a:ext cx="171450" cy="171450"/>
              </a:xfrm>
              <a:prstGeom prst="rect">
                <a:avLst/>
              </a:prstGeom>
              <a:solidFill>
                <a:srgbClr val="FFFFFF"/>
              </a:solidFill>
              <a:ln w="9525" cap="flat">
                <a:noFill/>
                <a:prstDash val="solid"/>
                <a:miter/>
              </a:ln>
            </p:spPr>
            <p:txBody>
              <a:bodyPr/>
              <a:lstStyle/>
              <a:p>
                <a:endParaRPr lang="en-US"/>
              </a:p>
            </p:txBody>
          </p:sp>
          <p:sp>
            <p:nvSpPr>
              <p:cNvPr id="145" name="Oval 144">
                <a:extLst>
                  <a:ext uri="{FF2B5EF4-FFF2-40B4-BE49-F238E27FC236}">
                    <a16:creationId xmlns:a16="http://schemas.microsoft.com/office/drawing/2014/main" id="{5BE2A4AC-A646-6493-1CBD-8D2472DF98B5}"/>
                  </a:ext>
                </a:extLst>
              </p:cNvPr>
              <p:cNvSpPr/>
              <p:nvPr/>
            </p:nvSpPr>
            <p:spPr>
              <a:xfrm>
                <a:off x="5348287" y="2871787"/>
                <a:ext cx="95250" cy="95250"/>
              </a:xfrm>
              <a:prstGeom prst="ellipse">
                <a:avLst/>
              </a:prstGeom>
              <a:solidFill>
                <a:srgbClr val="55FFA9"/>
              </a:solidFill>
              <a:ln w="9525" cap="flat">
                <a:noFill/>
                <a:prstDash val="solid"/>
                <a:miter/>
              </a:ln>
            </p:spPr>
            <p:txBody>
              <a:bodyPr/>
              <a:lstStyle/>
              <a:p>
                <a:endParaRPr lang="en-US"/>
              </a:p>
            </p:txBody>
          </p:sp>
          <p:sp>
            <p:nvSpPr>
              <p:cNvPr id="146" name="Oval 145">
                <a:extLst>
                  <a:ext uri="{FF2B5EF4-FFF2-40B4-BE49-F238E27FC236}">
                    <a16:creationId xmlns:a16="http://schemas.microsoft.com/office/drawing/2014/main" id="{79AC5057-25D6-254F-20DC-2326AE5F448C}"/>
                  </a:ext>
                </a:extLst>
              </p:cNvPr>
              <p:cNvSpPr/>
              <p:nvPr/>
            </p:nvSpPr>
            <p:spPr>
              <a:xfrm>
                <a:off x="5348287" y="2871787"/>
                <a:ext cx="95250" cy="95250"/>
              </a:xfrm>
              <a:prstGeom prst="ellipse">
                <a:avLst/>
              </a:prstGeom>
              <a:noFill/>
              <a:ln w="9525" cap="sq">
                <a:solidFill>
                  <a:srgbClr val="55FFA9"/>
                </a:solidFill>
                <a:prstDash val="solid"/>
                <a:miter/>
              </a:ln>
            </p:spPr>
            <p:txBody>
              <a:bodyPr/>
              <a:lstStyle/>
              <a:p>
                <a:endParaRPr lang="en-US"/>
              </a:p>
            </p:txBody>
          </p:sp>
          <p:sp>
            <p:nvSpPr>
              <p:cNvPr id="147" name="TextBox 146">
                <a:extLst>
                  <a:ext uri="{FF2B5EF4-FFF2-40B4-BE49-F238E27FC236}">
                    <a16:creationId xmlns:a16="http://schemas.microsoft.com/office/drawing/2014/main" id="{4FD89B45-0608-954F-67B6-AEE3F1700AFA}"/>
                  </a:ext>
                </a:extLst>
              </p:cNvPr>
              <p:cNvSpPr txBox="1"/>
              <p:nvPr/>
            </p:nvSpPr>
            <p:spPr>
              <a:xfrm>
                <a:off x="5390197" y="2645045"/>
                <a:ext cx="465192"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3.9</a:t>
                </a:r>
              </a:p>
            </p:txBody>
          </p:sp>
          <p:sp>
            <p:nvSpPr>
              <p:cNvPr id="148" name="Rectangle 147">
                <a:extLst>
                  <a:ext uri="{FF2B5EF4-FFF2-40B4-BE49-F238E27FC236}">
                    <a16:creationId xmlns:a16="http://schemas.microsoft.com/office/drawing/2014/main" id="{F47D4B0F-E065-0643-EB11-68B856B9E588}"/>
                  </a:ext>
                </a:extLst>
              </p:cNvPr>
              <p:cNvSpPr/>
              <p:nvPr/>
            </p:nvSpPr>
            <p:spPr>
              <a:xfrm>
                <a:off x="5310187" y="2662237"/>
                <a:ext cx="171450" cy="171450"/>
              </a:xfrm>
              <a:prstGeom prst="rect">
                <a:avLst/>
              </a:prstGeom>
              <a:solidFill>
                <a:srgbClr val="FFFFFF"/>
              </a:solidFill>
              <a:ln w="9525" cap="flat">
                <a:noFill/>
                <a:prstDash val="solid"/>
                <a:miter/>
              </a:ln>
            </p:spPr>
            <p:txBody>
              <a:bodyPr/>
              <a:lstStyle/>
              <a:p>
                <a:endParaRPr lang="en-US"/>
              </a:p>
            </p:txBody>
          </p:sp>
          <p:sp>
            <p:nvSpPr>
              <p:cNvPr id="149" name="Oval 148">
                <a:extLst>
                  <a:ext uri="{FF2B5EF4-FFF2-40B4-BE49-F238E27FC236}">
                    <a16:creationId xmlns:a16="http://schemas.microsoft.com/office/drawing/2014/main" id="{43C169D7-ECDA-6E12-3005-D7320241CE99}"/>
                  </a:ext>
                </a:extLst>
              </p:cNvPr>
              <p:cNvSpPr/>
              <p:nvPr/>
            </p:nvSpPr>
            <p:spPr>
              <a:xfrm>
                <a:off x="5348287" y="2700337"/>
                <a:ext cx="95250" cy="95250"/>
              </a:xfrm>
              <a:prstGeom prst="ellipse">
                <a:avLst/>
              </a:prstGeom>
              <a:solidFill>
                <a:srgbClr val="00FFFF"/>
              </a:solidFill>
              <a:ln w="9525" cap="flat">
                <a:noFill/>
                <a:prstDash val="solid"/>
                <a:miter/>
              </a:ln>
            </p:spPr>
            <p:txBody>
              <a:bodyPr/>
              <a:lstStyle/>
              <a:p>
                <a:endParaRPr lang="en-US"/>
              </a:p>
            </p:txBody>
          </p:sp>
          <p:sp>
            <p:nvSpPr>
              <p:cNvPr id="150" name="Oval 149">
                <a:extLst>
                  <a:ext uri="{FF2B5EF4-FFF2-40B4-BE49-F238E27FC236}">
                    <a16:creationId xmlns:a16="http://schemas.microsoft.com/office/drawing/2014/main" id="{EF2661EE-87F5-68B7-DFF8-8C46384DC8A3}"/>
                  </a:ext>
                </a:extLst>
              </p:cNvPr>
              <p:cNvSpPr/>
              <p:nvPr/>
            </p:nvSpPr>
            <p:spPr>
              <a:xfrm>
                <a:off x="5348287" y="2700337"/>
                <a:ext cx="95250" cy="95250"/>
              </a:xfrm>
              <a:prstGeom prst="ellipse">
                <a:avLst/>
              </a:prstGeom>
              <a:noFill/>
              <a:ln w="9525" cap="sq">
                <a:solidFill>
                  <a:srgbClr val="00FFFF"/>
                </a:solidFill>
                <a:prstDash val="solid"/>
                <a:miter/>
              </a:ln>
            </p:spPr>
            <p:txBody>
              <a:bodyPr/>
              <a:lstStyle/>
              <a:p>
                <a:endParaRPr lang="en-US"/>
              </a:p>
            </p:txBody>
          </p:sp>
          <p:sp>
            <p:nvSpPr>
              <p:cNvPr id="151" name="TextBox 150">
                <a:extLst>
                  <a:ext uri="{FF2B5EF4-FFF2-40B4-BE49-F238E27FC236}">
                    <a16:creationId xmlns:a16="http://schemas.microsoft.com/office/drawing/2014/main" id="{E6E769A7-49A9-5745-E359-C0D9187E4D0F}"/>
                  </a:ext>
                </a:extLst>
              </p:cNvPr>
              <p:cNvSpPr txBox="1"/>
              <p:nvPr/>
            </p:nvSpPr>
            <p:spPr>
              <a:xfrm>
                <a:off x="5390197" y="2473595"/>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2.63</a:t>
                </a:r>
              </a:p>
            </p:txBody>
          </p:sp>
          <p:sp>
            <p:nvSpPr>
              <p:cNvPr id="152" name="Rectangle 151">
                <a:extLst>
                  <a:ext uri="{FF2B5EF4-FFF2-40B4-BE49-F238E27FC236}">
                    <a16:creationId xmlns:a16="http://schemas.microsoft.com/office/drawing/2014/main" id="{4DE3CD33-411F-DB66-E005-AC30C306F5A0}"/>
                  </a:ext>
                </a:extLst>
              </p:cNvPr>
              <p:cNvSpPr/>
              <p:nvPr/>
            </p:nvSpPr>
            <p:spPr>
              <a:xfrm>
                <a:off x="5310187" y="2490787"/>
                <a:ext cx="171450" cy="171450"/>
              </a:xfrm>
              <a:prstGeom prst="rect">
                <a:avLst/>
              </a:prstGeom>
              <a:solidFill>
                <a:srgbClr val="FFFFFF"/>
              </a:solidFill>
              <a:ln w="9525" cap="flat">
                <a:noFill/>
                <a:prstDash val="solid"/>
                <a:miter/>
              </a:ln>
            </p:spPr>
            <p:txBody>
              <a:bodyPr/>
              <a:lstStyle/>
              <a:p>
                <a:endParaRPr lang="en-US"/>
              </a:p>
            </p:txBody>
          </p:sp>
          <p:sp>
            <p:nvSpPr>
              <p:cNvPr id="153" name="Oval 152">
                <a:extLst>
                  <a:ext uri="{FF2B5EF4-FFF2-40B4-BE49-F238E27FC236}">
                    <a16:creationId xmlns:a16="http://schemas.microsoft.com/office/drawing/2014/main" id="{D8F75586-4435-5E69-79B9-B975983D3762}"/>
                  </a:ext>
                </a:extLst>
              </p:cNvPr>
              <p:cNvSpPr/>
              <p:nvPr/>
            </p:nvSpPr>
            <p:spPr>
              <a:xfrm>
                <a:off x="5348287" y="2528887"/>
                <a:ext cx="95250" cy="95250"/>
              </a:xfrm>
              <a:prstGeom prst="ellipse">
                <a:avLst/>
              </a:prstGeom>
              <a:solidFill>
                <a:srgbClr val="00AAFF"/>
              </a:solidFill>
              <a:ln w="9525" cap="flat">
                <a:noFill/>
                <a:prstDash val="solid"/>
                <a:miter/>
              </a:ln>
            </p:spPr>
            <p:txBody>
              <a:bodyPr/>
              <a:lstStyle/>
              <a:p>
                <a:endParaRPr lang="en-US"/>
              </a:p>
            </p:txBody>
          </p:sp>
          <p:sp>
            <p:nvSpPr>
              <p:cNvPr id="154" name="Oval 153">
                <a:extLst>
                  <a:ext uri="{FF2B5EF4-FFF2-40B4-BE49-F238E27FC236}">
                    <a16:creationId xmlns:a16="http://schemas.microsoft.com/office/drawing/2014/main" id="{A4333BDA-B8C7-685B-E309-B7C8B37CAAAA}"/>
                  </a:ext>
                </a:extLst>
              </p:cNvPr>
              <p:cNvSpPr/>
              <p:nvPr/>
            </p:nvSpPr>
            <p:spPr>
              <a:xfrm>
                <a:off x="5348287" y="2528887"/>
                <a:ext cx="95250" cy="95250"/>
              </a:xfrm>
              <a:prstGeom prst="ellipse">
                <a:avLst/>
              </a:prstGeom>
              <a:noFill/>
              <a:ln w="9525" cap="sq">
                <a:solidFill>
                  <a:srgbClr val="00AAFF"/>
                </a:solidFill>
                <a:prstDash val="solid"/>
                <a:miter/>
              </a:ln>
            </p:spPr>
            <p:txBody>
              <a:bodyPr/>
              <a:lstStyle/>
              <a:p>
                <a:endParaRPr lang="en-US"/>
              </a:p>
            </p:txBody>
          </p:sp>
          <p:sp>
            <p:nvSpPr>
              <p:cNvPr id="155" name="TextBox 154">
                <a:extLst>
                  <a:ext uri="{FF2B5EF4-FFF2-40B4-BE49-F238E27FC236}">
                    <a16:creationId xmlns:a16="http://schemas.microsoft.com/office/drawing/2014/main" id="{B15DC176-25CD-8C64-9815-912330FB64F0}"/>
                  </a:ext>
                </a:extLst>
              </p:cNvPr>
              <p:cNvSpPr txBox="1"/>
              <p:nvPr/>
            </p:nvSpPr>
            <p:spPr>
              <a:xfrm>
                <a:off x="5390197" y="2302145"/>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1.38</a:t>
                </a:r>
              </a:p>
            </p:txBody>
          </p:sp>
          <p:sp>
            <p:nvSpPr>
              <p:cNvPr id="156" name="Rectangle 155">
                <a:extLst>
                  <a:ext uri="{FF2B5EF4-FFF2-40B4-BE49-F238E27FC236}">
                    <a16:creationId xmlns:a16="http://schemas.microsoft.com/office/drawing/2014/main" id="{F32C77EB-56AB-22E3-DFB2-5427244DE898}"/>
                  </a:ext>
                </a:extLst>
              </p:cNvPr>
              <p:cNvSpPr/>
              <p:nvPr/>
            </p:nvSpPr>
            <p:spPr>
              <a:xfrm>
                <a:off x="5310187" y="2319337"/>
                <a:ext cx="171450" cy="171450"/>
              </a:xfrm>
              <a:prstGeom prst="rect">
                <a:avLst/>
              </a:prstGeom>
              <a:solidFill>
                <a:srgbClr val="FFFFFF"/>
              </a:solidFill>
              <a:ln w="9525" cap="flat">
                <a:noFill/>
                <a:prstDash val="solid"/>
                <a:miter/>
              </a:ln>
            </p:spPr>
            <p:txBody>
              <a:bodyPr/>
              <a:lstStyle/>
              <a:p>
                <a:endParaRPr lang="en-US"/>
              </a:p>
            </p:txBody>
          </p:sp>
          <p:sp>
            <p:nvSpPr>
              <p:cNvPr id="157" name="Oval 156">
                <a:extLst>
                  <a:ext uri="{FF2B5EF4-FFF2-40B4-BE49-F238E27FC236}">
                    <a16:creationId xmlns:a16="http://schemas.microsoft.com/office/drawing/2014/main" id="{CBE56985-37AC-4288-5950-D70B3B8A0CBD}"/>
                  </a:ext>
                </a:extLst>
              </p:cNvPr>
              <p:cNvSpPr/>
              <p:nvPr/>
            </p:nvSpPr>
            <p:spPr>
              <a:xfrm>
                <a:off x="5348287" y="2357437"/>
                <a:ext cx="95250" cy="95250"/>
              </a:xfrm>
              <a:prstGeom prst="ellipse">
                <a:avLst/>
              </a:prstGeom>
              <a:solidFill>
                <a:srgbClr val="0055FF"/>
              </a:solidFill>
              <a:ln w="9525" cap="flat">
                <a:noFill/>
                <a:prstDash val="solid"/>
                <a:miter/>
              </a:ln>
            </p:spPr>
            <p:txBody>
              <a:bodyPr/>
              <a:lstStyle/>
              <a:p>
                <a:endParaRPr lang="en-US"/>
              </a:p>
            </p:txBody>
          </p:sp>
          <p:sp>
            <p:nvSpPr>
              <p:cNvPr id="158" name="Oval 157">
                <a:extLst>
                  <a:ext uri="{FF2B5EF4-FFF2-40B4-BE49-F238E27FC236}">
                    <a16:creationId xmlns:a16="http://schemas.microsoft.com/office/drawing/2014/main" id="{232B7FC1-F80F-8D8D-DB9A-9AEAEC2DEEF4}"/>
                  </a:ext>
                </a:extLst>
              </p:cNvPr>
              <p:cNvSpPr/>
              <p:nvPr/>
            </p:nvSpPr>
            <p:spPr>
              <a:xfrm>
                <a:off x="5348287" y="2357437"/>
                <a:ext cx="95250" cy="95250"/>
              </a:xfrm>
              <a:prstGeom prst="ellipse">
                <a:avLst/>
              </a:prstGeom>
              <a:noFill/>
              <a:ln w="9525" cap="sq">
                <a:solidFill>
                  <a:srgbClr val="0055FF"/>
                </a:solidFill>
                <a:prstDash val="solid"/>
                <a:miter/>
              </a:ln>
            </p:spPr>
            <p:txBody>
              <a:bodyPr/>
              <a:lstStyle/>
              <a:p>
                <a:endParaRPr lang="en-US"/>
              </a:p>
            </p:txBody>
          </p:sp>
          <p:sp>
            <p:nvSpPr>
              <p:cNvPr id="159" name="TextBox 158">
                <a:extLst>
                  <a:ext uri="{FF2B5EF4-FFF2-40B4-BE49-F238E27FC236}">
                    <a16:creationId xmlns:a16="http://schemas.microsoft.com/office/drawing/2014/main" id="{D79A7005-BEE7-48A6-626D-EA9E079B8960}"/>
                  </a:ext>
                </a:extLst>
              </p:cNvPr>
              <p:cNvSpPr txBox="1"/>
              <p:nvPr/>
            </p:nvSpPr>
            <p:spPr>
              <a:xfrm>
                <a:off x="5390197" y="2130695"/>
                <a:ext cx="518091"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 to 0.35</a:t>
                </a:r>
              </a:p>
            </p:txBody>
          </p:sp>
          <p:sp>
            <p:nvSpPr>
              <p:cNvPr id="160" name="Rectangle 159">
                <a:extLst>
                  <a:ext uri="{FF2B5EF4-FFF2-40B4-BE49-F238E27FC236}">
                    <a16:creationId xmlns:a16="http://schemas.microsoft.com/office/drawing/2014/main" id="{D9DEACA6-ADB6-C73A-9994-8151E52A3C95}"/>
                  </a:ext>
                </a:extLst>
              </p:cNvPr>
              <p:cNvSpPr/>
              <p:nvPr/>
            </p:nvSpPr>
            <p:spPr>
              <a:xfrm>
                <a:off x="5310187" y="2147887"/>
                <a:ext cx="171450" cy="171450"/>
              </a:xfrm>
              <a:prstGeom prst="rect">
                <a:avLst/>
              </a:prstGeom>
              <a:solidFill>
                <a:srgbClr val="FFFFFF"/>
              </a:solidFill>
              <a:ln w="9525" cap="flat">
                <a:noFill/>
                <a:prstDash val="solid"/>
                <a:miter/>
              </a:ln>
            </p:spPr>
            <p:txBody>
              <a:bodyPr/>
              <a:lstStyle/>
              <a:p>
                <a:endParaRPr lang="en-US"/>
              </a:p>
            </p:txBody>
          </p:sp>
          <p:sp>
            <p:nvSpPr>
              <p:cNvPr id="161" name="Oval 160">
                <a:extLst>
                  <a:ext uri="{FF2B5EF4-FFF2-40B4-BE49-F238E27FC236}">
                    <a16:creationId xmlns:a16="http://schemas.microsoft.com/office/drawing/2014/main" id="{0DA2D315-17D7-1D0A-FE31-0D9ADE87617A}"/>
                  </a:ext>
                </a:extLst>
              </p:cNvPr>
              <p:cNvSpPr/>
              <p:nvPr/>
            </p:nvSpPr>
            <p:spPr>
              <a:xfrm>
                <a:off x="5348287" y="2185987"/>
                <a:ext cx="95250" cy="95250"/>
              </a:xfrm>
              <a:prstGeom prst="ellipse">
                <a:avLst/>
              </a:prstGeom>
              <a:solidFill>
                <a:srgbClr val="0000FF"/>
              </a:solidFill>
              <a:ln w="9525" cap="flat">
                <a:noFill/>
                <a:prstDash val="solid"/>
                <a:miter/>
              </a:ln>
            </p:spPr>
            <p:txBody>
              <a:bodyPr/>
              <a:lstStyle/>
              <a:p>
                <a:endParaRPr lang="en-US"/>
              </a:p>
            </p:txBody>
          </p:sp>
          <p:sp>
            <p:nvSpPr>
              <p:cNvPr id="162" name="Oval 161">
                <a:extLst>
                  <a:ext uri="{FF2B5EF4-FFF2-40B4-BE49-F238E27FC236}">
                    <a16:creationId xmlns:a16="http://schemas.microsoft.com/office/drawing/2014/main" id="{8018F6AB-CE77-21A3-CB2B-5E7879841E28}"/>
                  </a:ext>
                </a:extLst>
              </p:cNvPr>
              <p:cNvSpPr/>
              <p:nvPr/>
            </p:nvSpPr>
            <p:spPr>
              <a:xfrm>
                <a:off x="5348287" y="2185987"/>
                <a:ext cx="95250" cy="95250"/>
              </a:xfrm>
              <a:prstGeom prst="ellipse">
                <a:avLst/>
              </a:prstGeom>
              <a:noFill/>
              <a:ln w="9525" cap="sq">
                <a:solidFill>
                  <a:srgbClr val="0000FF"/>
                </a:solidFill>
                <a:prstDash val="solid"/>
                <a:miter/>
              </a:ln>
            </p:spPr>
            <p:txBody>
              <a:bodyPr/>
              <a:lstStyle/>
              <a:p>
                <a:endParaRPr lang="en-US"/>
              </a:p>
            </p:txBody>
          </p:sp>
          <p:sp>
            <p:nvSpPr>
              <p:cNvPr id="163" name="TextBox 162">
                <a:extLst>
                  <a:ext uri="{FF2B5EF4-FFF2-40B4-BE49-F238E27FC236}">
                    <a16:creationId xmlns:a16="http://schemas.microsoft.com/office/drawing/2014/main" id="{13B04BDB-E651-BD61-6B83-822F1FF8445C}"/>
                  </a:ext>
                </a:extLst>
              </p:cNvPr>
              <p:cNvSpPr txBox="1"/>
              <p:nvPr/>
            </p:nvSpPr>
            <p:spPr>
              <a:xfrm>
                <a:off x="5290746" y="1907717"/>
                <a:ext cx="780983"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Biotite_%</a:t>
                </a:r>
              </a:p>
            </p:txBody>
          </p:sp>
        </p:grpSp>
      </p:grpSp>
      <p:grpSp>
        <p:nvGrpSpPr>
          <p:cNvPr id="13" name="Group 12">
            <a:extLst>
              <a:ext uri="{FF2B5EF4-FFF2-40B4-BE49-F238E27FC236}">
                <a16:creationId xmlns:a16="http://schemas.microsoft.com/office/drawing/2014/main" id="{7A1F98E6-A60A-CAE9-7848-872C5408FD4B}"/>
              </a:ext>
            </a:extLst>
          </p:cNvPr>
          <p:cNvGrpSpPr/>
          <p:nvPr/>
        </p:nvGrpSpPr>
        <p:grpSpPr>
          <a:xfrm>
            <a:off x="1314212" y="2008288"/>
            <a:ext cx="1229285" cy="2047875"/>
            <a:chOff x="781050" y="2304097"/>
            <a:chExt cx="1229285" cy="2047875"/>
          </a:xfrm>
        </p:grpSpPr>
        <p:sp>
          <p:nvSpPr>
            <p:cNvPr id="14" name="Rectangle 13">
              <a:extLst>
                <a:ext uri="{FF2B5EF4-FFF2-40B4-BE49-F238E27FC236}">
                  <a16:creationId xmlns:a16="http://schemas.microsoft.com/office/drawing/2014/main" id="{531B7958-9717-8D63-EDDA-5B58F72CE14E}"/>
                </a:ext>
              </a:extLst>
            </p:cNvPr>
            <p:cNvSpPr/>
            <p:nvPr/>
          </p:nvSpPr>
          <p:spPr>
            <a:xfrm>
              <a:off x="781050" y="2304097"/>
              <a:ext cx="895350" cy="2047875"/>
            </a:xfrm>
            <a:prstGeom prst="rect">
              <a:avLst/>
            </a:prstGeom>
            <a:solidFill>
              <a:srgbClr val="FFFFFF"/>
            </a:solidFill>
            <a:ln w="9525" cap="flat">
              <a:noFill/>
              <a:prstDash val="solid"/>
              <a:miter/>
            </a:ln>
          </p:spPr>
          <p:txBody>
            <a:bodyPr/>
            <a:lstStyle/>
            <a:p>
              <a:endParaRPr lang="en-US"/>
            </a:p>
          </p:txBody>
        </p:sp>
        <p:sp>
          <p:nvSpPr>
            <p:cNvPr id="15" name="Rectangle 14">
              <a:extLst>
                <a:ext uri="{FF2B5EF4-FFF2-40B4-BE49-F238E27FC236}">
                  <a16:creationId xmlns:a16="http://schemas.microsoft.com/office/drawing/2014/main" id="{F332518F-D140-63DA-F9FF-9ED8A5F09AD9}"/>
                </a:ext>
              </a:extLst>
            </p:cNvPr>
            <p:cNvSpPr/>
            <p:nvPr/>
          </p:nvSpPr>
          <p:spPr>
            <a:xfrm>
              <a:off x="838200" y="4113847"/>
              <a:ext cx="781050" cy="171450"/>
            </a:xfrm>
            <a:prstGeom prst="rect">
              <a:avLst/>
            </a:prstGeom>
            <a:solidFill>
              <a:srgbClr val="FFFFFF"/>
            </a:solidFill>
            <a:ln w="9525" cap="flat">
              <a:noFill/>
              <a:prstDash val="solid"/>
              <a:miter/>
            </a:ln>
          </p:spPr>
          <p:txBody>
            <a:bodyPr/>
            <a:lstStyle/>
            <a:p>
              <a:endParaRPr lang="en-US"/>
            </a:p>
          </p:txBody>
        </p:sp>
        <p:sp>
          <p:nvSpPr>
            <p:cNvPr id="16" name="TextBox 15">
              <a:extLst>
                <a:ext uri="{FF2B5EF4-FFF2-40B4-BE49-F238E27FC236}">
                  <a16:creationId xmlns:a16="http://schemas.microsoft.com/office/drawing/2014/main" id="{D568BD2C-4598-6E93-E93F-6DA5B0C6671F}"/>
                </a:ext>
              </a:extLst>
            </p:cNvPr>
            <p:cNvSpPr txBox="1"/>
            <p:nvPr/>
          </p:nvSpPr>
          <p:spPr>
            <a:xfrm>
              <a:off x="918210" y="4096655"/>
              <a:ext cx="497252"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Sericite</a:t>
              </a:r>
            </a:p>
          </p:txBody>
        </p:sp>
        <p:sp>
          <p:nvSpPr>
            <p:cNvPr id="17" name="Rectangle 16">
              <a:extLst>
                <a:ext uri="{FF2B5EF4-FFF2-40B4-BE49-F238E27FC236}">
                  <a16:creationId xmlns:a16="http://schemas.microsoft.com/office/drawing/2014/main" id="{DDF30A3F-22FE-6781-EE55-C79591D77ACD}"/>
                </a:ext>
              </a:extLst>
            </p:cNvPr>
            <p:cNvSpPr/>
            <p:nvPr/>
          </p:nvSpPr>
          <p:spPr>
            <a:xfrm>
              <a:off x="838200" y="4113847"/>
              <a:ext cx="171450" cy="171450"/>
            </a:xfrm>
            <a:prstGeom prst="rect">
              <a:avLst/>
            </a:prstGeom>
            <a:solidFill>
              <a:srgbClr val="FFFFFF"/>
            </a:solidFill>
            <a:ln w="9525" cap="flat">
              <a:noFill/>
              <a:prstDash val="solid"/>
              <a:miter/>
            </a:ln>
          </p:spPr>
          <p:txBody>
            <a:bodyPr/>
            <a:lstStyle/>
            <a:p>
              <a:endParaRPr lang="en-US"/>
            </a:p>
          </p:txBody>
        </p:sp>
        <p:sp>
          <p:nvSpPr>
            <p:cNvPr id="18" name="Oval 17">
              <a:extLst>
                <a:ext uri="{FF2B5EF4-FFF2-40B4-BE49-F238E27FC236}">
                  <a16:creationId xmlns:a16="http://schemas.microsoft.com/office/drawing/2014/main" id="{2CBDE444-46D5-F078-79CE-8054CBCECFA5}"/>
                </a:ext>
              </a:extLst>
            </p:cNvPr>
            <p:cNvSpPr/>
            <p:nvPr/>
          </p:nvSpPr>
          <p:spPr>
            <a:xfrm>
              <a:off x="876300" y="4151947"/>
              <a:ext cx="95250" cy="95250"/>
            </a:xfrm>
            <a:prstGeom prst="ellipse">
              <a:avLst/>
            </a:prstGeom>
            <a:solidFill>
              <a:srgbClr val="FF0033"/>
            </a:solidFill>
            <a:ln w="9525" cap="flat">
              <a:noFill/>
              <a:prstDash val="solid"/>
              <a:miter/>
            </a:ln>
          </p:spPr>
          <p:txBody>
            <a:bodyPr/>
            <a:lstStyle/>
            <a:p>
              <a:endParaRPr lang="en-US"/>
            </a:p>
          </p:txBody>
        </p:sp>
        <p:sp>
          <p:nvSpPr>
            <p:cNvPr id="19" name="Oval 18">
              <a:extLst>
                <a:ext uri="{FF2B5EF4-FFF2-40B4-BE49-F238E27FC236}">
                  <a16:creationId xmlns:a16="http://schemas.microsoft.com/office/drawing/2014/main" id="{7FB8E193-34E4-FD07-F682-678A92315972}"/>
                </a:ext>
              </a:extLst>
            </p:cNvPr>
            <p:cNvSpPr/>
            <p:nvPr/>
          </p:nvSpPr>
          <p:spPr>
            <a:xfrm>
              <a:off x="876300" y="4151947"/>
              <a:ext cx="95250" cy="95250"/>
            </a:xfrm>
            <a:prstGeom prst="ellipse">
              <a:avLst/>
            </a:prstGeom>
            <a:noFill/>
            <a:ln w="9525" cap="sq">
              <a:solidFill>
                <a:srgbClr val="FF0033"/>
              </a:solidFill>
              <a:prstDash val="solid"/>
              <a:miter/>
            </a:ln>
          </p:spPr>
          <p:txBody>
            <a:bodyPr/>
            <a:lstStyle/>
            <a:p>
              <a:endParaRPr lang="en-US"/>
            </a:p>
          </p:txBody>
        </p:sp>
        <p:sp>
          <p:nvSpPr>
            <p:cNvPr id="20" name="Rectangle 19">
              <a:extLst>
                <a:ext uri="{FF2B5EF4-FFF2-40B4-BE49-F238E27FC236}">
                  <a16:creationId xmlns:a16="http://schemas.microsoft.com/office/drawing/2014/main" id="{23FD3B68-5D65-5B26-84FB-C1E0D8AD05CA}"/>
                </a:ext>
              </a:extLst>
            </p:cNvPr>
            <p:cNvSpPr/>
            <p:nvPr/>
          </p:nvSpPr>
          <p:spPr>
            <a:xfrm>
              <a:off x="838200" y="3942397"/>
              <a:ext cx="781050" cy="171450"/>
            </a:xfrm>
            <a:prstGeom prst="rect">
              <a:avLst/>
            </a:prstGeom>
            <a:solidFill>
              <a:srgbClr val="FFFFFF"/>
            </a:solidFill>
            <a:ln w="9525" cap="flat">
              <a:noFill/>
              <a:prstDash val="solid"/>
              <a:miter/>
            </a:ln>
          </p:spPr>
          <p:txBody>
            <a:bodyPr/>
            <a:lstStyle/>
            <a:p>
              <a:endParaRPr lang="en-US"/>
            </a:p>
          </p:txBody>
        </p:sp>
        <p:sp>
          <p:nvSpPr>
            <p:cNvPr id="21" name="TextBox 20">
              <a:extLst>
                <a:ext uri="{FF2B5EF4-FFF2-40B4-BE49-F238E27FC236}">
                  <a16:creationId xmlns:a16="http://schemas.microsoft.com/office/drawing/2014/main" id="{E3083E87-A61A-8413-0739-62C958317943}"/>
                </a:ext>
              </a:extLst>
            </p:cNvPr>
            <p:cNvSpPr txBox="1"/>
            <p:nvPr/>
          </p:nvSpPr>
          <p:spPr>
            <a:xfrm>
              <a:off x="918210" y="3925205"/>
              <a:ext cx="54854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Diopside</a:t>
              </a:r>
            </a:p>
          </p:txBody>
        </p:sp>
        <p:sp>
          <p:nvSpPr>
            <p:cNvPr id="22" name="Rectangle 21">
              <a:extLst>
                <a:ext uri="{FF2B5EF4-FFF2-40B4-BE49-F238E27FC236}">
                  <a16:creationId xmlns:a16="http://schemas.microsoft.com/office/drawing/2014/main" id="{48403F52-4614-DA9F-40A0-E0B87E3440DE}"/>
                </a:ext>
              </a:extLst>
            </p:cNvPr>
            <p:cNvSpPr/>
            <p:nvPr/>
          </p:nvSpPr>
          <p:spPr>
            <a:xfrm>
              <a:off x="838200" y="3942397"/>
              <a:ext cx="171450" cy="171450"/>
            </a:xfrm>
            <a:prstGeom prst="rect">
              <a:avLst/>
            </a:prstGeom>
            <a:solidFill>
              <a:srgbClr val="FFFFFF"/>
            </a:solidFill>
            <a:ln w="9525" cap="flat">
              <a:noFill/>
              <a:prstDash val="solid"/>
              <a:miter/>
            </a:ln>
          </p:spPr>
          <p:txBody>
            <a:bodyPr/>
            <a:lstStyle/>
            <a:p>
              <a:endParaRPr lang="en-US"/>
            </a:p>
          </p:txBody>
        </p:sp>
        <p:sp>
          <p:nvSpPr>
            <p:cNvPr id="23" name="Oval 22">
              <a:extLst>
                <a:ext uri="{FF2B5EF4-FFF2-40B4-BE49-F238E27FC236}">
                  <a16:creationId xmlns:a16="http://schemas.microsoft.com/office/drawing/2014/main" id="{44B72260-2ACA-9AF8-0168-1CA2ED1F4C82}"/>
                </a:ext>
              </a:extLst>
            </p:cNvPr>
            <p:cNvSpPr/>
            <p:nvPr/>
          </p:nvSpPr>
          <p:spPr>
            <a:xfrm>
              <a:off x="876300" y="3980497"/>
              <a:ext cx="95250" cy="95250"/>
            </a:xfrm>
            <a:prstGeom prst="ellipse">
              <a:avLst/>
            </a:prstGeom>
            <a:solidFill>
              <a:srgbClr val="A17FFF"/>
            </a:solidFill>
            <a:ln w="9525" cap="flat">
              <a:noFill/>
              <a:prstDash val="solid"/>
              <a:miter/>
            </a:ln>
          </p:spPr>
          <p:txBody>
            <a:bodyPr/>
            <a:lstStyle/>
            <a:p>
              <a:endParaRPr lang="en-US"/>
            </a:p>
          </p:txBody>
        </p:sp>
        <p:sp>
          <p:nvSpPr>
            <p:cNvPr id="24" name="Oval 23">
              <a:extLst>
                <a:ext uri="{FF2B5EF4-FFF2-40B4-BE49-F238E27FC236}">
                  <a16:creationId xmlns:a16="http://schemas.microsoft.com/office/drawing/2014/main" id="{2CF9866E-9FEF-F60D-D443-C7668198A347}"/>
                </a:ext>
              </a:extLst>
            </p:cNvPr>
            <p:cNvSpPr/>
            <p:nvPr/>
          </p:nvSpPr>
          <p:spPr>
            <a:xfrm>
              <a:off x="876300" y="3980497"/>
              <a:ext cx="95250" cy="95250"/>
            </a:xfrm>
            <a:prstGeom prst="ellipse">
              <a:avLst/>
            </a:prstGeom>
            <a:noFill/>
            <a:ln w="9525" cap="sq">
              <a:solidFill>
                <a:srgbClr val="A17FFF"/>
              </a:solidFill>
              <a:prstDash val="solid"/>
              <a:miter/>
            </a:ln>
          </p:spPr>
          <p:txBody>
            <a:bodyPr/>
            <a:lstStyle/>
            <a:p>
              <a:endParaRPr lang="en-US"/>
            </a:p>
          </p:txBody>
        </p:sp>
        <p:sp>
          <p:nvSpPr>
            <p:cNvPr id="25" name="Rectangle 24">
              <a:extLst>
                <a:ext uri="{FF2B5EF4-FFF2-40B4-BE49-F238E27FC236}">
                  <a16:creationId xmlns:a16="http://schemas.microsoft.com/office/drawing/2014/main" id="{95E59282-3559-C404-A359-56C67695FD51}"/>
                </a:ext>
              </a:extLst>
            </p:cNvPr>
            <p:cNvSpPr/>
            <p:nvPr/>
          </p:nvSpPr>
          <p:spPr>
            <a:xfrm>
              <a:off x="838200" y="3770947"/>
              <a:ext cx="781050" cy="171450"/>
            </a:xfrm>
            <a:prstGeom prst="rect">
              <a:avLst/>
            </a:prstGeom>
            <a:solidFill>
              <a:srgbClr val="FFFFFF"/>
            </a:solidFill>
            <a:ln w="9525" cap="flat">
              <a:noFill/>
              <a:prstDash val="solid"/>
              <a:miter/>
            </a:ln>
          </p:spPr>
          <p:txBody>
            <a:bodyPr/>
            <a:lstStyle/>
            <a:p>
              <a:endParaRPr lang="en-US"/>
            </a:p>
          </p:txBody>
        </p:sp>
        <p:sp>
          <p:nvSpPr>
            <p:cNvPr id="26" name="TextBox 25">
              <a:extLst>
                <a:ext uri="{FF2B5EF4-FFF2-40B4-BE49-F238E27FC236}">
                  <a16:creationId xmlns:a16="http://schemas.microsoft.com/office/drawing/2014/main" id="{EC63DF84-C6AE-0200-04EE-E1003FA0D9D8}"/>
                </a:ext>
              </a:extLst>
            </p:cNvPr>
            <p:cNvSpPr txBox="1"/>
            <p:nvPr/>
          </p:nvSpPr>
          <p:spPr>
            <a:xfrm>
              <a:off x="918210" y="3753755"/>
              <a:ext cx="38985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27" name="Rectangle 26">
              <a:extLst>
                <a:ext uri="{FF2B5EF4-FFF2-40B4-BE49-F238E27FC236}">
                  <a16:creationId xmlns:a16="http://schemas.microsoft.com/office/drawing/2014/main" id="{C4E06240-F62D-7D68-4E54-58955A325826}"/>
                </a:ext>
              </a:extLst>
            </p:cNvPr>
            <p:cNvSpPr/>
            <p:nvPr/>
          </p:nvSpPr>
          <p:spPr>
            <a:xfrm>
              <a:off x="838200" y="3770947"/>
              <a:ext cx="171450" cy="171450"/>
            </a:xfrm>
            <a:prstGeom prst="rect">
              <a:avLst/>
            </a:prstGeom>
            <a:solidFill>
              <a:srgbClr val="FFFFFF"/>
            </a:solidFill>
            <a:ln w="9525" cap="flat">
              <a:noFill/>
              <a:prstDash val="solid"/>
              <a:miter/>
            </a:ln>
          </p:spPr>
          <p:txBody>
            <a:bodyPr/>
            <a:lstStyle/>
            <a:p>
              <a:endParaRPr lang="en-US"/>
            </a:p>
          </p:txBody>
        </p:sp>
        <p:sp>
          <p:nvSpPr>
            <p:cNvPr id="28" name="Oval 27">
              <a:extLst>
                <a:ext uri="{FF2B5EF4-FFF2-40B4-BE49-F238E27FC236}">
                  <a16:creationId xmlns:a16="http://schemas.microsoft.com/office/drawing/2014/main" id="{43F4C978-8372-0EE3-8AEE-0D99C6BA3362}"/>
                </a:ext>
              </a:extLst>
            </p:cNvPr>
            <p:cNvSpPr/>
            <p:nvPr/>
          </p:nvSpPr>
          <p:spPr>
            <a:xfrm>
              <a:off x="876300" y="3809047"/>
              <a:ext cx="95250" cy="95250"/>
            </a:xfrm>
            <a:prstGeom prst="ellipse">
              <a:avLst/>
            </a:prstGeom>
            <a:solidFill>
              <a:srgbClr val="999999"/>
            </a:solidFill>
            <a:ln w="9525" cap="flat">
              <a:noFill/>
              <a:prstDash val="solid"/>
              <a:miter/>
            </a:ln>
          </p:spPr>
          <p:txBody>
            <a:bodyPr/>
            <a:lstStyle/>
            <a:p>
              <a:endParaRPr lang="en-US"/>
            </a:p>
          </p:txBody>
        </p:sp>
        <p:sp>
          <p:nvSpPr>
            <p:cNvPr id="29" name="Oval 28">
              <a:extLst>
                <a:ext uri="{FF2B5EF4-FFF2-40B4-BE49-F238E27FC236}">
                  <a16:creationId xmlns:a16="http://schemas.microsoft.com/office/drawing/2014/main" id="{B5647CC2-6B7E-1512-2760-AD007BD171DE}"/>
                </a:ext>
              </a:extLst>
            </p:cNvPr>
            <p:cNvSpPr/>
            <p:nvPr/>
          </p:nvSpPr>
          <p:spPr>
            <a:xfrm>
              <a:off x="876300" y="3809047"/>
              <a:ext cx="95250" cy="95250"/>
            </a:xfrm>
            <a:prstGeom prst="ellipse">
              <a:avLst/>
            </a:prstGeom>
            <a:noFill/>
            <a:ln w="9525" cap="sq">
              <a:solidFill>
                <a:srgbClr val="999999"/>
              </a:solidFill>
              <a:prstDash val="solid"/>
              <a:miter/>
            </a:ln>
          </p:spPr>
          <p:txBody>
            <a:bodyPr/>
            <a:lstStyle/>
            <a:p>
              <a:endParaRPr lang="en-US"/>
            </a:p>
          </p:txBody>
        </p:sp>
        <p:sp>
          <p:nvSpPr>
            <p:cNvPr id="30" name="Rectangle 29">
              <a:extLst>
                <a:ext uri="{FF2B5EF4-FFF2-40B4-BE49-F238E27FC236}">
                  <a16:creationId xmlns:a16="http://schemas.microsoft.com/office/drawing/2014/main" id="{A7874CA7-1C9E-F6C2-5216-901D06D3E99B}"/>
                </a:ext>
              </a:extLst>
            </p:cNvPr>
            <p:cNvSpPr/>
            <p:nvPr/>
          </p:nvSpPr>
          <p:spPr>
            <a:xfrm>
              <a:off x="838200" y="3599497"/>
              <a:ext cx="781050" cy="171450"/>
            </a:xfrm>
            <a:prstGeom prst="rect">
              <a:avLst/>
            </a:prstGeom>
            <a:solidFill>
              <a:srgbClr val="FFFFFF"/>
            </a:solidFill>
            <a:ln w="9525" cap="flat">
              <a:noFill/>
              <a:prstDash val="solid"/>
              <a:miter/>
            </a:ln>
          </p:spPr>
          <p:txBody>
            <a:bodyPr/>
            <a:lstStyle/>
            <a:p>
              <a:endParaRPr lang="en-US"/>
            </a:p>
          </p:txBody>
        </p:sp>
        <p:sp>
          <p:nvSpPr>
            <p:cNvPr id="31" name="TextBox 30">
              <a:extLst>
                <a:ext uri="{FF2B5EF4-FFF2-40B4-BE49-F238E27FC236}">
                  <a16:creationId xmlns:a16="http://schemas.microsoft.com/office/drawing/2014/main" id="{24845ECF-F8EA-A084-6442-B852AAF3DED1}"/>
                </a:ext>
              </a:extLst>
            </p:cNvPr>
            <p:cNvSpPr txBox="1"/>
            <p:nvPr/>
          </p:nvSpPr>
          <p:spPr>
            <a:xfrm>
              <a:off x="918210" y="3582305"/>
              <a:ext cx="61908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Carbonate</a:t>
              </a:r>
            </a:p>
          </p:txBody>
        </p:sp>
        <p:sp>
          <p:nvSpPr>
            <p:cNvPr id="32" name="Rectangle 31">
              <a:extLst>
                <a:ext uri="{FF2B5EF4-FFF2-40B4-BE49-F238E27FC236}">
                  <a16:creationId xmlns:a16="http://schemas.microsoft.com/office/drawing/2014/main" id="{C2EE0422-64B2-5DD7-4E7A-64D5AB0D7106}"/>
                </a:ext>
              </a:extLst>
            </p:cNvPr>
            <p:cNvSpPr/>
            <p:nvPr/>
          </p:nvSpPr>
          <p:spPr>
            <a:xfrm>
              <a:off x="838200" y="3599497"/>
              <a:ext cx="171450" cy="171450"/>
            </a:xfrm>
            <a:prstGeom prst="rect">
              <a:avLst/>
            </a:prstGeom>
            <a:solidFill>
              <a:srgbClr val="FFFFFF"/>
            </a:solidFill>
            <a:ln w="9525" cap="flat">
              <a:noFill/>
              <a:prstDash val="solid"/>
              <a:miter/>
            </a:ln>
          </p:spPr>
          <p:txBody>
            <a:bodyPr/>
            <a:lstStyle/>
            <a:p>
              <a:endParaRPr lang="en-US"/>
            </a:p>
          </p:txBody>
        </p:sp>
        <p:sp>
          <p:nvSpPr>
            <p:cNvPr id="33" name="Oval 32">
              <a:extLst>
                <a:ext uri="{FF2B5EF4-FFF2-40B4-BE49-F238E27FC236}">
                  <a16:creationId xmlns:a16="http://schemas.microsoft.com/office/drawing/2014/main" id="{EA5E3455-A464-E954-0AEE-9FE85786FDD7}"/>
                </a:ext>
              </a:extLst>
            </p:cNvPr>
            <p:cNvSpPr/>
            <p:nvPr/>
          </p:nvSpPr>
          <p:spPr>
            <a:xfrm>
              <a:off x="876300" y="3637597"/>
              <a:ext cx="95250" cy="95250"/>
            </a:xfrm>
            <a:prstGeom prst="ellipse">
              <a:avLst/>
            </a:prstGeom>
            <a:solidFill>
              <a:srgbClr val="0000FF"/>
            </a:solidFill>
            <a:ln w="9525" cap="flat">
              <a:noFill/>
              <a:prstDash val="solid"/>
              <a:miter/>
            </a:ln>
          </p:spPr>
          <p:txBody>
            <a:bodyPr/>
            <a:lstStyle/>
            <a:p>
              <a:endParaRPr lang="en-US"/>
            </a:p>
          </p:txBody>
        </p:sp>
        <p:sp>
          <p:nvSpPr>
            <p:cNvPr id="34" name="Oval 33">
              <a:extLst>
                <a:ext uri="{FF2B5EF4-FFF2-40B4-BE49-F238E27FC236}">
                  <a16:creationId xmlns:a16="http://schemas.microsoft.com/office/drawing/2014/main" id="{7B54BB53-3B55-BCB1-1D90-59A74A94228E}"/>
                </a:ext>
              </a:extLst>
            </p:cNvPr>
            <p:cNvSpPr/>
            <p:nvPr/>
          </p:nvSpPr>
          <p:spPr>
            <a:xfrm>
              <a:off x="876300" y="3637597"/>
              <a:ext cx="95250" cy="95250"/>
            </a:xfrm>
            <a:prstGeom prst="ellipse">
              <a:avLst/>
            </a:prstGeom>
            <a:noFill/>
            <a:ln w="9525" cap="sq">
              <a:solidFill>
                <a:srgbClr val="0000FF"/>
              </a:solidFill>
              <a:prstDash val="solid"/>
              <a:miter/>
            </a:ln>
          </p:spPr>
          <p:txBody>
            <a:bodyPr/>
            <a:lstStyle/>
            <a:p>
              <a:endParaRPr lang="en-US"/>
            </a:p>
          </p:txBody>
        </p:sp>
        <p:sp>
          <p:nvSpPr>
            <p:cNvPr id="35" name="Rectangle 34">
              <a:extLst>
                <a:ext uri="{FF2B5EF4-FFF2-40B4-BE49-F238E27FC236}">
                  <a16:creationId xmlns:a16="http://schemas.microsoft.com/office/drawing/2014/main" id="{CCE66708-4280-7CC8-A18E-ECE3B4EE7056}"/>
                </a:ext>
              </a:extLst>
            </p:cNvPr>
            <p:cNvSpPr/>
            <p:nvPr/>
          </p:nvSpPr>
          <p:spPr>
            <a:xfrm>
              <a:off x="838200" y="3428047"/>
              <a:ext cx="781050" cy="171450"/>
            </a:xfrm>
            <a:prstGeom prst="rect">
              <a:avLst/>
            </a:prstGeom>
            <a:solidFill>
              <a:srgbClr val="FFFFFF"/>
            </a:solidFill>
            <a:ln w="9525" cap="flat">
              <a:noFill/>
              <a:prstDash val="solid"/>
              <a:miter/>
            </a:ln>
          </p:spPr>
          <p:txBody>
            <a:bodyPr/>
            <a:lstStyle/>
            <a:p>
              <a:endParaRPr lang="en-US"/>
            </a:p>
          </p:txBody>
        </p:sp>
        <p:sp>
          <p:nvSpPr>
            <p:cNvPr id="36" name="TextBox 35">
              <a:extLst>
                <a:ext uri="{FF2B5EF4-FFF2-40B4-BE49-F238E27FC236}">
                  <a16:creationId xmlns:a16="http://schemas.microsoft.com/office/drawing/2014/main" id="{1BEC8D1B-2A48-2712-2AA2-9E15F1707215}"/>
                </a:ext>
              </a:extLst>
            </p:cNvPr>
            <p:cNvSpPr txBox="1"/>
            <p:nvPr/>
          </p:nvSpPr>
          <p:spPr>
            <a:xfrm>
              <a:off x="918210" y="3410855"/>
              <a:ext cx="569387"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Hematite</a:t>
              </a:r>
            </a:p>
          </p:txBody>
        </p:sp>
        <p:sp>
          <p:nvSpPr>
            <p:cNvPr id="37" name="Rectangle 36">
              <a:extLst>
                <a:ext uri="{FF2B5EF4-FFF2-40B4-BE49-F238E27FC236}">
                  <a16:creationId xmlns:a16="http://schemas.microsoft.com/office/drawing/2014/main" id="{3C295B29-A44D-B481-F9B7-4F6722693458}"/>
                </a:ext>
              </a:extLst>
            </p:cNvPr>
            <p:cNvSpPr/>
            <p:nvPr/>
          </p:nvSpPr>
          <p:spPr>
            <a:xfrm>
              <a:off x="838200" y="3428047"/>
              <a:ext cx="171450" cy="171450"/>
            </a:xfrm>
            <a:prstGeom prst="rect">
              <a:avLst/>
            </a:prstGeom>
            <a:solidFill>
              <a:srgbClr val="FFFFFF"/>
            </a:solidFill>
            <a:ln w="9525" cap="flat">
              <a:noFill/>
              <a:prstDash val="solid"/>
              <a:miter/>
            </a:ln>
          </p:spPr>
          <p:txBody>
            <a:bodyPr/>
            <a:lstStyle/>
            <a:p>
              <a:endParaRPr lang="en-US"/>
            </a:p>
          </p:txBody>
        </p:sp>
        <p:sp>
          <p:nvSpPr>
            <p:cNvPr id="38" name="Oval 37">
              <a:extLst>
                <a:ext uri="{FF2B5EF4-FFF2-40B4-BE49-F238E27FC236}">
                  <a16:creationId xmlns:a16="http://schemas.microsoft.com/office/drawing/2014/main" id="{913CD1F5-5B08-34B5-CAF6-E9E72F6CBD0E}"/>
                </a:ext>
              </a:extLst>
            </p:cNvPr>
            <p:cNvSpPr/>
            <p:nvPr/>
          </p:nvSpPr>
          <p:spPr>
            <a:xfrm>
              <a:off x="876300" y="3466147"/>
              <a:ext cx="95250" cy="95250"/>
            </a:xfrm>
            <a:prstGeom prst="ellipse">
              <a:avLst/>
            </a:prstGeom>
            <a:solidFill>
              <a:srgbClr val="FF9900"/>
            </a:solidFill>
            <a:ln w="9525" cap="flat">
              <a:noFill/>
              <a:prstDash val="solid"/>
              <a:miter/>
            </a:ln>
          </p:spPr>
          <p:txBody>
            <a:bodyPr/>
            <a:lstStyle/>
            <a:p>
              <a:endParaRPr lang="en-US"/>
            </a:p>
          </p:txBody>
        </p:sp>
        <p:sp>
          <p:nvSpPr>
            <p:cNvPr id="39" name="Oval 38">
              <a:extLst>
                <a:ext uri="{FF2B5EF4-FFF2-40B4-BE49-F238E27FC236}">
                  <a16:creationId xmlns:a16="http://schemas.microsoft.com/office/drawing/2014/main" id="{F49760BD-891A-2AEB-979D-109DB1F5D2CE}"/>
                </a:ext>
              </a:extLst>
            </p:cNvPr>
            <p:cNvSpPr/>
            <p:nvPr/>
          </p:nvSpPr>
          <p:spPr>
            <a:xfrm>
              <a:off x="876300" y="3466147"/>
              <a:ext cx="95250" cy="95250"/>
            </a:xfrm>
            <a:prstGeom prst="ellipse">
              <a:avLst/>
            </a:prstGeom>
            <a:noFill/>
            <a:ln w="9525" cap="sq">
              <a:solidFill>
                <a:srgbClr val="FF9900"/>
              </a:solidFill>
              <a:prstDash val="solid"/>
              <a:miter/>
            </a:ln>
          </p:spPr>
          <p:txBody>
            <a:bodyPr/>
            <a:lstStyle/>
            <a:p>
              <a:endParaRPr lang="en-US"/>
            </a:p>
          </p:txBody>
        </p:sp>
        <p:sp>
          <p:nvSpPr>
            <p:cNvPr id="40" name="Rectangle 39">
              <a:extLst>
                <a:ext uri="{FF2B5EF4-FFF2-40B4-BE49-F238E27FC236}">
                  <a16:creationId xmlns:a16="http://schemas.microsoft.com/office/drawing/2014/main" id="{FA7942C1-EC69-47F3-3697-42C2F812F565}"/>
                </a:ext>
              </a:extLst>
            </p:cNvPr>
            <p:cNvSpPr/>
            <p:nvPr/>
          </p:nvSpPr>
          <p:spPr>
            <a:xfrm>
              <a:off x="838200" y="3256597"/>
              <a:ext cx="781050" cy="171450"/>
            </a:xfrm>
            <a:prstGeom prst="rect">
              <a:avLst/>
            </a:prstGeom>
            <a:solidFill>
              <a:srgbClr val="FFFFFF"/>
            </a:solidFill>
            <a:ln w="9525" cap="flat">
              <a:noFill/>
              <a:prstDash val="solid"/>
              <a:miter/>
            </a:ln>
          </p:spPr>
          <p:txBody>
            <a:bodyPr/>
            <a:lstStyle/>
            <a:p>
              <a:endParaRPr lang="en-US"/>
            </a:p>
          </p:txBody>
        </p:sp>
        <p:sp>
          <p:nvSpPr>
            <p:cNvPr id="41" name="TextBox 40">
              <a:extLst>
                <a:ext uri="{FF2B5EF4-FFF2-40B4-BE49-F238E27FC236}">
                  <a16:creationId xmlns:a16="http://schemas.microsoft.com/office/drawing/2014/main" id="{57EB38F7-7F4F-8950-A67B-08A5FDEBA12C}"/>
                </a:ext>
              </a:extLst>
            </p:cNvPr>
            <p:cNvSpPr txBox="1"/>
            <p:nvPr/>
          </p:nvSpPr>
          <p:spPr>
            <a:xfrm>
              <a:off x="918210" y="3239405"/>
              <a:ext cx="785793"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Clinopyroxene</a:t>
              </a:r>
            </a:p>
          </p:txBody>
        </p:sp>
        <p:sp>
          <p:nvSpPr>
            <p:cNvPr id="42" name="Rectangle 41">
              <a:extLst>
                <a:ext uri="{FF2B5EF4-FFF2-40B4-BE49-F238E27FC236}">
                  <a16:creationId xmlns:a16="http://schemas.microsoft.com/office/drawing/2014/main" id="{59C9F7A2-FF1E-4CBF-AB8F-33FECDAC7751}"/>
                </a:ext>
              </a:extLst>
            </p:cNvPr>
            <p:cNvSpPr/>
            <p:nvPr/>
          </p:nvSpPr>
          <p:spPr>
            <a:xfrm>
              <a:off x="838200" y="3256597"/>
              <a:ext cx="171450" cy="171450"/>
            </a:xfrm>
            <a:prstGeom prst="rect">
              <a:avLst/>
            </a:prstGeom>
            <a:solidFill>
              <a:srgbClr val="FFFFFF"/>
            </a:solidFill>
            <a:ln w="9525" cap="flat">
              <a:noFill/>
              <a:prstDash val="solid"/>
              <a:miter/>
            </a:ln>
          </p:spPr>
          <p:txBody>
            <a:bodyPr/>
            <a:lstStyle/>
            <a:p>
              <a:endParaRPr lang="en-US"/>
            </a:p>
          </p:txBody>
        </p:sp>
        <p:sp>
          <p:nvSpPr>
            <p:cNvPr id="43" name="Oval 42">
              <a:extLst>
                <a:ext uri="{FF2B5EF4-FFF2-40B4-BE49-F238E27FC236}">
                  <a16:creationId xmlns:a16="http://schemas.microsoft.com/office/drawing/2014/main" id="{9C4A5B3A-B852-FE29-0717-BB8F2E3B24B5}"/>
                </a:ext>
              </a:extLst>
            </p:cNvPr>
            <p:cNvSpPr/>
            <p:nvPr/>
          </p:nvSpPr>
          <p:spPr>
            <a:xfrm>
              <a:off x="876300" y="3294697"/>
              <a:ext cx="95250" cy="95250"/>
            </a:xfrm>
            <a:prstGeom prst="ellipse">
              <a:avLst/>
            </a:prstGeom>
            <a:solidFill>
              <a:srgbClr val="009966"/>
            </a:solidFill>
            <a:ln w="9525" cap="flat">
              <a:noFill/>
              <a:prstDash val="solid"/>
              <a:miter/>
            </a:ln>
          </p:spPr>
          <p:txBody>
            <a:bodyPr/>
            <a:lstStyle/>
            <a:p>
              <a:endParaRPr lang="en-US"/>
            </a:p>
          </p:txBody>
        </p:sp>
        <p:sp>
          <p:nvSpPr>
            <p:cNvPr id="44" name="Oval 43">
              <a:extLst>
                <a:ext uri="{FF2B5EF4-FFF2-40B4-BE49-F238E27FC236}">
                  <a16:creationId xmlns:a16="http://schemas.microsoft.com/office/drawing/2014/main" id="{66025ACE-BC91-7C86-D19D-5000199381F1}"/>
                </a:ext>
              </a:extLst>
            </p:cNvPr>
            <p:cNvSpPr/>
            <p:nvPr/>
          </p:nvSpPr>
          <p:spPr>
            <a:xfrm>
              <a:off x="876300" y="3294697"/>
              <a:ext cx="95250" cy="95250"/>
            </a:xfrm>
            <a:prstGeom prst="ellipse">
              <a:avLst/>
            </a:prstGeom>
            <a:noFill/>
            <a:ln w="9525" cap="sq">
              <a:solidFill>
                <a:srgbClr val="009966"/>
              </a:solidFill>
              <a:prstDash val="solid"/>
              <a:miter/>
            </a:ln>
          </p:spPr>
          <p:txBody>
            <a:bodyPr/>
            <a:lstStyle/>
            <a:p>
              <a:endParaRPr lang="en-US"/>
            </a:p>
          </p:txBody>
        </p:sp>
        <p:sp>
          <p:nvSpPr>
            <p:cNvPr id="45" name="Rectangle 44">
              <a:extLst>
                <a:ext uri="{FF2B5EF4-FFF2-40B4-BE49-F238E27FC236}">
                  <a16:creationId xmlns:a16="http://schemas.microsoft.com/office/drawing/2014/main" id="{B78CD350-799D-9F5E-482A-E2790AB14365}"/>
                </a:ext>
              </a:extLst>
            </p:cNvPr>
            <p:cNvSpPr/>
            <p:nvPr/>
          </p:nvSpPr>
          <p:spPr>
            <a:xfrm>
              <a:off x="838200" y="3085147"/>
              <a:ext cx="781050" cy="171450"/>
            </a:xfrm>
            <a:prstGeom prst="rect">
              <a:avLst/>
            </a:prstGeom>
            <a:solidFill>
              <a:srgbClr val="FFFFFF"/>
            </a:solidFill>
            <a:ln w="9525" cap="flat">
              <a:noFill/>
              <a:prstDash val="solid"/>
              <a:miter/>
            </a:ln>
          </p:spPr>
          <p:txBody>
            <a:bodyPr/>
            <a:lstStyle/>
            <a:p>
              <a:endParaRPr lang="en-US"/>
            </a:p>
          </p:txBody>
        </p:sp>
        <p:sp>
          <p:nvSpPr>
            <p:cNvPr id="46" name="TextBox 45">
              <a:extLst>
                <a:ext uri="{FF2B5EF4-FFF2-40B4-BE49-F238E27FC236}">
                  <a16:creationId xmlns:a16="http://schemas.microsoft.com/office/drawing/2014/main" id="{5CAD9CA3-8C3D-3E65-3E13-0E4DE7676537}"/>
                </a:ext>
              </a:extLst>
            </p:cNvPr>
            <p:cNvSpPr txBox="1"/>
            <p:nvPr/>
          </p:nvSpPr>
          <p:spPr>
            <a:xfrm>
              <a:off x="918210" y="3067955"/>
              <a:ext cx="453970"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Biotite</a:t>
              </a:r>
            </a:p>
          </p:txBody>
        </p:sp>
        <p:sp>
          <p:nvSpPr>
            <p:cNvPr id="47" name="Rectangle 46">
              <a:extLst>
                <a:ext uri="{FF2B5EF4-FFF2-40B4-BE49-F238E27FC236}">
                  <a16:creationId xmlns:a16="http://schemas.microsoft.com/office/drawing/2014/main" id="{57CFCA11-02D5-C90D-82C5-86A3A8C68D0A}"/>
                </a:ext>
              </a:extLst>
            </p:cNvPr>
            <p:cNvSpPr/>
            <p:nvPr/>
          </p:nvSpPr>
          <p:spPr>
            <a:xfrm>
              <a:off x="838200" y="3085147"/>
              <a:ext cx="171450" cy="171450"/>
            </a:xfrm>
            <a:prstGeom prst="rect">
              <a:avLst/>
            </a:prstGeom>
            <a:solidFill>
              <a:srgbClr val="FFFFFF"/>
            </a:solidFill>
            <a:ln w="9525" cap="flat">
              <a:noFill/>
              <a:prstDash val="solid"/>
              <a:miter/>
            </a:ln>
          </p:spPr>
          <p:txBody>
            <a:bodyPr/>
            <a:lstStyle/>
            <a:p>
              <a:endParaRPr lang="en-US"/>
            </a:p>
          </p:txBody>
        </p:sp>
        <p:sp>
          <p:nvSpPr>
            <p:cNvPr id="48" name="Oval 47">
              <a:extLst>
                <a:ext uri="{FF2B5EF4-FFF2-40B4-BE49-F238E27FC236}">
                  <a16:creationId xmlns:a16="http://schemas.microsoft.com/office/drawing/2014/main" id="{12C3B9BA-48F9-5534-5FCB-AC03A0F9C64C}"/>
                </a:ext>
              </a:extLst>
            </p:cNvPr>
            <p:cNvSpPr/>
            <p:nvPr/>
          </p:nvSpPr>
          <p:spPr>
            <a:xfrm>
              <a:off x="876300" y="3123247"/>
              <a:ext cx="95250" cy="95250"/>
            </a:xfrm>
            <a:prstGeom prst="ellipse">
              <a:avLst/>
            </a:prstGeom>
            <a:solidFill>
              <a:srgbClr val="993300"/>
            </a:solidFill>
            <a:ln w="9525" cap="flat">
              <a:noFill/>
              <a:prstDash val="solid"/>
              <a:miter/>
            </a:ln>
          </p:spPr>
          <p:txBody>
            <a:bodyPr/>
            <a:lstStyle/>
            <a:p>
              <a:endParaRPr lang="en-US"/>
            </a:p>
          </p:txBody>
        </p:sp>
        <p:sp>
          <p:nvSpPr>
            <p:cNvPr id="49" name="Oval 48">
              <a:extLst>
                <a:ext uri="{FF2B5EF4-FFF2-40B4-BE49-F238E27FC236}">
                  <a16:creationId xmlns:a16="http://schemas.microsoft.com/office/drawing/2014/main" id="{C46A9C1F-85AA-8537-7D5D-81D7D5E4F529}"/>
                </a:ext>
              </a:extLst>
            </p:cNvPr>
            <p:cNvSpPr/>
            <p:nvPr/>
          </p:nvSpPr>
          <p:spPr>
            <a:xfrm>
              <a:off x="876300" y="3123247"/>
              <a:ext cx="95250" cy="95250"/>
            </a:xfrm>
            <a:prstGeom prst="ellipse">
              <a:avLst/>
            </a:prstGeom>
            <a:noFill/>
            <a:ln w="9525" cap="sq">
              <a:solidFill>
                <a:srgbClr val="993300"/>
              </a:solidFill>
              <a:prstDash val="solid"/>
              <a:miter/>
            </a:ln>
          </p:spPr>
          <p:txBody>
            <a:bodyPr/>
            <a:lstStyle/>
            <a:p>
              <a:endParaRPr lang="en-US"/>
            </a:p>
          </p:txBody>
        </p:sp>
        <p:sp>
          <p:nvSpPr>
            <p:cNvPr id="50" name="Rectangle 49">
              <a:extLst>
                <a:ext uri="{FF2B5EF4-FFF2-40B4-BE49-F238E27FC236}">
                  <a16:creationId xmlns:a16="http://schemas.microsoft.com/office/drawing/2014/main" id="{43573ADC-637A-1B6A-7AB0-14F044575EF9}"/>
                </a:ext>
              </a:extLst>
            </p:cNvPr>
            <p:cNvSpPr/>
            <p:nvPr/>
          </p:nvSpPr>
          <p:spPr>
            <a:xfrm>
              <a:off x="838200" y="2913697"/>
              <a:ext cx="781050" cy="171450"/>
            </a:xfrm>
            <a:prstGeom prst="rect">
              <a:avLst/>
            </a:prstGeom>
            <a:solidFill>
              <a:srgbClr val="FFFFFF"/>
            </a:solidFill>
            <a:ln w="9525" cap="flat">
              <a:noFill/>
              <a:prstDash val="solid"/>
              <a:miter/>
            </a:ln>
          </p:spPr>
          <p:txBody>
            <a:bodyPr/>
            <a:lstStyle/>
            <a:p>
              <a:endParaRPr lang="en-US"/>
            </a:p>
          </p:txBody>
        </p:sp>
        <p:sp>
          <p:nvSpPr>
            <p:cNvPr id="51" name="TextBox 50">
              <a:extLst>
                <a:ext uri="{FF2B5EF4-FFF2-40B4-BE49-F238E27FC236}">
                  <a16:creationId xmlns:a16="http://schemas.microsoft.com/office/drawing/2014/main" id="{1BC7A695-968B-77EB-645A-82D3A104D0C5}"/>
                </a:ext>
              </a:extLst>
            </p:cNvPr>
            <p:cNvSpPr txBox="1"/>
            <p:nvPr/>
          </p:nvSpPr>
          <p:spPr>
            <a:xfrm>
              <a:off x="918210" y="2896505"/>
              <a:ext cx="511679"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Chlorite</a:t>
              </a:r>
            </a:p>
          </p:txBody>
        </p:sp>
        <p:sp>
          <p:nvSpPr>
            <p:cNvPr id="52" name="Rectangle 51">
              <a:extLst>
                <a:ext uri="{FF2B5EF4-FFF2-40B4-BE49-F238E27FC236}">
                  <a16:creationId xmlns:a16="http://schemas.microsoft.com/office/drawing/2014/main" id="{77B7D4AA-9FF9-CF43-3730-55B8A477FF96}"/>
                </a:ext>
              </a:extLst>
            </p:cNvPr>
            <p:cNvSpPr/>
            <p:nvPr/>
          </p:nvSpPr>
          <p:spPr>
            <a:xfrm>
              <a:off x="838200" y="2913697"/>
              <a:ext cx="171450" cy="171450"/>
            </a:xfrm>
            <a:prstGeom prst="rect">
              <a:avLst/>
            </a:prstGeom>
            <a:solidFill>
              <a:srgbClr val="FFFFFF"/>
            </a:solidFill>
            <a:ln w="9525" cap="flat">
              <a:noFill/>
              <a:prstDash val="solid"/>
              <a:miter/>
            </a:ln>
          </p:spPr>
          <p:txBody>
            <a:bodyPr/>
            <a:lstStyle/>
            <a:p>
              <a:endParaRPr lang="en-US"/>
            </a:p>
          </p:txBody>
        </p:sp>
        <p:sp>
          <p:nvSpPr>
            <p:cNvPr id="53" name="Oval 52">
              <a:extLst>
                <a:ext uri="{FF2B5EF4-FFF2-40B4-BE49-F238E27FC236}">
                  <a16:creationId xmlns:a16="http://schemas.microsoft.com/office/drawing/2014/main" id="{671A5E7D-9A4A-4EC0-3CE9-5D54B0FE5132}"/>
                </a:ext>
              </a:extLst>
            </p:cNvPr>
            <p:cNvSpPr/>
            <p:nvPr/>
          </p:nvSpPr>
          <p:spPr>
            <a:xfrm>
              <a:off x="876300" y="2951797"/>
              <a:ext cx="95250" cy="95250"/>
            </a:xfrm>
            <a:prstGeom prst="ellipse">
              <a:avLst/>
            </a:prstGeom>
            <a:solidFill>
              <a:srgbClr val="00FF00"/>
            </a:solidFill>
            <a:ln w="9525" cap="flat">
              <a:noFill/>
              <a:prstDash val="solid"/>
              <a:miter/>
            </a:ln>
          </p:spPr>
          <p:txBody>
            <a:bodyPr/>
            <a:lstStyle/>
            <a:p>
              <a:endParaRPr lang="en-US"/>
            </a:p>
          </p:txBody>
        </p:sp>
        <p:sp>
          <p:nvSpPr>
            <p:cNvPr id="54" name="Oval 53">
              <a:extLst>
                <a:ext uri="{FF2B5EF4-FFF2-40B4-BE49-F238E27FC236}">
                  <a16:creationId xmlns:a16="http://schemas.microsoft.com/office/drawing/2014/main" id="{9C3A1ED9-C534-FF42-3CA9-C8489E3B4DFF}"/>
                </a:ext>
              </a:extLst>
            </p:cNvPr>
            <p:cNvSpPr/>
            <p:nvPr/>
          </p:nvSpPr>
          <p:spPr>
            <a:xfrm>
              <a:off x="876300" y="2951797"/>
              <a:ext cx="95250" cy="95250"/>
            </a:xfrm>
            <a:prstGeom prst="ellipse">
              <a:avLst/>
            </a:prstGeom>
            <a:noFill/>
            <a:ln w="9525" cap="sq">
              <a:solidFill>
                <a:srgbClr val="00FF00"/>
              </a:solidFill>
              <a:prstDash val="solid"/>
              <a:miter/>
            </a:ln>
          </p:spPr>
          <p:txBody>
            <a:bodyPr/>
            <a:lstStyle/>
            <a:p>
              <a:endParaRPr lang="en-US"/>
            </a:p>
          </p:txBody>
        </p:sp>
        <p:sp>
          <p:nvSpPr>
            <p:cNvPr id="55" name="Rectangle 54">
              <a:extLst>
                <a:ext uri="{FF2B5EF4-FFF2-40B4-BE49-F238E27FC236}">
                  <a16:creationId xmlns:a16="http://schemas.microsoft.com/office/drawing/2014/main" id="{66A97E13-B4AF-5B69-7528-4118717EE4A0}"/>
                </a:ext>
              </a:extLst>
            </p:cNvPr>
            <p:cNvSpPr/>
            <p:nvPr/>
          </p:nvSpPr>
          <p:spPr>
            <a:xfrm>
              <a:off x="838200" y="2742247"/>
              <a:ext cx="781050" cy="171450"/>
            </a:xfrm>
            <a:prstGeom prst="rect">
              <a:avLst/>
            </a:prstGeom>
            <a:solidFill>
              <a:srgbClr val="FFFFFF"/>
            </a:solidFill>
            <a:ln w="9525" cap="flat">
              <a:noFill/>
              <a:prstDash val="solid"/>
              <a:miter/>
            </a:ln>
          </p:spPr>
          <p:txBody>
            <a:bodyPr/>
            <a:lstStyle/>
            <a:p>
              <a:endParaRPr lang="en-US"/>
            </a:p>
          </p:txBody>
        </p:sp>
        <p:sp>
          <p:nvSpPr>
            <p:cNvPr id="56" name="TextBox 55">
              <a:extLst>
                <a:ext uri="{FF2B5EF4-FFF2-40B4-BE49-F238E27FC236}">
                  <a16:creationId xmlns:a16="http://schemas.microsoft.com/office/drawing/2014/main" id="{7222855A-4816-2EB3-5D59-BA9545E88AC2}"/>
                </a:ext>
              </a:extLst>
            </p:cNvPr>
            <p:cNvSpPr txBox="1"/>
            <p:nvPr/>
          </p:nvSpPr>
          <p:spPr>
            <a:xfrm>
              <a:off x="918210" y="2725055"/>
              <a:ext cx="423514"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Albite</a:t>
              </a:r>
            </a:p>
          </p:txBody>
        </p:sp>
        <p:sp>
          <p:nvSpPr>
            <p:cNvPr id="57" name="Rectangle 56">
              <a:extLst>
                <a:ext uri="{FF2B5EF4-FFF2-40B4-BE49-F238E27FC236}">
                  <a16:creationId xmlns:a16="http://schemas.microsoft.com/office/drawing/2014/main" id="{B8D52EFA-9524-E90B-4405-3256BE31B775}"/>
                </a:ext>
              </a:extLst>
            </p:cNvPr>
            <p:cNvSpPr/>
            <p:nvPr/>
          </p:nvSpPr>
          <p:spPr>
            <a:xfrm>
              <a:off x="838200" y="2742247"/>
              <a:ext cx="171450" cy="171450"/>
            </a:xfrm>
            <a:prstGeom prst="rect">
              <a:avLst/>
            </a:prstGeom>
            <a:solidFill>
              <a:srgbClr val="FFFFFF"/>
            </a:solidFill>
            <a:ln w="9525" cap="flat">
              <a:noFill/>
              <a:prstDash val="solid"/>
              <a:miter/>
            </a:ln>
          </p:spPr>
          <p:txBody>
            <a:bodyPr/>
            <a:lstStyle/>
            <a:p>
              <a:endParaRPr lang="en-US"/>
            </a:p>
          </p:txBody>
        </p:sp>
        <p:sp>
          <p:nvSpPr>
            <p:cNvPr id="111" name="Oval 110">
              <a:extLst>
                <a:ext uri="{FF2B5EF4-FFF2-40B4-BE49-F238E27FC236}">
                  <a16:creationId xmlns:a16="http://schemas.microsoft.com/office/drawing/2014/main" id="{6664DF9F-FCB5-6265-6208-681EDDB8F25F}"/>
                </a:ext>
              </a:extLst>
            </p:cNvPr>
            <p:cNvSpPr/>
            <p:nvPr/>
          </p:nvSpPr>
          <p:spPr>
            <a:xfrm>
              <a:off x="876300" y="2780347"/>
              <a:ext cx="95250" cy="95250"/>
            </a:xfrm>
            <a:prstGeom prst="ellipse">
              <a:avLst/>
            </a:prstGeom>
            <a:solidFill>
              <a:srgbClr val="FF99FF"/>
            </a:solidFill>
            <a:ln w="9525" cap="flat">
              <a:noFill/>
              <a:prstDash val="solid"/>
              <a:miter/>
            </a:ln>
          </p:spPr>
          <p:txBody>
            <a:bodyPr/>
            <a:lstStyle/>
            <a:p>
              <a:endParaRPr lang="en-US"/>
            </a:p>
          </p:txBody>
        </p:sp>
        <p:sp>
          <p:nvSpPr>
            <p:cNvPr id="112" name="Oval 111">
              <a:extLst>
                <a:ext uri="{FF2B5EF4-FFF2-40B4-BE49-F238E27FC236}">
                  <a16:creationId xmlns:a16="http://schemas.microsoft.com/office/drawing/2014/main" id="{C9D7AC3F-44B5-F9C1-E5D3-7F43E940DF6B}"/>
                </a:ext>
              </a:extLst>
            </p:cNvPr>
            <p:cNvSpPr/>
            <p:nvPr/>
          </p:nvSpPr>
          <p:spPr>
            <a:xfrm>
              <a:off x="876300" y="2780347"/>
              <a:ext cx="95250" cy="95250"/>
            </a:xfrm>
            <a:prstGeom prst="ellipse">
              <a:avLst/>
            </a:prstGeom>
            <a:noFill/>
            <a:ln w="9525" cap="sq">
              <a:solidFill>
                <a:srgbClr val="FF99FF"/>
              </a:solidFill>
              <a:prstDash val="solid"/>
              <a:miter/>
            </a:ln>
          </p:spPr>
          <p:txBody>
            <a:bodyPr/>
            <a:lstStyle/>
            <a:p>
              <a:endParaRPr lang="en-US"/>
            </a:p>
          </p:txBody>
        </p:sp>
        <p:sp>
          <p:nvSpPr>
            <p:cNvPr id="117" name="Rectangle 116">
              <a:extLst>
                <a:ext uri="{FF2B5EF4-FFF2-40B4-BE49-F238E27FC236}">
                  <a16:creationId xmlns:a16="http://schemas.microsoft.com/office/drawing/2014/main" id="{15B8A16B-5075-39DF-0E21-9339FE01620A}"/>
                </a:ext>
              </a:extLst>
            </p:cNvPr>
            <p:cNvSpPr/>
            <p:nvPr/>
          </p:nvSpPr>
          <p:spPr>
            <a:xfrm>
              <a:off x="838200" y="2570797"/>
              <a:ext cx="781050" cy="171450"/>
            </a:xfrm>
            <a:prstGeom prst="rect">
              <a:avLst/>
            </a:prstGeom>
            <a:solidFill>
              <a:srgbClr val="FFFFFF"/>
            </a:solidFill>
            <a:ln w="9525" cap="flat">
              <a:noFill/>
              <a:prstDash val="solid"/>
              <a:miter/>
            </a:ln>
          </p:spPr>
          <p:txBody>
            <a:bodyPr/>
            <a:lstStyle/>
            <a:p>
              <a:endParaRPr lang="en-US"/>
            </a:p>
          </p:txBody>
        </p:sp>
        <p:sp>
          <p:nvSpPr>
            <p:cNvPr id="118" name="TextBox 117">
              <a:extLst>
                <a:ext uri="{FF2B5EF4-FFF2-40B4-BE49-F238E27FC236}">
                  <a16:creationId xmlns:a16="http://schemas.microsoft.com/office/drawing/2014/main" id="{560E1F81-1E6C-73B1-6A48-F2E86A5A1A3B}"/>
                </a:ext>
              </a:extLst>
            </p:cNvPr>
            <p:cNvSpPr txBox="1"/>
            <p:nvPr/>
          </p:nvSpPr>
          <p:spPr>
            <a:xfrm>
              <a:off x="918210" y="2553605"/>
              <a:ext cx="399468" cy="207749"/>
            </a:xfrm>
            <a:prstGeom prst="rect">
              <a:avLst/>
            </a:prstGeom>
            <a:noFill/>
          </p:spPr>
          <p:txBody>
            <a:bodyPr wrap="none" rtlCol="0">
              <a:spAutoFit/>
            </a:bodyPr>
            <a:lstStyle/>
            <a:p>
              <a:pPr algn="l"/>
              <a:r>
                <a:rPr lang="en-US" sz="750" spc="0" baseline="0" dirty="0">
                  <a:ln/>
                  <a:solidFill>
                    <a:srgbClr val="000000"/>
                  </a:solidFill>
                  <a:latin typeface="Tahoma"/>
                  <a:ea typeface="Tahoma"/>
                  <a:cs typeface="Tahoma"/>
                  <a:sym typeface="Tahoma"/>
                  <a:rtl val="0"/>
                </a:rPr>
                <a:t>Silica</a:t>
              </a:r>
            </a:p>
          </p:txBody>
        </p:sp>
        <p:sp>
          <p:nvSpPr>
            <p:cNvPr id="119" name="Rectangle 118">
              <a:extLst>
                <a:ext uri="{FF2B5EF4-FFF2-40B4-BE49-F238E27FC236}">
                  <a16:creationId xmlns:a16="http://schemas.microsoft.com/office/drawing/2014/main" id="{A4E39D16-B8C4-4B54-D1EE-D2BCE4F7BD99}"/>
                </a:ext>
              </a:extLst>
            </p:cNvPr>
            <p:cNvSpPr/>
            <p:nvPr/>
          </p:nvSpPr>
          <p:spPr>
            <a:xfrm>
              <a:off x="838200" y="2570797"/>
              <a:ext cx="171450" cy="171450"/>
            </a:xfrm>
            <a:prstGeom prst="rect">
              <a:avLst/>
            </a:prstGeom>
            <a:solidFill>
              <a:srgbClr val="FFFFFF"/>
            </a:solidFill>
            <a:ln w="9525" cap="flat">
              <a:noFill/>
              <a:prstDash val="solid"/>
              <a:miter/>
            </a:ln>
          </p:spPr>
          <p:txBody>
            <a:bodyPr/>
            <a:lstStyle/>
            <a:p>
              <a:endParaRPr lang="en-US"/>
            </a:p>
          </p:txBody>
        </p:sp>
        <p:sp>
          <p:nvSpPr>
            <p:cNvPr id="120" name="Oval 119">
              <a:extLst>
                <a:ext uri="{FF2B5EF4-FFF2-40B4-BE49-F238E27FC236}">
                  <a16:creationId xmlns:a16="http://schemas.microsoft.com/office/drawing/2014/main" id="{8A7D218C-427D-D998-4BFE-9D8919EB1732}"/>
                </a:ext>
              </a:extLst>
            </p:cNvPr>
            <p:cNvSpPr/>
            <p:nvPr/>
          </p:nvSpPr>
          <p:spPr>
            <a:xfrm>
              <a:off x="876300" y="2608897"/>
              <a:ext cx="95250" cy="95250"/>
            </a:xfrm>
            <a:prstGeom prst="ellipse">
              <a:avLst/>
            </a:prstGeom>
            <a:solidFill>
              <a:srgbClr val="FFFF00"/>
            </a:solidFill>
            <a:ln w="9525" cap="flat">
              <a:noFill/>
              <a:prstDash val="solid"/>
              <a:miter/>
            </a:ln>
          </p:spPr>
          <p:txBody>
            <a:bodyPr/>
            <a:lstStyle/>
            <a:p>
              <a:endParaRPr lang="en-US"/>
            </a:p>
          </p:txBody>
        </p:sp>
        <p:sp>
          <p:nvSpPr>
            <p:cNvPr id="121" name="Oval 120">
              <a:extLst>
                <a:ext uri="{FF2B5EF4-FFF2-40B4-BE49-F238E27FC236}">
                  <a16:creationId xmlns:a16="http://schemas.microsoft.com/office/drawing/2014/main" id="{E65AF94B-FF4C-9840-9E64-87971F4C8E34}"/>
                </a:ext>
              </a:extLst>
            </p:cNvPr>
            <p:cNvSpPr/>
            <p:nvPr/>
          </p:nvSpPr>
          <p:spPr>
            <a:xfrm>
              <a:off x="876300" y="2608897"/>
              <a:ext cx="95250" cy="95250"/>
            </a:xfrm>
            <a:prstGeom prst="ellipse">
              <a:avLst/>
            </a:prstGeom>
            <a:noFill/>
            <a:ln w="9525" cap="sq">
              <a:solidFill>
                <a:srgbClr val="FFFF00"/>
              </a:solidFill>
              <a:prstDash val="solid"/>
              <a:miter/>
            </a:ln>
          </p:spPr>
          <p:txBody>
            <a:bodyPr/>
            <a:lstStyle/>
            <a:p>
              <a:endParaRPr lang="en-US"/>
            </a:p>
          </p:txBody>
        </p:sp>
        <p:sp>
          <p:nvSpPr>
            <p:cNvPr id="122" name="TextBox 121">
              <a:extLst>
                <a:ext uri="{FF2B5EF4-FFF2-40B4-BE49-F238E27FC236}">
                  <a16:creationId xmlns:a16="http://schemas.microsoft.com/office/drawing/2014/main" id="{1EF32103-FCDD-8039-041E-35A419C26501}"/>
                </a:ext>
              </a:extLst>
            </p:cNvPr>
            <p:cNvSpPr txBox="1"/>
            <p:nvPr/>
          </p:nvSpPr>
          <p:spPr>
            <a:xfrm>
              <a:off x="793335" y="2372966"/>
              <a:ext cx="1217000" cy="230832"/>
            </a:xfrm>
            <a:prstGeom prst="rect">
              <a:avLst/>
            </a:prstGeom>
            <a:noFill/>
          </p:spPr>
          <p:txBody>
            <a:bodyPr wrap="none" rtlCol="0">
              <a:spAutoFit/>
            </a:bodyPr>
            <a:lstStyle/>
            <a:p>
              <a:pPr algn="l"/>
              <a:r>
                <a:rPr lang="en-US" sz="900" b="1" spc="0" baseline="0" dirty="0">
                  <a:ln/>
                  <a:solidFill>
                    <a:srgbClr val="000000"/>
                  </a:solidFill>
                  <a:latin typeface="Tahoma"/>
                  <a:ea typeface="Tahoma"/>
                  <a:cs typeface="Tahoma"/>
                  <a:sym typeface="Tahoma"/>
                  <a:rtl val="0"/>
                </a:rPr>
                <a:t>Logged Alteration</a:t>
              </a:r>
            </a:p>
          </p:txBody>
        </p:sp>
      </p:grpSp>
    </p:spTree>
    <p:extLst>
      <p:ext uri="{BB962C8B-B14F-4D97-AF65-F5344CB8AC3E}">
        <p14:creationId xmlns:p14="http://schemas.microsoft.com/office/powerpoint/2010/main" val="135347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TotalTime>
  <Words>709</Words>
  <Application>Microsoft Office PowerPoint</Application>
  <PresentationFormat>Widescreen</PresentationFormat>
  <Paragraphs>132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Halley</dc:creator>
  <cp:lastModifiedBy>Scott Halley</cp:lastModifiedBy>
  <cp:revision>5</cp:revision>
  <dcterms:created xsi:type="dcterms:W3CDTF">2025-10-01T02:00:27Z</dcterms:created>
  <dcterms:modified xsi:type="dcterms:W3CDTF">2026-03-19T01:39:39Z</dcterms:modified>
</cp:coreProperties>
</file>